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726"/>
    <a:srgbClr val="A0AC32"/>
    <a:srgbClr val="B0BC36"/>
    <a:srgbClr val="E87524"/>
    <a:srgbClr val="E6E6E6"/>
    <a:srgbClr val="E8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7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7561-3CF6-4381-B2A3-D66E6AE76F2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9422-C3BF-4455-B8D2-27C5D15E2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F921D2-EF86-44CF-AFF7-EB41AF54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127" b="27337"/>
          <a:stretch/>
        </p:blipFill>
        <p:spPr>
          <a:xfrm>
            <a:off x="0" y="0"/>
            <a:ext cx="3176833" cy="36457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1BE071-4836-4CEE-AD67-AEDD58F33C6A}"/>
              </a:ext>
            </a:extLst>
          </p:cNvPr>
          <p:cNvSpPr/>
          <p:nvPr/>
        </p:nvSpPr>
        <p:spPr>
          <a:xfrm>
            <a:off x="-1" y="9624767"/>
            <a:ext cx="7772399" cy="433633"/>
          </a:xfrm>
          <a:prstGeom prst="rect">
            <a:avLst/>
          </a:prstGeom>
          <a:solidFill>
            <a:srgbClr val="B0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79D79B-E89D-451B-992F-6E3BEC23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5" r="12601" b="27337"/>
          <a:stretch/>
        </p:blipFill>
        <p:spPr>
          <a:xfrm>
            <a:off x="4096640" y="0"/>
            <a:ext cx="3695308" cy="36457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2681B5-6ED8-4392-9E79-6D8CD3315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127" b="27337"/>
          <a:stretch/>
        </p:blipFill>
        <p:spPr>
          <a:xfrm>
            <a:off x="1010239" y="-1"/>
            <a:ext cx="3176833" cy="36457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007E3C-1F0E-4177-A7F2-2BD87A36B2E9}"/>
              </a:ext>
            </a:extLst>
          </p:cNvPr>
          <p:cNvSpPr/>
          <p:nvPr/>
        </p:nvSpPr>
        <p:spPr>
          <a:xfrm>
            <a:off x="1588416" y="1822890"/>
            <a:ext cx="2218544" cy="211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524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33B032-1D76-4042-9DCE-605BF721BA3A}"/>
              </a:ext>
            </a:extLst>
          </p:cNvPr>
          <p:cNvSpPr/>
          <p:nvPr/>
        </p:nvSpPr>
        <p:spPr>
          <a:xfrm>
            <a:off x="542477" y="205673"/>
            <a:ext cx="3094259" cy="1362437"/>
          </a:xfrm>
          <a:prstGeom prst="rect">
            <a:avLst/>
          </a:prstGeom>
          <a:solidFill>
            <a:srgbClr val="B0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4B7D0C-A711-4032-AE58-C06157A8C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06" y="230407"/>
            <a:ext cx="2286000" cy="1362075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79F5EE-C0C7-4399-BD2A-FDCA731A9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14984"/>
              </p:ext>
            </p:extLst>
          </p:nvPr>
        </p:nvGraphicFramePr>
        <p:xfrm>
          <a:off x="441026" y="4106336"/>
          <a:ext cx="6958075" cy="5057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4531">
                  <a:extLst>
                    <a:ext uri="{9D8B030D-6E8A-4147-A177-3AD203B41FA5}">
                      <a16:colId xmlns:a16="http://schemas.microsoft.com/office/drawing/2014/main" val="2660426833"/>
                    </a:ext>
                  </a:extLst>
                </a:gridCol>
                <a:gridCol w="1576853">
                  <a:extLst>
                    <a:ext uri="{9D8B030D-6E8A-4147-A177-3AD203B41FA5}">
                      <a16:colId xmlns:a16="http://schemas.microsoft.com/office/drawing/2014/main" val="3685222189"/>
                    </a:ext>
                  </a:extLst>
                </a:gridCol>
                <a:gridCol w="1523566">
                  <a:extLst>
                    <a:ext uri="{9D8B030D-6E8A-4147-A177-3AD203B41FA5}">
                      <a16:colId xmlns:a16="http://schemas.microsoft.com/office/drawing/2014/main" val="3716893573"/>
                    </a:ext>
                  </a:extLst>
                </a:gridCol>
                <a:gridCol w="1543125">
                  <a:extLst>
                    <a:ext uri="{9D8B030D-6E8A-4147-A177-3AD203B41FA5}">
                      <a16:colId xmlns:a16="http://schemas.microsoft.com/office/drawing/2014/main" val="454155936"/>
                    </a:ext>
                  </a:extLst>
                </a:gridCol>
              </a:tblGrid>
              <a:tr h="395579">
                <a:tc>
                  <a:txBody>
                    <a:bodyPr/>
                    <a:lstStyle/>
                    <a:p>
                      <a:r>
                        <a:rPr lang="en-US" b="1" dirty="0"/>
                        <a:t>PLAN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PROPOSED BCBS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ACEC L/H TRUST Alternate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ACEC L/H TRUST Alternate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5026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Plan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 for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BT-FH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BT-GQ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771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Deductible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$4,000 / 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$4,000 / 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$4,000 / $8,000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67687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Co-Insurance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38011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Max Out of Pocket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$8,550 / $17,100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$6,350 / $12,700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$6,350 / $12,700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92570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Physician Copay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 ($0 kids)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 ($0 kids)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55585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Specialist copay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 / $90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600484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Emergency Room copay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 + 20%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8631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MRI, CT, etc. copay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Deductible + 20%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02809"/>
                  </a:ext>
                </a:extLst>
              </a:tr>
              <a:tr h="411148">
                <a:tc>
                  <a:txBody>
                    <a:bodyPr/>
                    <a:lstStyle/>
                    <a:p>
                      <a:r>
                        <a:rPr lang="en-US" b="1" dirty="0"/>
                        <a:t>Category Drug Copay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 / $30 / $75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 / $45 / 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$20 / $45 / 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44077"/>
                  </a:ext>
                </a:extLst>
              </a:tr>
              <a:tr h="653123">
                <a:tc>
                  <a:txBody>
                    <a:bodyPr/>
                    <a:lstStyle/>
                    <a:p>
                      <a:r>
                        <a:rPr lang="en-US" b="1" dirty="0"/>
                        <a:t>Monthly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$13,295.76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$11,876.30</a:t>
                      </a:r>
                    </a:p>
                    <a:p>
                      <a:pPr algn="ctr"/>
                      <a:r>
                        <a:rPr lang="en-US" sz="1600" b="1" dirty="0"/>
                        <a:t>-  10.5%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$14,052.50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77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161C81-53CA-4C1C-8092-21EB3692534A}"/>
              </a:ext>
            </a:extLst>
          </p:cNvPr>
          <p:cNvSpPr txBox="1"/>
          <p:nvPr/>
        </p:nvSpPr>
        <p:spPr>
          <a:xfrm>
            <a:off x="441025" y="1997354"/>
            <a:ext cx="397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14726"/>
                </a:solidFill>
              </a:rPr>
              <a:t>Savings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4A4DC-C5F7-416E-ADEC-4092D218C3DD}"/>
              </a:ext>
            </a:extLst>
          </p:cNvPr>
          <p:cNvSpPr txBox="1"/>
          <p:nvPr/>
        </p:nvSpPr>
        <p:spPr>
          <a:xfrm>
            <a:off x="441026" y="2814785"/>
            <a:ext cx="410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AC32"/>
                </a:solidFill>
              </a:rPr>
              <a:t>ACEC Deep South Firm</a:t>
            </a:r>
          </a:p>
          <a:p>
            <a:r>
              <a:rPr lang="en-US" sz="1400" b="1" dirty="0">
                <a:solidFill>
                  <a:srgbClr val="A0AC32"/>
                </a:solidFill>
              </a:rPr>
              <a:t>Effective 7/1/2021</a:t>
            </a:r>
          </a:p>
          <a:p>
            <a:r>
              <a:rPr lang="en-US" sz="1400" b="1" dirty="0">
                <a:solidFill>
                  <a:srgbClr val="A0AC32"/>
                </a:solidFill>
              </a:rPr>
              <a:t>Employee Only: 13, Employee + Family: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3DD99-06DD-4DAB-8EE5-F31457FD67EC}"/>
              </a:ext>
            </a:extLst>
          </p:cNvPr>
          <p:cNvSpPr txBox="1"/>
          <p:nvPr/>
        </p:nvSpPr>
        <p:spPr>
          <a:xfrm>
            <a:off x="542477" y="9120851"/>
            <a:ext cx="511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*For Sample Purposes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E61D1-8917-4720-90BE-EF76E2EE3794}"/>
              </a:ext>
            </a:extLst>
          </p:cNvPr>
          <p:cNvSpPr txBox="1"/>
          <p:nvPr/>
        </p:nvSpPr>
        <p:spPr>
          <a:xfrm>
            <a:off x="3806960" y="2030509"/>
            <a:ext cx="139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14726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076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B6E3D-8413-4DE5-BD97-CF59F742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7" y="106168"/>
            <a:ext cx="7682459" cy="98460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7D918A-E38B-473E-BF89-9F2ABC8E1442}"/>
              </a:ext>
            </a:extLst>
          </p:cNvPr>
          <p:cNvSpPr/>
          <p:nvPr/>
        </p:nvSpPr>
        <p:spPr>
          <a:xfrm>
            <a:off x="-1" y="9624767"/>
            <a:ext cx="7772399" cy="433633"/>
          </a:xfrm>
          <a:prstGeom prst="rect">
            <a:avLst/>
          </a:prstGeom>
          <a:solidFill>
            <a:srgbClr val="B0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68A5C4-BEAA-443D-8A11-FAA8089F57E5}"/>
              </a:ext>
            </a:extLst>
          </p:cNvPr>
          <p:cNvSpPr/>
          <p:nvPr/>
        </p:nvSpPr>
        <p:spPr>
          <a:xfrm>
            <a:off x="-2" y="-61784"/>
            <a:ext cx="7772399" cy="433633"/>
          </a:xfrm>
          <a:prstGeom prst="rect">
            <a:avLst/>
          </a:prstGeom>
          <a:solidFill>
            <a:srgbClr val="B0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122CFF-BD84-458A-9EF4-C0C3ECF1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1" y="8784890"/>
            <a:ext cx="1469862" cy="7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183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Stanford</dc:creator>
  <cp:lastModifiedBy>Doreen Brasseaux</cp:lastModifiedBy>
  <cp:revision>21</cp:revision>
  <dcterms:created xsi:type="dcterms:W3CDTF">2021-07-09T14:29:18Z</dcterms:created>
  <dcterms:modified xsi:type="dcterms:W3CDTF">2021-07-26T16:49:04Z</dcterms:modified>
</cp:coreProperties>
</file>