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3"/>
  </p:notesMasterIdLst>
  <p:sldIdLst>
    <p:sldId id="256" r:id="rId5"/>
    <p:sldId id="327" r:id="rId6"/>
    <p:sldId id="297" r:id="rId7"/>
    <p:sldId id="299" r:id="rId8"/>
    <p:sldId id="321" r:id="rId9"/>
    <p:sldId id="322" r:id="rId10"/>
    <p:sldId id="300" r:id="rId11"/>
    <p:sldId id="301" r:id="rId12"/>
    <p:sldId id="312" r:id="rId13"/>
    <p:sldId id="302" r:id="rId14"/>
    <p:sldId id="303" r:id="rId15"/>
    <p:sldId id="308" r:id="rId16"/>
    <p:sldId id="305" r:id="rId17"/>
    <p:sldId id="314" r:id="rId18"/>
    <p:sldId id="298" r:id="rId19"/>
    <p:sldId id="313" r:id="rId20"/>
    <p:sldId id="287" r:id="rId21"/>
    <p:sldId id="261" r:id="rId22"/>
    <p:sldId id="285" r:id="rId23"/>
    <p:sldId id="318" r:id="rId24"/>
    <p:sldId id="280" r:id="rId25"/>
    <p:sldId id="289" r:id="rId26"/>
    <p:sldId id="290" r:id="rId27"/>
    <p:sldId id="291" r:id="rId28"/>
    <p:sldId id="265" r:id="rId29"/>
    <p:sldId id="266" r:id="rId30"/>
    <p:sldId id="269" r:id="rId31"/>
    <p:sldId id="332" r:id="rId32"/>
    <p:sldId id="333" r:id="rId33"/>
    <p:sldId id="334" r:id="rId34"/>
    <p:sldId id="331" r:id="rId35"/>
    <p:sldId id="328" r:id="rId36"/>
    <p:sldId id="270" r:id="rId37"/>
    <p:sldId id="281" r:id="rId38"/>
    <p:sldId id="319" r:id="rId39"/>
    <p:sldId id="275" r:id="rId40"/>
    <p:sldId id="276" r:id="rId41"/>
    <p:sldId id="286" r:id="rId42"/>
    <p:sldId id="292" r:id="rId43"/>
    <p:sldId id="293" r:id="rId44"/>
    <p:sldId id="294" r:id="rId45"/>
    <p:sldId id="274" r:id="rId46"/>
    <p:sldId id="267" r:id="rId47"/>
    <p:sldId id="278" r:id="rId48"/>
    <p:sldId id="279" r:id="rId49"/>
    <p:sldId id="330" r:id="rId50"/>
    <p:sldId id="306" r:id="rId51"/>
    <p:sldId id="288" r:id="rId52"/>
  </p:sldIdLst>
  <p:sldSz cx="18288000" cy="10287000"/>
  <p:notesSz cx="6881813" cy="9296400"/>
  <p:embeddedFontLst>
    <p:embeddedFont>
      <p:font typeface="Calibri" panose="020F0502020204030204" pitchFamily="34" charset="0"/>
      <p:regular r:id="rId54"/>
      <p:bold r:id="rId55"/>
      <p:italic r:id="rId56"/>
      <p:boldItalic r:id="rId57"/>
    </p:embeddedFont>
    <p:embeddedFont>
      <p:font typeface="Berlin Sans FB Demi" panose="020E0802020502020306" pitchFamily="34" charset="0"/>
      <p:bold r:id="rId58"/>
    </p:embeddedFont>
    <p:embeddedFont>
      <p:font typeface="Public Sans Medium" pitchFamily="2" charset="0"/>
      <p:regular r:id="rId59"/>
      <p:italic r:id="rId60"/>
    </p:embeddedFont>
    <p:embeddedFont>
      <p:font typeface="Public Sans Bold" pitchFamily="2" charset="0"/>
      <p:regular r:id="rId61"/>
      <p:bold r:id="rId62"/>
    </p:embeddedFont>
    <p:embeddedFont>
      <p:font typeface="Public Sans" pitchFamily="2" charset="0"/>
      <p:regular r:id="rId63"/>
      <p:bold r:id="rId64"/>
      <p:italic r:id="rId65"/>
      <p:boldItalic r:id="rId66"/>
    </p:embeddedFont>
    <p:embeddedFont>
      <p:font typeface="Public Sans Light" pitchFamily="2"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200"/>
    <a:srgbClr val="ECAB02"/>
    <a:srgbClr val="001A70"/>
    <a:srgbClr val="76CAE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210" dt="2021-05-20T16:28:03.105"/>
    <p1510:client id="{1E4B7191-7460-5CFC-1C21-B2556BE58175}" v="75" dt="2021-05-20T13:51:01.998"/>
    <p1510:client id="{52E7F324-C368-4CD3-9B2A-163BCBD7E8A5}" v="4" dt="2021-05-20T02:26:54.796"/>
    <p1510:client id="{86C8C99F-E009-C000-462C-67B10ABACACA}" v="1" dt="2021-05-20T15:19:41.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395" autoAdjust="0"/>
  </p:normalViewPr>
  <p:slideViewPr>
    <p:cSldViewPr snapToGrid="0">
      <p:cViewPr varScale="1">
        <p:scale>
          <a:sx n="77" d="100"/>
          <a:sy n="77" d="100"/>
        </p:scale>
        <p:origin x="296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09858923884511E-2"/>
          <c:y val="8.2029650590551201E-2"/>
          <c:w val="0.95442347440944886"/>
          <c:h val="0.84499101870078741"/>
        </c:manualLayout>
      </c:layout>
      <c:barChart>
        <c:barDir val="col"/>
        <c:grouping val="stacked"/>
        <c:varyColors val="0"/>
        <c:ser>
          <c:idx val="0"/>
          <c:order val="0"/>
          <c:tx>
            <c:strRef>
              <c:f>Sheet1!$B$1</c:f>
              <c:strCache>
                <c:ptCount val="1"/>
                <c:pt idx="0">
                  <c:v>Column2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3"/>
                <c:pt idx="0">
                  <c:v>Jefferson Parish</c:v>
                </c:pt>
                <c:pt idx="1">
                  <c:v>New Orleans </c:v>
                </c:pt>
                <c:pt idx="2">
                  <c:v>Baton Rouge</c:v>
                </c:pt>
              </c:strCache>
            </c:strRef>
          </c:cat>
          <c:val>
            <c:numRef>
              <c:f>Sheet1!$B$2:$B$5</c:f>
              <c:numCache>
                <c:formatCode>"$"#,##0.00_);[Red]\("$"#,##0.00\)</c:formatCode>
                <c:ptCount val="4"/>
                <c:pt idx="0">
                  <c:v>11.91</c:v>
                </c:pt>
                <c:pt idx="1">
                  <c:v>46.05</c:v>
                </c:pt>
                <c:pt idx="2">
                  <c:v>25.31</c:v>
                </c:pt>
              </c:numCache>
            </c:numRef>
          </c:val>
          <c:extLst>
            <c:ext xmlns:c16="http://schemas.microsoft.com/office/drawing/2014/chart" uri="{C3380CC4-5D6E-409C-BE32-E72D297353CC}">
              <c16:uniqueId val="{00000000-1712-46A6-96FC-D005C141975E}"/>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Jefferson Parish</c:v>
                </c:pt>
                <c:pt idx="1">
                  <c:v>New Orleans </c:v>
                </c:pt>
                <c:pt idx="2">
                  <c:v>Baton Rouge</c:v>
                </c:pt>
              </c:strCache>
            </c:strRef>
          </c:cat>
          <c:val>
            <c:numRef>
              <c:f>Sheet1!$C$2:$C$5</c:f>
              <c:numCache>
                <c:formatCode>General</c:formatCode>
                <c:ptCount val="4"/>
              </c:numCache>
            </c:numRef>
          </c:val>
          <c:extLst>
            <c:ext xmlns:c16="http://schemas.microsoft.com/office/drawing/2014/chart" uri="{C3380CC4-5D6E-409C-BE32-E72D297353CC}">
              <c16:uniqueId val="{00000001-1712-46A6-96FC-D005C141975E}"/>
            </c:ext>
          </c:extLst>
        </c:ser>
        <c:ser>
          <c:idx val="2"/>
          <c:order val="2"/>
          <c:tx>
            <c:strRef>
              <c:f>Sheet1!$D$1</c:f>
              <c:strCache>
                <c:ptCount val="1"/>
                <c:pt idx="0">
                  <c:v>Column3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Jefferson Parish</c:v>
                </c:pt>
                <c:pt idx="1">
                  <c:v>New Orleans </c:v>
                </c:pt>
                <c:pt idx="2">
                  <c:v>Baton Rouge</c:v>
                </c:pt>
              </c:strCache>
            </c:strRef>
          </c:cat>
          <c:val>
            <c:numRef>
              <c:f>Sheet1!$D$2:$D$5</c:f>
              <c:numCache>
                <c:formatCode>General</c:formatCode>
                <c:ptCount val="4"/>
              </c:numCache>
            </c:numRef>
          </c:val>
          <c:extLst>
            <c:ext xmlns:c16="http://schemas.microsoft.com/office/drawing/2014/chart" uri="{C3380CC4-5D6E-409C-BE32-E72D297353CC}">
              <c16:uniqueId val="{00000002-1712-46A6-96FC-D005C141975E}"/>
            </c:ext>
          </c:extLst>
        </c:ser>
        <c:dLbls>
          <c:dLblPos val="ctr"/>
          <c:showLegendKey val="0"/>
          <c:showVal val="1"/>
          <c:showCatName val="0"/>
          <c:showSerName val="0"/>
          <c:showPercent val="0"/>
          <c:showBubbleSize val="0"/>
        </c:dLbls>
        <c:gapWidth val="79"/>
        <c:overlap val="100"/>
        <c:axId val="1318916352"/>
        <c:axId val="1318913024"/>
      </c:barChart>
      <c:catAx>
        <c:axId val="1318916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318913024"/>
        <c:crosses val="autoZero"/>
        <c:auto val="1"/>
        <c:lblAlgn val="ctr"/>
        <c:lblOffset val="100"/>
        <c:noMultiLvlLbl val="0"/>
      </c:catAx>
      <c:valAx>
        <c:axId val="1318913024"/>
        <c:scaling>
          <c:orientation val="minMax"/>
        </c:scaling>
        <c:delete val="1"/>
        <c:axPos val="l"/>
        <c:numFmt formatCode="&quot;$&quot;#,##0.00_);[Red]\(&quot;$&quot;#,##0.00\)" sourceLinked="1"/>
        <c:majorTickMark val="none"/>
        <c:minorTickMark val="none"/>
        <c:tickLblPos val="nextTo"/>
        <c:crossAx val="131891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4272732744286054"/>
          <c:y val="2.8123644743646741E-2"/>
          <c:w val="0.82033017216927284"/>
          <c:h val="0.86462823781426523"/>
        </c:manualLayout>
      </c:layout>
      <c:barChart>
        <c:barDir val="bar"/>
        <c:grouping val="clustered"/>
        <c:varyColors val="0"/>
        <c:ser>
          <c:idx val="0"/>
          <c:order val="0"/>
          <c:tx>
            <c:strRef>
              <c:f>Sheet1!$B$1</c:f>
              <c:strCache>
                <c:ptCount val="1"/>
                <c:pt idx="0">
                  <c:v>Sewer</c:v>
                </c:pt>
              </c:strCache>
            </c:strRef>
          </c:tx>
          <c:spPr>
            <a:solidFill>
              <a:schemeClr val="accent5">
                <a:shade val="76000"/>
              </a:schemeClr>
            </a:solidFill>
            <a:ln>
              <a:noFill/>
            </a:ln>
            <a:effectLst/>
          </c:spPr>
          <c:invertIfNegative val="0"/>
          <c:cat>
            <c:strRef>
              <c:f>Sheet1!$A$2:$A$14</c:f>
              <c:strCache>
                <c:ptCount val="13"/>
                <c:pt idx="0">
                  <c:v>Shreveport</c:v>
                </c:pt>
                <c:pt idx="1">
                  <c:v>New Orleans</c:v>
                </c:pt>
                <c:pt idx="2">
                  <c:v>St. Charles</c:v>
                </c:pt>
                <c:pt idx="3">
                  <c:v>Lafayette</c:v>
                </c:pt>
                <c:pt idx="4">
                  <c:v>Gretna</c:v>
                </c:pt>
                <c:pt idx="5">
                  <c:v>St. John the Baptist</c:v>
                </c:pt>
                <c:pt idx="6">
                  <c:v>St. Bernard</c:v>
                </c:pt>
                <c:pt idx="7">
                  <c:v>Westwego</c:v>
                </c:pt>
                <c:pt idx="8">
                  <c:v>Monroe</c:v>
                </c:pt>
                <c:pt idx="9">
                  <c:v>*St. Tammany</c:v>
                </c:pt>
                <c:pt idx="10">
                  <c:v>*Tanipahoa</c:v>
                </c:pt>
                <c:pt idx="11">
                  <c:v>Plaquemines</c:v>
                </c:pt>
                <c:pt idx="12">
                  <c:v>Jefferson Parish</c:v>
                </c:pt>
              </c:strCache>
            </c:strRef>
          </c:cat>
          <c:val>
            <c:numRef>
              <c:f>Sheet1!$B$2:$B$14</c:f>
              <c:numCache>
                <c:formatCode>"$"#,##0.00_);[Red]\("$"#,##0.00\)</c:formatCode>
                <c:ptCount val="13"/>
                <c:pt idx="0">
                  <c:v>137.52000000000001</c:v>
                </c:pt>
                <c:pt idx="1">
                  <c:v>81.040000000000006</c:v>
                </c:pt>
                <c:pt idx="2">
                  <c:v>53.72</c:v>
                </c:pt>
                <c:pt idx="3">
                  <c:v>40.25</c:v>
                </c:pt>
                <c:pt idx="4">
                  <c:v>35.130000000000003</c:v>
                </c:pt>
                <c:pt idx="5">
                  <c:v>28.3</c:v>
                </c:pt>
                <c:pt idx="6">
                  <c:v>27.57</c:v>
                </c:pt>
                <c:pt idx="7">
                  <c:v>23.61</c:v>
                </c:pt>
                <c:pt idx="8">
                  <c:v>22.01</c:v>
                </c:pt>
                <c:pt idx="9" formatCode="General">
                  <c:v>0</c:v>
                </c:pt>
                <c:pt idx="10" formatCode="General">
                  <c:v>0</c:v>
                </c:pt>
                <c:pt idx="11">
                  <c:v>11.6</c:v>
                </c:pt>
                <c:pt idx="12">
                  <c:v>11.25</c:v>
                </c:pt>
              </c:numCache>
            </c:numRef>
          </c:val>
          <c:extLst>
            <c:ext xmlns:c16="http://schemas.microsoft.com/office/drawing/2014/chart" uri="{C3380CC4-5D6E-409C-BE32-E72D297353CC}">
              <c16:uniqueId val="{00000000-8A25-4FFE-BDC2-0B1F1DD101D7}"/>
            </c:ext>
          </c:extLst>
        </c:ser>
        <c:ser>
          <c:idx val="1"/>
          <c:order val="1"/>
          <c:tx>
            <c:strRef>
              <c:f>Sheet1!$C$1</c:f>
              <c:strCache>
                <c:ptCount val="1"/>
                <c:pt idx="0">
                  <c:v>Water</c:v>
                </c:pt>
              </c:strCache>
            </c:strRef>
          </c:tx>
          <c:spPr>
            <a:solidFill>
              <a:schemeClr val="accent5">
                <a:tint val="77000"/>
              </a:schemeClr>
            </a:solidFill>
            <a:ln>
              <a:noFill/>
            </a:ln>
            <a:effectLst/>
          </c:spPr>
          <c:invertIfNegative val="0"/>
          <c:cat>
            <c:strRef>
              <c:f>Sheet1!$A$2:$A$14</c:f>
              <c:strCache>
                <c:ptCount val="13"/>
                <c:pt idx="0">
                  <c:v>Shreveport</c:v>
                </c:pt>
                <c:pt idx="1">
                  <c:v>New Orleans</c:v>
                </c:pt>
                <c:pt idx="2">
                  <c:v>St. Charles</c:v>
                </c:pt>
                <c:pt idx="3">
                  <c:v>Lafayette</c:v>
                </c:pt>
                <c:pt idx="4">
                  <c:v>Gretna</c:v>
                </c:pt>
                <c:pt idx="5">
                  <c:v>St. John the Baptist</c:v>
                </c:pt>
                <c:pt idx="6">
                  <c:v>St. Bernard</c:v>
                </c:pt>
                <c:pt idx="7">
                  <c:v>Westwego</c:v>
                </c:pt>
                <c:pt idx="8">
                  <c:v>Monroe</c:v>
                </c:pt>
                <c:pt idx="9">
                  <c:v>*St. Tammany</c:v>
                </c:pt>
                <c:pt idx="10">
                  <c:v>*Tanipahoa</c:v>
                </c:pt>
                <c:pt idx="11">
                  <c:v>Plaquemines</c:v>
                </c:pt>
                <c:pt idx="12">
                  <c:v>Jefferson Parish</c:v>
                </c:pt>
              </c:strCache>
            </c:strRef>
          </c:cat>
          <c:val>
            <c:numRef>
              <c:f>Sheet1!$C$2:$C$14</c:f>
              <c:numCache>
                <c:formatCode>"$"#,##0_);[Red]\("$"#,##0\)</c:formatCode>
                <c:ptCount val="13"/>
                <c:pt idx="0" formatCode="&quot;$&quot;#,##0.00_);[Red]\(&quot;$&quot;#,##0.00\)">
                  <c:v>20.48</c:v>
                </c:pt>
                <c:pt idx="1">
                  <c:v>46.05</c:v>
                </c:pt>
                <c:pt idx="2" formatCode="&quot;$&quot;#,##0.00_);[Red]\(&quot;$&quot;#,##0.00\)">
                  <c:v>26.44</c:v>
                </c:pt>
                <c:pt idx="3" formatCode="&quot;$&quot;#,##0.00_);[Red]\(&quot;$&quot;#,##0.00\)">
                  <c:v>49.89</c:v>
                </c:pt>
                <c:pt idx="4" formatCode="&quot;$&quot;#,##0.00_);[Red]\(&quot;$&quot;#,##0.00\)">
                  <c:v>30.62</c:v>
                </c:pt>
                <c:pt idx="5" formatCode="&quot;$&quot;#,##0.00_);[Red]\(&quot;$&quot;#,##0.00\)">
                  <c:v>30.26</c:v>
                </c:pt>
                <c:pt idx="6" formatCode="&quot;$&quot;#,##0.00_);[Red]\(&quot;$&quot;#,##0.00\)">
                  <c:v>17.88</c:v>
                </c:pt>
                <c:pt idx="7" formatCode="&quot;$&quot;#,##0.00_);[Red]\(&quot;$&quot;#,##0.00\)">
                  <c:v>22</c:v>
                </c:pt>
                <c:pt idx="8" formatCode="&quot;$&quot;#,##0.00_);[Red]\(&quot;$&quot;#,##0.00\)">
                  <c:v>33.5</c:v>
                </c:pt>
                <c:pt idx="9" formatCode="&quot;$&quot;#,##0.00_);[Red]\(&quot;$&quot;#,##0.00\)">
                  <c:v>33</c:v>
                </c:pt>
                <c:pt idx="10" formatCode="&quot;$&quot;#,##0.00_);[Red]\(&quot;$&quot;#,##0.00\)">
                  <c:v>20.84</c:v>
                </c:pt>
                <c:pt idx="11" formatCode="&quot;$&quot;#,##0.00_);[Red]\(&quot;$&quot;#,##0.00\)">
                  <c:v>17.059999999999999</c:v>
                </c:pt>
                <c:pt idx="12" formatCode="&quot;$&quot;#,##0.00_);[Red]\(&quot;$&quot;#,##0.00\)">
                  <c:v>11.77</c:v>
                </c:pt>
              </c:numCache>
            </c:numRef>
          </c:val>
          <c:extLst>
            <c:ext xmlns:c16="http://schemas.microsoft.com/office/drawing/2014/chart" uri="{C3380CC4-5D6E-409C-BE32-E72D297353CC}">
              <c16:uniqueId val="{00000001-8A25-4FFE-BDC2-0B1F1DD101D7}"/>
            </c:ext>
          </c:extLst>
        </c:ser>
        <c:dLbls>
          <c:showLegendKey val="0"/>
          <c:showVal val="0"/>
          <c:showCatName val="0"/>
          <c:showSerName val="0"/>
          <c:showPercent val="0"/>
          <c:showBubbleSize val="0"/>
        </c:dLbls>
        <c:gapWidth val="182"/>
        <c:axId val="418511720"/>
        <c:axId val="418509424"/>
      </c:barChart>
      <c:catAx>
        <c:axId val="418511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509424"/>
        <c:crosses val="autoZero"/>
        <c:auto val="1"/>
        <c:lblAlgn val="ctr"/>
        <c:lblOffset val="100"/>
        <c:noMultiLvlLbl val="0"/>
      </c:catAx>
      <c:valAx>
        <c:axId val="418509424"/>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511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09858923884511E-2"/>
          <c:y val="8.2029650590551201E-2"/>
          <c:w val="0.95442347440944886"/>
          <c:h val="0.84499101870078741"/>
        </c:manualLayout>
      </c:layout>
      <c:barChart>
        <c:barDir val="col"/>
        <c:grouping val="stacked"/>
        <c:varyColors val="0"/>
        <c:ser>
          <c:idx val="0"/>
          <c:order val="0"/>
          <c:tx>
            <c:strRef>
              <c:f>Sheet1!$B$1</c:f>
              <c:strCache>
                <c:ptCount val="1"/>
                <c:pt idx="0">
                  <c:v>Column2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1">
                  <c:v>Jefferson Parish</c:v>
                </c:pt>
                <c:pt idx="2">
                  <c:v>New Orleans </c:v>
                </c:pt>
                <c:pt idx="3">
                  <c:v>Baton Rouge</c:v>
                </c:pt>
              </c:strCache>
            </c:strRef>
          </c:cat>
          <c:val>
            <c:numRef>
              <c:f>Sheet1!$B$2:$B$6</c:f>
              <c:numCache>
                <c:formatCode>"$"#,##0.00_);[Red]\("$"#,##0.00\)</c:formatCode>
                <c:ptCount val="5"/>
                <c:pt idx="1">
                  <c:v>10.5</c:v>
                </c:pt>
                <c:pt idx="2">
                  <c:v>81.040000000000006</c:v>
                </c:pt>
                <c:pt idx="3">
                  <c:v>41.84</c:v>
                </c:pt>
              </c:numCache>
            </c:numRef>
          </c:val>
          <c:extLst>
            <c:ext xmlns:c16="http://schemas.microsoft.com/office/drawing/2014/chart" uri="{C3380CC4-5D6E-409C-BE32-E72D297353CC}">
              <c16:uniqueId val="{00000000-B04C-4B81-A1D1-9859A4B5587A}"/>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1">
                  <c:v>Jefferson Parish</c:v>
                </c:pt>
                <c:pt idx="2">
                  <c:v>New Orleans </c:v>
                </c:pt>
                <c:pt idx="3">
                  <c:v>Baton Rouge</c:v>
                </c:pt>
              </c:strCache>
            </c:strRef>
          </c:cat>
          <c:val>
            <c:numRef>
              <c:f>Sheet1!$C$2:$C$6</c:f>
              <c:numCache>
                <c:formatCode>General</c:formatCode>
                <c:ptCount val="5"/>
              </c:numCache>
            </c:numRef>
          </c:val>
          <c:extLst>
            <c:ext xmlns:c16="http://schemas.microsoft.com/office/drawing/2014/chart" uri="{C3380CC4-5D6E-409C-BE32-E72D297353CC}">
              <c16:uniqueId val="{00000001-B04C-4B81-A1D1-9859A4B5587A}"/>
            </c:ext>
          </c:extLst>
        </c:ser>
        <c:ser>
          <c:idx val="2"/>
          <c:order val="2"/>
          <c:tx>
            <c:strRef>
              <c:f>Sheet1!$D$1</c:f>
              <c:strCache>
                <c:ptCount val="1"/>
                <c:pt idx="0">
                  <c:v>Column3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1">
                  <c:v>Jefferson Parish</c:v>
                </c:pt>
                <c:pt idx="2">
                  <c:v>New Orleans </c:v>
                </c:pt>
                <c:pt idx="3">
                  <c:v>Baton Rouge</c:v>
                </c:pt>
              </c:strCache>
            </c:strRef>
          </c:cat>
          <c:val>
            <c:numRef>
              <c:f>Sheet1!$D$2:$D$6</c:f>
              <c:numCache>
                <c:formatCode>General</c:formatCode>
                <c:ptCount val="5"/>
              </c:numCache>
            </c:numRef>
          </c:val>
          <c:extLst>
            <c:ext xmlns:c16="http://schemas.microsoft.com/office/drawing/2014/chart" uri="{C3380CC4-5D6E-409C-BE32-E72D297353CC}">
              <c16:uniqueId val="{00000002-B04C-4B81-A1D1-9859A4B5587A}"/>
            </c:ext>
          </c:extLst>
        </c:ser>
        <c:dLbls>
          <c:dLblPos val="ctr"/>
          <c:showLegendKey val="0"/>
          <c:showVal val="1"/>
          <c:showCatName val="0"/>
          <c:showSerName val="0"/>
          <c:showPercent val="0"/>
          <c:showBubbleSize val="0"/>
        </c:dLbls>
        <c:gapWidth val="79"/>
        <c:overlap val="100"/>
        <c:axId val="1318916352"/>
        <c:axId val="1318913024"/>
      </c:barChart>
      <c:catAx>
        <c:axId val="1318916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318913024"/>
        <c:crosses val="autoZero"/>
        <c:auto val="1"/>
        <c:lblAlgn val="ctr"/>
        <c:lblOffset val="100"/>
        <c:noMultiLvlLbl val="0"/>
      </c:catAx>
      <c:valAx>
        <c:axId val="1318913024"/>
        <c:scaling>
          <c:orientation val="minMax"/>
        </c:scaling>
        <c:delete val="1"/>
        <c:axPos val="l"/>
        <c:numFmt formatCode="&quot;$&quot;#,##0.00_);[Red]\(&quot;$&quot;#,##0.00\)" sourceLinked="1"/>
        <c:majorTickMark val="none"/>
        <c:minorTickMark val="none"/>
        <c:tickLblPos val="nextTo"/>
        <c:crossAx val="131891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D53209C0-F7E4-49BD-816E-FC49781CB114}" type="datetimeFigureOut">
              <a:rPr lang="en-US" smtClean="0"/>
              <a:t>1/12/2022</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C0AD44AD-DD1C-44B2-9628-A6B786428037}" type="slidenum">
              <a:rPr lang="en-US" smtClean="0"/>
              <a:t>‹#›</a:t>
            </a:fld>
            <a:endParaRPr lang="en-US"/>
          </a:p>
        </p:txBody>
      </p:sp>
    </p:spTree>
    <p:extLst>
      <p:ext uri="{BB962C8B-B14F-4D97-AF65-F5344CB8AC3E}">
        <p14:creationId xmlns:p14="http://schemas.microsoft.com/office/powerpoint/2010/main" val="3098483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D44AD-DD1C-44B2-9628-A6B786428037}" type="slidenum">
              <a:rPr lang="en-US" smtClean="0"/>
              <a:t>1</a:t>
            </a:fld>
            <a:endParaRPr lang="en-US"/>
          </a:p>
        </p:txBody>
      </p:sp>
    </p:spTree>
    <p:extLst>
      <p:ext uri="{BB962C8B-B14F-4D97-AF65-F5344CB8AC3E}">
        <p14:creationId xmlns:p14="http://schemas.microsoft.com/office/powerpoint/2010/main" val="247825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17</a:t>
            </a:fld>
            <a:endParaRPr lang="en-US"/>
          </a:p>
        </p:txBody>
      </p:sp>
    </p:spTree>
    <p:extLst>
      <p:ext uri="{BB962C8B-B14F-4D97-AF65-F5344CB8AC3E}">
        <p14:creationId xmlns:p14="http://schemas.microsoft.com/office/powerpoint/2010/main" val="1396566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18</a:t>
            </a:fld>
            <a:endParaRPr lang="en-US"/>
          </a:p>
        </p:txBody>
      </p:sp>
    </p:spTree>
    <p:extLst>
      <p:ext uri="{BB962C8B-B14F-4D97-AF65-F5344CB8AC3E}">
        <p14:creationId xmlns:p14="http://schemas.microsoft.com/office/powerpoint/2010/main" val="66238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21</a:t>
            </a:fld>
            <a:endParaRPr lang="en-US"/>
          </a:p>
        </p:txBody>
      </p:sp>
    </p:spTree>
    <p:extLst>
      <p:ext uri="{BB962C8B-B14F-4D97-AF65-F5344CB8AC3E}">
        <p14:creationId xmlns:p14="http://schemas.microsoft.com/office/powerpoint/2010/main" val="2505333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33</a:t>
            </a:fld>
            <a:endParaRPr lang="en-US"/>
          </a:p>
        </p:txBody>
      </p:sp>
    </p:spTree>
    <p:extLst>
      <p:ext uri="{BB962C8B-B14F-4D97-AF65-F5344CB8AC3E}">
        <p14:creationId xmlns:p14="http://schemas.microsoft.com/office/powerpoint/2010/main" val="429356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34</a:t>
            </a:fld>
            <a:endParaRPr lang="en-US"/>
          </a:p>
        </p:txBody>
      </p:sp>
    </p:spTree>
    <p:extLst>
      <p:ext uri="{BB962C8B-B14F-4D97-AF65-F5344CB8AC3E}">
        <p14:creationId xmlns:p14="http://schemas.microsoft.com/office/powerpoint/2010/main" val="198543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36</a:t>
            </a:fld>
            <a:endParaRPr lang="en-US"/>
          </a:p>
        </p:txBody>
      </p:sp>
    </p:spTree>
    <p:extLst>
      <p:ext uri="{BB962C8B-B14F-4D97-AF65-F5344CB8AC3E}">
        <p14:creationId xmlns:p14="http://schemas.microsoft.com/office/powerpoint/2010/main" val="377507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37</a:t>
            </a:fld>
            <a:endParaRPr lang="en-US"/>
          </a:p>
        </p:txBody>
      </p:sp>
    </p:spTree>
    <p:extLst>
      <p:ext uri="{BB962C8B-B14F-4D97-AF65-F5344CB8AC3E}">
        <p14:creationId xmlns:p14="http://schemas.microsoft.com/office/powerpoint/2010/main" val="238867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D44AD-DD1C-44B2-9628-A6B786428037}" type="slidenum">
              <a:rPr lang="en-US" smtClean="0"/>
              <a:t>47</a:t>
            </a:fld>
            <a:endParaRPr lang="en-US"/>
          </a:p>
        </p:txBody>
      </p:sp>
    </p:spTree>
    <p:extLst>
      <p:ext uri="{BB962C8B-B14F-4D97-AF65-F5344CB8AC3E}">
        <p14:creationId xmlns:p14="http://schemas.microsoft.com/office/powerpoint/2010/main" val="328423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1.jpeg"/><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jpeg"/><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775" y="2843"/>
            <a:ext cx="406854" cy="2575832"/>
          </a:xfrm>
          <a:prstGeom prst="rect">
            <a:avLst/>
          </a:prstGeom>
          <a:solidFill>
            <a:srgbClr val="031873"/>
          </a:solidFill>
        </p:spPr>
      </p:sp>
      <p:sp>
        <p:nvSpPr>
          <p:cNvPr id="3" name="AutoShape 3"/>
          <p:cNvSpPr/>
          <p:nvPr/>
        </p:nvSpPr>
        <p:spPr>
          <a:xfrm>
            <a:off x="-104775" y="2573232"/>
            <a:ext cx="406854" cy="2575832"/>
          </a:xfrm>
          <a:prstGeom prst="rect">
            <a:avLst/>
          </a:prstGeom>
          <a:solidFill>
            <a:srgbClr val="76CAEB"/>
          </a:solidFill>
        </p:spPr>
      </p:sp>
      <p:sp>
        <p:nvSpPr>
          <p:cNvPr id="4" name="AutoShape 4"/>
          <p:cNvSpPr/>
          <p:nvPr/>
        </p:nvSpPr>
        <p:spPr>
          <a:xfrm>
            <a:off x="-104775" y="5143621"/>
            <a:ext cx="406854" cy="2575832"/>
          </a:xfrm>
          <a:prstGeom prst="rect">
            <a:avLst/>
          </a:prstGeom>
          <a:solidFill>
            <a:srgbClr val="E67200"/>
          </a:solidFill>
        </p:spPr>
      </p:sp>
      <p:sp>
        <p:nvSpPr>
          <p:cNvPr id="5" name="AutoShape 5"/>
          <p:cNvSpPr/>
          <p:nvPr/>
        </p:nvSpPr>
        <p:spPr>
          <a:xfrm>
            <a:off x="-104775" y="7714010"/>
            <a:ext cx="406854" cy="2575832"/>
          </a:xfrm>
          <a:prstGeom prst="rect">
            <a:avLst/>
          </a:prstGeom>
          <a:solidFill>
            <a:srgbClr val="ECAB02"/>
          </a:solidFill>
        </p:spPr>
      </p:sp>
      <p:pic>
        <p:nvPicPr>
          <p:cNvPr id="6" name="Picture 6"/>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pic>
        <p:nvPicPr>
          <p:cNvPr id="7" name="Picture 7"/>
          <p:cNvPicPr>
            <a:picLocks noChangeAspect="1"/>
          </p:cNvPicPr>
          <p:nvPr/>
        </p:nvPicPr>
        <p:blipFill>
          <a:blip r:embed="rId4"/>
          <a:srcRect l="4091" t="5115" b="10125"/>
          <a:stretch>
            <a:fillRect/>
          </a:stretch>
        </p:blipFill>
        <p:spPr>
          <a:xfrm>
            <a:off x="311604" y="0"/>
            <a:ext cx="4591272" cy="1945059"/>
          </a:xfrm>
          <a:prstGeom prst="rect">
            <a:avLst/>
          </a:prstGeom>
        </p:spPr>
      </p:pic>
      <p:sp>
        <p:nvSpPr>
          <p:cNvPr id="8" name="TextBox 8"/>
          <p:cNvSpPr txBox="1"/>
          <p:nvPr/>
        </p:nvSpPr>
        <p:spPr>
          <a:xfrm>
            <a:off x="876822" y="9059059"/>
            <a:ext cx="7483406" cy="1974900"/>
          </a:xfrm>
          <a:prstGeom prst="rect">
            <a:avLst/>
          </a:prstGeom>
        </p:spPr>
        <p:txBody>
          <a:bodyPr wrap="square" lIns="0" tIns="0" rIns="0" bIns="0" rtlCol="0" anchor="t">
            <a:spAutoFit/>
          </a:bodyPr>
          <a:lstStyle/>
          <a:p>
            <a:pPr>
              <a:lnSpc>
                <a:spcPts val="7688"/>
              </a:lnSpc>
            </a:pPr>
            <a:endParaRPr lang="en-US" sz="5492" i="1" dirty="0">
              <a:solidFill>
                <a:srgbClr val="00166E"/>
              </a:solidFill>
              <a:latin typeface="Public Sans"/>
            </a:endParaRPr>
          </a:p>
          <a:p>
            <a:pPr>
              <a:lnSpc>
                <a:spcPts val="7688"/>
              </a:lnSpc>
            </a:pPr>
            <a:endParaRPr lang="en-US" sz="5492" i="1" dirty="0">
              <a:solidFill>
                <a:srgbClr val="00166E"/>
              </a:solidFill>
              <a:latin typeface="Public Sans"/>
            </a:endParaRPr>
          </a:p>
        </p:txBody>
      </p:sp>
      <p:sp>
        <p:nvSpPr>
          <p:cNvPr id="10" name="AutoShape 10"/>
          <p:cNvSpPr/>
          <p:nvPr/>
        </p:nvSpPr>
        <p:spPr>
          <a:xfrm flipV="1">
            <a:off x="1028700" y="5448298"/>
            <a:ext cx="14439900" cy="45719"/>
          </a:xfrm>
          <a:prstGeom prst="rect">
            <a:avLst/>
          </a:prstGeom>
          <a:solidFill>
            <a:srgbClr val="76CAEB"/>
          </a:solidFill>
        </p:spPr>
      </p:sp>
      <p:sp>
        <p:nvSpPr>
          <p:cNvPr id="11" name="AutoShape 11"/>
          <p:cNvSpPr/>
          <p:nvPr/>
        </p:nvSpPr>
        <p:spPr>
          <a:xfrm>
            <a:off x="15959427" y="10173334"/>
            <a:ext cx="2080799" cy="9525"/>
          </a:xfrm>
          <a:prstGeom prst="rect">
            <a:avLst/>
          </a:prstGeom>
          <a:solidFill>
            <a:srgbClr val="00166E"/>
          </a:solidFill>
        </p:spPr>
      </p:sp>
      <p:sp>
        <p:nvSpPr>
          <p:cNvPr id="12" name="TextBox 12"/>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4" name="TextBox 13">
            <a:extLst>
              <a:ext uri="{FF2B5EF4-FFF2-40B4-BE49-F238E27FC236}">
                <a16:creationId xmlns:a16="http://schemas.microsoft.com/office/drawing/2014/main" id="{B746AE92-F1A7-4A77-A9DF-9E9556AEBFAC}"/>
              </a:ext>
            </a:extLst>
          </p:cNvPr>
          <p:cNvSpPr txBox="1"/>
          <p:nvPr/>
        </p:nvSpPr>
        <p:spPr>
          <a:xfrm>
            <a:off x="1028700" y="2041753"/>
            <a:ext cx="15849600" cy="7017306"/>
          </a:xfrm>
          <a:prstGeom prst="rect">
            <a:avLst/>
          </a:prstGeom>
          <a:noFill/>
        </p:spPr>
        <p:txBody>
          <a:bodyPr wrap="square" rtlCol="0">
            <a:spAutoFit/>
          </a:bodyPr>
          <a:lstStyle/>
          <a:p>
            <a:r>
              <a:rPr lang="en-US" sz="9000" dirty="0">
                <a:solidFill>
                  <a:srgbClr val="001A70"/>
                </a:solidFill>
                <a:latin typeface="Public Sans Medium" pitchFamily="2" charset="0"/>
              </a:rPr>
              <a:t>Aging Water &amp; Sewer </a:t>
            </a:r>
            <a:r>
              <a:rPr lang="en-US" sz="9000" dirty="0" smtClean="0">
                <a:solidFill>
                  <a:srgbClr val="001A70"/>
                </a:solidFill>
                <a:latin typeface="Public Sans Medium" pitchFamily="2" charset="0"/>
              </a:rPr>
              <a:t>       Infrastructure</a:t>
            </a:r>
            <a:endParaRPr lang="en-US" sz="9000" dirty="0">
              <a:solidFill>
                <a:srgbClr val="001A70"/>
              </a:solidFill>
              <a:latin typeface="Public Sans Medium" pitchFamily="2" charset="0"/>
            </a:endParaRPr>
          </a:p>
          <a:p>
            <a:endParaRPr lang="en-US" sz="9000" dirty="0">
              <a:solidFill>
                <a:srgbClr val="001A70"/>
              </a:solidFill>
              <a:latin typeface="Public Sans Medium" pitchFamily="2" charset="0"/>
            </a:endParaRPr>
          </a:p>
          <a:p>
            <a:r>
              <a:rPr lang="en-US" sz="9000" dirty="0">
                <a:solidFill>
                  <a:srgbClr val="001A70"/>
                </a:solidFill>
                <a:latin typeface="Public Sans Medium" pitchFamily="2" charset="0"/>
              </a:rPr>
              <a:t>Rate Increase </a:t>
            </a:r>
            <a:r>
              <a:rPr lang="en-US" sz="9000" dirty="0" smtClean="0">
                <a:solidFill>
                  <a:srgbClr val="001A70"/>
                </a:solidFill>
                <a:latin typeface="Public Sans Medium" pitchFamily="2" charset="0"/>
              </a:rPr>
              <a:t>/ Bond Programs</a:t>
            </a:r>
            <a:endParaRPr lang="en-US" sz="9000" dirty="0">
              <a:solidFill>
                <a:srgbClr val="001A70"/>
              </a:solidFill>
              <a:latin typeface="Public Sans Medium" pitchFamily="2" charset="0"/>
            </a:endParaRPr>
          </a:p>
        </p:txBody>
      </p:sp>
      <p:sp>
        <p:nvSpPr>
          <p:cNvPr id="9" name="Slide Number Placeholder 8">
            <a:extLst>
              <a:ext uri="{FF2B5EF4-FFF2-40B4-BE49-F238E27FC236}">
                <a16:creationId xmlns:a16="http://schemas.microsoft.com/office/drawing/2014/main" id="{E5E0C519-AB7E-477C-9B91-09AD4ABC86D0}"/>
              </a:ext>
            </a:extLst>
          </p:cNvPr>
          <p:cNvSpPr>
            <a:spLocks noGrp="1"/>
          </p:cNvSpPr>
          <p:nvPr>
            <p:ph type="sldNum" sz="quarter" idx="12"/>
          </p:nvPr>
        </p:nvSpPr>
        <p:spPr>
          <a:xfrm>
            <a:off x="15910302" y="9339774"/>
            <a:ext cx="2133600" cy="365125"/>
          </a:xfrm>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000">
                <a:solidFill>
                  <a:srgbClr val="001A70"/>
                </a:solidFill>
                <a:latin typeface="Public Sans Medium" pitchFamily="2" charset="0"/>
              </a:rPr>
              <a:t>Aging Force Mains</a:t>
            </a:r>
            <a:endParaRPr lang="en-US" sz="500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76CAEB"/>
          </a:solidFill>
          <a:ln>
            <a:solidFill>
              <a:srgbClr val="76CAEB"/>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76CAEB"/>
          </a:solidFill>
          <a:ln>
            <a:solidFill>
              <a:srgbClr val="76CAEB"/>
            </a:solidFill>
          </a:ln>
        </p:spPr>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024" y="1816862"/>
            <a:ext cx="4008492" cy="300637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73631" y="1826827"/>
            <a:ext cx="3997102" cy="299782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394387" y="1826350"/>
            <a:ext cx="4033347" cy="302501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930" y="6045393"/>
            <a:ext cx="4652608" cy="3489458"/>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645642" y="6100758"/>
            <a:ext cx="4589335" cy="3442002"/>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279534" y="1817042"/>
            <a:ext cx="4026995" cy="3020246"/>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243516" y="6059297"/>
            <a:ext cx="4554752" cy="355950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1349132" y="6563365"/>
            <a:ext cx="3030629" cy="3554819"/>
          </a:xfrm>
          <a:prstGeom prst="rect">
            <a:avLst/>
          </a:prstGeom>
        </p:spPr>
        <p:txBody>
          <a:bodyPr wrap="square">
            <a:spAutoFit/>
          </a:bodyPr>
          <a:lstStyle/>
          <a:p>
            <a:r>
              <a:rPr lang="en-US" sz="2500" dirty="0">
                <a:solidFill>
                  <a:srgbClr val="001A70"/>
                </a:solidFill>
                <a:latin typeface="Public Sans" pitchFamily="2" charset="0"/>
                <a:ea typeface="Calibri" panose="020F0502020204030204" pitchFamily="34" charset="0"/>
              </a:rPr>
              <a:t>M</a:t>
            </a:r>
            <a:r>
              <a:rPr lang="en-US" sz="2500" dirty="0" smtClean="0">
                <a:solidFill>
                  <a:srgbClr val="001A70"/>
                </a:solidFill>
                <a:latin typeface="Public Sans" pitchFamily="2" charset="0"/>
                <a:ea typeface="Calibri" panose="020F0502020204030204" pitchFamily="34" charset="0"/>
              </a:rPr>
              <a:t>ajor </a:t>
            </a:r>
            <a:r>
              <a:rPr lang="en-US" sz="2500" dirty="0">
                <a:solidFill>
                  <a:srgbClr val="001A70"/>
                </a:solidFill>
                <a:latin typeface="Public Sans" pitchFamily="2" charset="0"/>
                <a:ea typeface="Calibri" panose="020F0502020204030204" pitchFamily="34" charset="0"/>
              </a:rPr>
              <a:t>force main </a:t>
            </a:r>
            <a:r>
              <a:rPr lang="en-US" sz="2500" dirty="0" smtClean="0">
                <a:solidFill>
                  <a:srgbClr val="001A70"/>
                </a:solidFill>
                <a:latin typeface="Public Sans" pitchFamily="2" charset="0"/>
                <a:ea typeface="Calibri" panose="020F0502020204030204" pitchFamily="34" charset="0"/>
              </a:rPr>
              <a:t>repairs are typically performed at night </a:t>
            </a:r>
            <a:r>
              <a:rPr lang="en-US" sz="2500" dirty="0">
                <a:solidFill>
                  <a:srgbClr val="001A70"/>
                </a:solidFill>
                <a:latin typeface="Public Sans" pitchFamily="2" charset="0"/>
                <a:ea typeface="Calibri" panose="020F0502020204030204" pitchFamily="34" charset="0"/>
              </a:rPr>
              <a:t>under emergency conditions so as to not interrupt service to our </a:t>
            </a:r>
            <a:r>
              <a:rPr lang="en-US" sz="2500" dirty="0" smtClean="0">
                <a:solidFill>
                  <a:srgbClr val="001A70"/>
                </a:solidFill>
                <a:latin typeface="Public Sans" pitchFamily="2" charset="0"/>
                <a:ea typeface="Calibri" panose="020F0502020204030204" pitchFamily="34" charset="0"/>
              </a:rPr>
              <a:t>residents.</a:t>
            </a:r>
            <a:endParaRPr lang="en-US" sz="2500" dirty="0">
              <a:solidFill>
                <a:srgbClr val="001A70"/>
              </a:solidFill>
              <a:latin typeface="Public Sans" pitchFamily="2" charset="0"/>
            </a:endParaRPr>
          </a:p>
        </p:txBody>
      </p:sp>
      <p:sp>
        <p:nvSpPr>
          <p:cNvPr id="2" name="Slide Number Placeholder 1">
            <a:extLst>
              <a:ext uri="{FF2B5EF4-FFF2-40B4-BE49-F238E27FC236}">
                <a16:creationId xmlns:a16="http://schemas.microsoft.com/office/drawing/2014/main" id="{25370362-32A1-4A16-A851-97189F89E3D1}"/>
              </a:ext>
            </a:extLst>
          </p:cNvPr>
          <p:cNvSpPr>
            <a:spLocks noGrp="1"/>
          </p:cNvSpPr>
          <p:nvPr>
            <p:ph type="sldNum" sz="quarter" idx="12"/>
          </p:nvPr>
        </p:nvSpPr>
        <p:spPr>
          <a:xfrm>
            <a:off x="15916405" y="9174706"/>
            <a:ext cx="2133600" cy="365125"/>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711456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628523"/>
          </a:xfrm>
          <a:prstGeom prst="rect">
            <a:avLst/>
          </a:prstGeom>
        </p:spPr>
        <p:txBody>
          <a:bodyPr wrap="square" lIns="0" tIns="0" rIns="0" bIns="0" rtlCol="0" anchor="t">
            <a:spAutoFit/>
          </a:bodyPr>
          <a:lstStyle/>
          <a:p>
            <a:pPr>
              <a:lnSpc>
                <a:spcPts val="15400"/>
              </a:lnSpc>
            </a:pPr>
            <a:r>
              <a:rPr lang="en-US" sz="5000">
                <a:solidFill>
                  <a:srgbClr val="001A70"/>
                </a:solidFill>
                <a:latin typeface="Public Sans Medium" pitchFamily="2" charset="0"/>
              </a:rPr>
              <a:t>Aging Pipes</a:t>
            </a:r>
            <a:endParaRPr lang="en-US" sz="500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E67200"/>
          </a:solidFill>
          <a:ln>
            <a:solidFill>
              <a:srgbClr val="E67200"/>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E67200"/>
          </a:solidFill>
          <a:ln>
            <a:solidFill>
              <a:srgbClr val="E67200"/>
            </a:solidFill>
          </a:ln>
        </p:spPr>
      </p:sp>
      <p:pic>
        <p:nvPicPr>
          <p:cNvPr id="9" name="Picture 8"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5950" r="17216"/>
          <a:stretch/>
        </p:blipFill>
        <p:spPr bwMode="auto">
          <a:xfrm>
            <a:off x="555524" y="6707273"/>
            <a:ext cx="3478228" cy="2970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448" y="6783473"/>
            <a:ext cx="4140678" cy="2970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419" y="1435833"/>
            <a:ext cx="3852375" cy="5136498"/>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1398797"/>
            <a:ext cx="3852375" cy="513649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915473" y="6706814"/>
            <a:ext cx="5342755" cy="2785378"/>
          </a:xfrm>
          <a:prstGeom prst="rect">
            <a:avLst/>
          </a:prstGeom>
        </p:spPr>
        <p:txBody>
          <a:bodyPr wrap="square">
            <a:spAutoFit/>
          </a:bodyPr>
          <a:lstStyle/>
          <a:p>
            <a:r>
              <a:rPr lang="en-US" sz="2500" dirty="0">
                <a:solidFill>
                  <a:srgbClr val="001A70"/>
                </a:solidFill>
                <a:latin typeface="Public Sans" pitchFamily="2" charset="0"/>
              </a:rPr>
              <a:t>All of the underground infrastructure is aging; much of this was put in place in the 1950's.The Jefferson Parish Water Department responds to about </a:t>
            </a:r>
            <a:r>
              <a:rPr lang="en-US" sz="2500" u="sng" dirty="0">
                <a:solidFill>
                  <a:srgbClr val="001A70"/>
                </a:solidFill>
                <a:latin typeface="Public Sans" pitchFamily="2" charset="0"/>
              </a:rPr>
              <a:t>200 water leaks per week</a:t>
            </a:r>
            <a:r>
              <a:rPr lang="en-US" sz="2500" dirty="0">
                <a:solidFill>
                  <a:srgbClr val="001A70"/>
                </a:solidFill>
                <a:latin typeface="Public Sans" pitchFamily="2" charset="0"/>
              </a:rPr>
              <a:t>.</a:t>
            </a:r>
          </a:p>
          <a:p>
            <a:endParaRPr lang="en-US" sz="2500" dirty="0">
              <a:solidFill>
                <a:srgbClr val="001A70"/>
              </a:solidFill>
              <a:latin typeface="Public Sans" pitchFamily="2"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7606" y="1398797"/>
            <a:ext cx="3821594" cy="5095459"/>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4DE9FF46-FBA3-4C45-8774-387D4216E670}"/>
              </a:ext>
            </a:extLst>
          </p:cNvPr>
          <p:cNvSpPr>
            <a:spLocks noGrp="1"/>
          </p:cNvSpPr>
          <p:nvPr>
            <p:ph type="sldNum" sz="quarter" idx="12"/>
          </p:nvPr>
        </p:nvSpPr>
        <p:spPr>
          <a:xfrm>
            <a:off x="15916405" y="9393912"/>
            <a:ext cx="2133600" cy="365125"/>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313142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628523"/>
          </a:xfrm>
          <a:prstGeom prst="rect">
            <a:avLst/>
          </a:prstGeom>
        </p:spPr>
        <p:txBody>
          <a:bodyPr wrap="square" lIns="0" tIns="0" rIns="0" bIns="0" rtlCol="0" anchor="t">
            <a:spAutoFit/>
          </a:bodyPr>
          <a:lstStyle/>
          <a:p>
            <a:pPr>
              <a:lnSpc>
                <a:spcPts val="15400"/>
              </a:lnSpc>
            </a:pPr>
            <a:r>
              <a:rPr lang="en-US" sz="5000" dirty="0">
                <a:solidFill>
                  <a:srgbClr val="001A70"/>
                </a:solidFill>
                <a:latin typeface="Public Sans Medium"/>
              </a:rPr>
              <a:t>Price Brothers Pipe (</a:t>
            </a:r>
            <a:r>
              <a:rPr lang="en-US" sz="5000" i="1" dirty="0">
                <a:solidFill>
                  <a:srgbClr val="001A70"/>
                </a:solidFill>
                <a:latin typeface="Public Sans Medium"/>
              </a:rPr>
              <a:t>Now Obsolete</a:t>
            </a:r>
            <a:r>
              <a:rPr lang="en-US" sz="5000" dirty="0">
                <a:solidFill>
                  <a:srgbClr val="001A70"/>
                </a:solidFill>
                <a:latin typeface="Public Sans Medium"/>
              </a:rPr>
              <a:t>)</a:t>
            </a:r>
            <a:endParaRPr lang="en-US" sz="5000" dirty="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ECAB02"/>
          </a:solidFill>
          <a:ln>
            <a:solidFill>
              <a:srgbClr val="ECAB02"/>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ECAB02"/>
          </a:solidFill>
          <a:ln>
            <a:solidFill>
              <a:srgbClr val="ECAB02"/>
            </a:solidFill>
          </a:ln>
        </p:spPr>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51" y="1347483"/>
            <a:ext cx="6372873" cy="8497164"/>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FF6F6A85-9FDC-4494-884B-6840FB85BAB6}"/>
              </a:ext>
            </a:extLst>
          </p:cNvPr>
          <p:cNvSpPr>
            <a:spLocks noGrp="1"/>
          </p:cNvSpPr>
          <p:nvPr>
            <p:ph type="sldNum" sz="quarter" idx="12"/>
          </p:nvPr>
        </p:nvSpPr>
        <p:spPr>
          <a:xfrm>
            <a:off x="15916405" y="9252994"/>
            <a:ext cx="2133600" cy="365125"/>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3612583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628523"/>
          </a:xfrm>
          <a:prstGeom prst="rect">
            <a:avLst/>
          </a:prstGeom>
        </p:spPr>
        <p:txBody>
          <a:bodyPr wrap="square" lIns="0" tIns="0" rIns="0" bIns="0" rtlCol="0" anchor="t">
            <a:spAutoFit/>
          </a:bodyPr>
          <a:lstStyle/>
          <a:p>
            <a:pPr>
              <a:lnSpc>
                <a:spcPts val="15400"/>
              </a:lnSpc>
            </a:pPr>
            <a:r>
              <a:rPr lang="en-US" sz="5000" dirty="0">
                <a:solidFill>
                  <a:srgbClr val="001A70"/>
                </a:solidFill>
                <a:latin typeface="Public Sans Medium" pitchFamily="2" charset="0"/>
              </a:rPr>
              <a:t>Old Water Meter (</a:t>
            </a:r>
            <a:r>
              <a:rPr lang="en-US" sz="5000" i="1" dirty="0">
                <a:solidFill>
                  <a:srgbClr val="001A70"/>
                </a:solidFill>
                <a:latin typeface="Public Sans Medium" pitchFamily="2" charset="0"/>
              </a:rPr>
              <a:t>Requires In-Person Reading</a:t>
            </a:r>
            <a:r>
              <a:rPr lang="en-US" sz="5000" dirty="0">
                <a:solidFill>
                  <a:srgbClr val="001A70"/>
                </a:solidFill>
                <a:latin typeface="Public Sans Medium" pitchFamily="2" charset="0"/>
              </a:rPr>
              <a:t>)</a:t>
            </a:r>
            <a:endParaRPr lang="en-US" sz="5000" dirty="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001A70"/>
          </a:solidFill>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00166E"/>
          </a:solidFill>
        </p:spPr>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475" r="20655"/>
          <a:stretch/>
        </p:blipFill>
        <p:spPr>
          <a:xfrm>
            <a:off x="592600" y="1419729"/>
            <a:ext cx="9220200" cy="8320242"/>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5DC56CDE-609D-464C-BEFD-FB89991FA59B}"/>
              </a:ext>
            </a:extLst>
          </p:cNvPr>
          <p:cNvSpPr>
            <a:spLocks noGrp="1"/>
          </p:cNvSpPr>
          <p:nvPr>
            <p:ph type="sldNum" sz="quarter" idx="12"/>
          </p:nvPr>
        </p:nvSpPr>
        <p:spPr>
          <a:xfrm>
            <a:off x="15916405" y="9252994"/>
            <a:ext cx="2133600" cy="365125"/>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005182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000" dirty="0">
                <a:solidFill>
                  <a:srgbClr val="001A70"/>
                </a:solidFill>
                <a:latin typeface="Public Sans Medium" pitchFamily="2" charset="0"/>
              </a:rPr>
              <a:t>Old Water Tower in Bridge City </a:t>
            </a:r>
            <a:endParaRPr lang="en-US" sz="5000" dirty="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76CAEB"/>
          </a:solidFill>
          <a:ln>
            <a:solidFill>
              <a:srgbClr val="76CAEB"/>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76CAEB"/>
          </a:solidFill>
          <a:ln>
            <a:solidFill>
              <a:srgbClr val="76CAEB"/>
            </a:solidFill>
          </a:ln>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6136"/>
          <a:stretch/>
        </p:blipFill>
        <p:spPr>
          <a:xfrm>
            <a:off x="1020654" y="1352230"/>
            <a:ext cx="7056546" cy="8738288"/>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B4C1B519-653D-4445-B13B-77CEDC72A48E}"/>
              </a:ext>
            </a:extLst>
          </p:cNvPr>
          <p:cNvSpPr>
            <a:spLocks noGrp="1"/>
          </p:cNvSpPr>
          <p:nvPr>
            <p:ph type="sldNum" sz="quarter" idx="12"/>
          </p:nvPr>
        </p:nvSpPr>
        <p:spPr>
          <a:xfrm>
            <a:off x="15916406" y="9268651"/>
            <a:ext cx="2133600" cy="365125"/>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576991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640321"/>
          </a:xfrm>
          <a:prstGeom prst="rect">
            <a:avLst/>
          </a:prstGeom>
        </p:spPr>
        <p:txBody>
          <a:bodyPr wrap="square" lIns="0" tIns="0" rIns="0" bIns="0" rtlCol="0" anchor="t">
            <a:spAutoFit/>
          </a:bodyPr>
          <a:lstStyle/>
          <a:p>
            <a:pPr>
              <a:lnSpc>
                <a:spcPts val="15400"/>
              </a:lnSpc>
            </a:pPr>
            <a:r>
              <a:rPr lang="en-US" sz="5400" dirty="0">
                <a:solidFill>
                  <a:srgbClr val="001A70"/>
                </a:solidFill>
                <a:latin typeface="Public Sans Medium" pitchFamily="2" charset="0"/>
              </a:rPr>
              <a:t>Grand Isle Water Line Break, Platforms &amp; Repair </a:t>
            </a:r>
            <a:endParaRPr lang="en-US" sz="5000" dirty="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flipV="1">
            <a:off x="553179" y="1059181"/>
            <a:ext cx="15406248" cy="45719"/>
          </a:xfrm>
          <a:prstGeom prst="rect">
            <a:avLst/>
          </a:prstGeom>
          <a:solidFill>
            <a:srgbClr val="E67200"/>
          </a:solidFill>
          <a:ln>
            <a:solidFill>
              <a:srgbClr val="E67200"/>
            </a:solidFill>
          </a:ln>
        </p:spPr>
      </p:sp>
      <p:sp>
        <p:nvSpPr>
          <p:cNvPr id="27" name="AutoShape 2">
            <a:extLst>
              <a:ext uri="{FF2B5EF4-FFF2-40B4-BE49-F238E27FC236}">
                <a16:creationId xmlns:a16="http://schemas.microsoft.com/office/drawing/2014/main" id="{24D4A5FF-C0F5-4758-8606-113B25B273D8}"/>
              </a:ext>
            </a:extLst>
          </p:cNvPr>
          <p:cNvSpPr/>
          <p:nvPr/>
        </p:nvSpPr>
        <p:spPr>
          <a:xfrm>
            <a:off x="-48329" y="0"/>
            <a:ext cx="406854" cy="10287000"/>
          </a:xfrm>
          <a:prstGeom prst="rect">
            <a:avLst/>
          </a:prstGeom>
          <a:solidFill>
            <a:srgbClr val="E67200"/>
          </a:solidFill>
          <a:ln>
            <a:solidFill>
              <a:srgbClr val="E67200"/>
            </a:solidFill>
          </a:ln>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99" y="1275045"/>
            <a:ext cx="6398626" cy="853150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537" y="1304001"/>
            <a:ext cx="3587464" cy="478328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6299" b="28629"/>
          <a:stretch/>
        </p:blipFill>
        <p:spPr>
          <a:xfrm>
            <a:off x="7334537" y="6438899"/>
            <a:ext cx="4586225" cy="3367647"/>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D4A4A47F-C636-4043-957A-BD0DE167C8AD}"/>
              </a:ext>
            </a:extLst>
          </p:cNvPr>
          <p:cNvSpPr>
            <a:spLocks noGrp="1"/>
          </p:cNvSpPr>
          <p:nvPr>
            <p:ph type="sldNum" sz="quarter" idx="12"/>
          </p:nvPr>
        </p:nvSpPr>
        <p:spPr>
          <a:xfrm>
            <a:off x="15916405" y="9206021"/>
            <a:ext cx="2133600" cy="365125"/>
          </a:xfrm>
        </p:spPr>
        <p:txBody>
          <a:bodyPr/>
          <a:lstStyle/>
          <a:p>
            <a:fld id="{B6F15528-21DE-4FAA-801E-634DDDAF4B2B}" type="slidenum">
              <a:rPr lang="en-US" smtClean="0"/>
              <a:pPr/>
              <a:t>15</a:t>
            </a:fld>
            <a:endParaRPr lang="en-US"/>
          </a:p>
        </p:txBody>
      </p:sp>
      <p:sp>
        <p:nvSpPr>
          <p:cNvPr id="7" name="Rectangle 6"/>
          <p:cNvSpPr/>
          <p:nvPr/>
        </p:nvSpPr>
        <p:spPr>
          <a:xfrm>
            <a:off x="10964148" y="1703122"/>
            <a:ext cx="5532629" cy="2554545"/>
          </a:xfrm>
          <a:prstGeom prst="rect">
            <a:avLst/>
          </a:prstGeom>
        </p:spPr>
        <p:txBody>
          <a:bodyPr wrap="square">
            <a:spAutoFit/>
          </a:bodyPr>
          <a:lstStyle/>
          <a:p>
            <a:r>
              <a:rPr lang="en-US" sz="4000" dirty="0">
                <a:solidFill>
                  <a:srgbClr val="E67200"/>
                </a:solidFill>
                <a:latin typeface="Public Sans Medium" pitchFamily="2" charset="0"/>
              </a:rPr>
              <a:t>Repair Cost Total for the Past Five Years: </a:t>
            </a:r>
          </a:p>
          <a:p>
            <a:endParaRPr lang="en-US" sz="4000" dirty="0">
              <a:solidFill>
                <a:srgbClr val="E67200"/>
              </a:solidFill>
              <a:latin typeface="Public Sans Medium" pitchFamily="2" charset="0"/>
            </a:endParaRPr>
          </a:p>
          <a:p>
            <a:r>
              <a:rPr lang="en-US" sz="4000" u="sng">
                <a:solidFill>
                  <a:srgbClr val="E67200"/>
                </a:solidFill>
                <a:latin typeface="Public Sans Medium" pitchFamily="2" charset="0"/>
              </a:rPr>
              <a:t>$5,501,207</a:t>
            </a:r>
            <a:endParaRPr lang="en-US" sz="4000" u="sng" dirty="0">
              <a:solidFill>
                <a:srgbClr val="E67200"/>
              </a:solidFill>
              <a:latin typeface="Public Sans Medium" pitchFamily="2" charset="0"/>
            </a:endParaRPr>
          </a:p>
        </p:txBody>
      </p:sp>
    </p:spTree>
    <p:extLst>
      <p:ext uri="{BB962C8B-B14F-4D97-AF65-F5344CB8AC3E}">
        <p14:creationId xmlns:p14="http://schemas.microsoft.com/office/powerpoint/2010/main" val="342753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400" dirty="0">
                <a:solidFill>
                  <a:srgbClr val="001A70"/>
                </a:solidFill>
                <a:latin typeface="Public Sans Medium" pitchFamily="2" charset="0"/>
              </a:rPr>
              <a:t>Example of Why More Funding is Needed:</a:t>
            </a:r>
            <a:endParaRPr lang="en-US" sz="5000" dirty="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ECAB02"/>
          </a:solidFill>
          <a:ln>
            <a:solidFill>
              <a:srgbClr val="ECAB02"/>
            </a:solidFill>
          </a:ln>
        </p:spPr>
      </p:sp>
      <p:pic>
        <p:nvPicPr>
          <p:cNvPr id="26" name="Sewer Brea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6226" y="2795892"/>
            <a:ext cx="9294237" cy="5228008"/>
          </a:xfrm>
          <a:prstGeom prst="rect">
            <a:avLst/>
          </a:prstGeom>
        </p:spPr>
      </p:pic>
      <p:sp>
        <p:nvSpPr>
          <p:cNvPr id="27" name="AutoShape 2">
            <a:extLst>
              <a:ext uri="{FF2B5EF4-FFF2-40B4-BE49-F238E27FC236}">
                <a16:creationId xmlns:a16="http://schemas.microsoft.com/office/drawing/2014/main" id="{24D4A5FF-C0F5-4758-8606-113B25B273D8}"/>
              </a:ext>
            </a:extLst>
          </p:cNvPr>
          <p:cNvSpPr/>
          <p:nvPr/>
        </p:nvSpPr>
        <p:spPr>
          <a:xfrm>
            <a:off x="-48329" y="0"/>
            <a:ext cx="406854" cy="10287000"/>
          </a:xfrm>
          <a:prstGeom prst="rect">
            <a:avLst/>
          </a:prstGeom>
          <a:solidFill>
            <a:srgbClr val="ECAB02"/>
          </a:solidFill>
          <a:ln>
            <a:solidFill>
              <a:srgbClr val="ECAB02"/>
            </a:solidFill>
          </a:ln>
        </p:spPr>
        <p:txBody>
          <a:bodyPr/>
          <a:lstStyle/>
          <a:p>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4375" y="2906690"/>
            <a:ext cx="4240827" cy="520331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8DA34EFD-8878-4784-9828-265D948776D7}"/>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16</a:t>
            </a:fld>
            <a:endParaRPr lang="en-US"/>
          </a:p>
        </p:txBody>
      </p:sp>
      <p:sp>
        <p:nvSpPr>
          <p:cNvPr id="3" name="Rectangle 2"/>
          <p:cNvSpPr/>
          <p:nvPr/>
        </p:nvSpPr>
        <p:spPr>
          <a:xfrm>
            <a:off x="643928" y="7192935"/>
            <a:ext cx="3424335" cy="1661930"/>
          </a:xfrm>
          <a:prstGeom prst="rect">
            <a:avLst/>
          </a:prstGeom>
        </p:spPr>
        <p:txBody>
          <a:bodyPr wrap="none">
            <a:spAutoFit/>
          </a:bodyPr>
          <a:lstStyle/>
          <a:p>
            <a:pPr>
              <a:lnSpc>
                <a:spcPts val="15400"/>
              </a:lnSpc>
            </a:pPr>
            <a:r>
              <a:rPr lang="en-US" sz="3000" i="1" dirty="0">
                <a:solidFill>
                  <a:srgbClr val="E67200"/>
                </a:solidFill>
                <a:latin typeface="Public Sans Medium"/>
              </a:rPr>
              <a:t>February 23, 2021</a:t>
            </a:r>
            <a:endParaRPr lang="en-US" sz="3000" i="1" dirty="0">
              <a:solidFill>
                <a:srgbClr val="E67200"/>
              </a:solidFill>
              <a:latin typeface="Public Sans Medium" pitchFamily="2" charset="0"/>
            </a:endParaRPr>
          </a:p>
        </p:txBody>
      </p:sp>
      <p:sp>
        <p:nvSpPr>
          <p:cNvPr id="14" name="Rectangle 13"/>
          <p:cNvSpPr/>
          <p:nvPr/>
        </p:nvSpPr>
        <p:spPr>
          <a:xfrm>
            <a:off x="6335485" y="8206359"/>
            <a:ext cx="8175171" cy="1323439"/>
          </a:xfrm>
          <a:prstGeom prst="rect">
            <a:avLst/>
          </a:prstGeom>
        </p:spPr>
        <p:txBody>
          <a:bodyPr wrap="square">
            <a:spAutoFit/>
          </a:bodyPr>
          <a:lstStyle/>
          <a:p>
            <a:r>
              <a:rPr lang="en-US" sz="2000" dirty="0">
                <a:solidFill>
                  <a:srgbClr val="E67200"/>
                </a:solidFill>
                <a:latin typeface="Public Sans" pitchFamily="2" charset="0"/>
              </a:rPr>
              <a:t>*If the 66’ Sewer Force Main on West Napoleon Ave. had been replaced with a HDPP pipe, the cost to prepare a break would have been approximately $162,500 instead of the approximately $1.5 million expense associated with the Price Brothers repair.</a:t>
            </a:r>
          </a:p>
        </p:txBody>
      </p:sp>
    </p:spTree>
    <p:extLst>
      <p:ext uri="{BB962C8B-B14F-4D97-AF65-F5344CB8AC3E}">
        <p14:creationId xmlns:p14="http://schemas.microsoft.com/office/powerpoint/2010/main" val="1901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775" y="2843"/>
            <a:ext cx="406854" cy="2575832"/>
          </a:xfrm>
          <a:prstGeom prst="rect">
            <a:avLst/>
          </a:prstGeom>
          <a:solidFill>
            <a:srgbClr val="031873"/>
          </a:solidFill>
        </p:spPr>
      </p:sp>
      <p:sp>
        <p:nvSpPr>
          <p:cNvPr id="3" name="AutoShape 3"/>
          <p:cNvSpPr/>
          <p:nvPr/>
        </p:nvSpPr>
        <p:spPr>
          <a:xfrm>
            <a:off x="-104775" y="2573232"/>
            <a:ext cx="406854" cy="2575832"/>
          </a:xfrm>
          <a:prstGeom prst="rect">
            <a:avLst/>
          </a:prstGeom>
          <a:solidFill>
            <a:srgbClr val="76CAEB"/>
          </a:solidFill>
        </p:spPr>
      </p:sp>
      <p:sp>
        <p:nvSpPr>
          <p:cNvPr id="4" name="AutoShape 4"/>
          <p:cNvSpPr/>
          <p:nvPr/>
        </p:nvSpPr>
        <p:spPr>
          <a:xfrm>
            <a:off x="-104775" y="5143621"/>
            <a:ext cx="406854" cy="2575832"/>
          </a:xfrm>
          <a:prstGeom prst="rect">
            <a:avLst/>
          </a:prstGeom>
          <a:solidFill>
            <a:srgbClr val="E67200"/>
          </a:solidFill>
        </p:spPr>
      </p:sp>
      <p:sp>
        <p:nvSpPr>
          <p:cNvPr id="5" name="AutoShape 5"/>
          <p:cNvSpPr/>
          <p:nvPr/>
        </p:nvSpPr>
        <p:spPr>
          <a:xfrm>
            <a:off x="-104775" y="7714010"/>
            <a:ext cx="406854" cy="2575832"/>
          </a:xfrm>
          <a:prstGeom prst="rect">
            <a:avLst/>
          </a:prstGeom>
          <a:solidFill>
            <a:srgbClr val="ECAB02"/>
          </a:solidFill>
        </p:spPr>
      </p:sp>
      <p:pic>
        <p:nvPicPr>
          <p:cNvPr id="6" name="Picture 6"/>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pic>
        <p:nvPicPr>
          <p:cNvPr id="7" name="Picture 7"/>
          <p:cNvPicPr>
            <a:picLocks noChangeAspect="1"/>
          </p:cNvPicPr>
          <p:nvPr/>
        </p:nvPicPr>
        <p:blipFill>
          <a:blip r:embed="rId4"/>
          <a:srcRect l="4091" t="5115" b="10125"/>
          <a:stretch>
            <a:fillRect/>
          </a:stretch>
        </p:blipFill>
        <p:spPr>
          <a:xfrm>
            <a:off x="311604" y="0"/>
            <a:ext cx="4591272" cy="1945059"/>
          </a:xfrm>
          <a:prstGeom prst="rect">
            <a:avLst/>
          </a:prstGeom>
        </p:spPr>
      </p:pic>
      <p:sp>
        <p:nvSpPr>
          <p:cNvPr id="8" name="TextBox 8"/>
          <p:cNvSpPr txBox="1"/>
          <p:nvPr/>
        </p:nvSpPr>
        <p:spPr>
          <a:xfrm>
            <a:off x="1028700" y="5723161"/>
            <a:ext cx="6258326" cy="1974900"/>
          </a:xfrm>
          <a:prstGeom prst="rect">
            <a:avLst/>
          </a:prstGeom>
        </p:spPr>
        <p:txBody>
          <a:bodyPr wrap="square" lIns="0" tIns="0" rIns="0" bIns="0" rtlCol="0" anchor="t">
            <a:spAutoFit/>
          </a:bodyPr>
          <a:lstStyle/>
          <a:p>
            <a:pPr>
              <a:lnSpc>
                <a:spcPts val="7688"/>
              </a:lnSpc>
            </a:pPr>
            <a:r>
              <a:rPr lang="en-US" sz="5492" b="1">
                <a:solidFill>
                  <a:srgbClr val="00166E"/>
                </a:solidFill>
                <a:latin typeface="Public Sans"/>
              </a:rPr>
              <a:t>20 Year Outlook</a:t>
            </a:r>
          </a:p>
          <a:p>
            <a:pPr>
              <a:lnSpc>
                <a:spcPts val="7688"/>
              </a:lnSpc>
            </a:pPr>
            <a:endParaRPr lang="en-US" sz="5492">
              <a:solidFill>
                <a:srgbClr val="00166E"/>
              </a:solidFill>
              <a:latin typeface="Public Sans"/>
            </a:endParaRPr>
          </a:p>
        </p:txBody>
      </p:sp>
      <p:sp>
        <p:nvSpPr>
          <p:cNvPr id="10" name="AutoShape 10"/>
          <p:cNvSpPr/>
          <p:nvPr/>
        </p:nvSpPr>
        <p:spPr>
          <a:xfrm flipV="1">
            <a:off x="1028700" y="5448300"/>
            <a:ext cx="9334500" cy="45719"/>
          </a:xfrm>
          <a:prstGeom prst="rect">
            <a:avLst/>
          </a:prstGeom>
          <a:solidFill>
            <a:srgbClr val="76CAEB"/>
          </a:solidFill>
        </p:spPr>
      </p:sp>
      <p:sp>
        <p:nvSpPr>
          <p:cNvPr id="11" name="AutoShape 11"/>
          <p:cNvSpPr/>
          <p:nvPr/>
        </p:nvSpPr>
        <p:spPr>
          <a:xfrm>
            <a:off x="15959427" y="10173334"/>
            <a:ext cx="2080799" cy="9525"/>
          </a:xfrm>
          <a:prstGeom prst="rect">
            <a:avLst/>
          </a:prstGeom>
          <a:solidFill>
            <a:srgbClr val="00166E"/>
          </a:solidFill>
        </p:spPr>
      </p:sp>
      <p:sp>
        <p:nvSpPr>
          <p:cNvPr id="12" name="TextBox 12"/>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4" name="TextBox 13">
            <a:extLst>
              <a:ext uri="{FF2B5EF4-FFF2-40B4-BE49-F238E27FC236}">
                <a16:creationId xmlns:a16="http://schemas.microsoft.com/office/drawing/2014/main" id="{B746AE92-F1A7-4A77-A9DF-9E9556AEBFAC}"/>
              </a:ext>
            </a:extLst>
          </p:cNvPr>
          <p:cNvSpPr txBox="1"/>
          <p:nvPr/>
        </p:nvSpPr>
        <p:spPr>
          <a:xfrm>
            <a:off x="829076" y="4016691"/>
            <a:ext cx="12915900" cy="1477328"/>
          </a:xfrm>
          <a:prstGeom prst="rect">
            <a:avLst/>
          </a:prstGeom>
          <a:noFill/>
        </p:spPr>
        <p:txBody>
          <a:bodyPr wrap="square" rtlCol="0">
            <a:spAutoFit/>
          </a:bodyPr>
          <a:lstStyle/>
          <a:p>
            <a:r>
              <a:rPr lang="en-US" sz="9000" dirty="0">
                <a:solidFill>
                  <a:srgbClr val="001A70"/>
                </a:solidFill>
                <a:latin typeface="Public Sans Medium" pitchFamily="2" charset="0"/>
              </a:rPr>
              <a:t>Water Rate </a:t>
            </a:r>
            <a:r>
              <a:rPr lang="en-US" sz="9000" dirty="0" smtClean="0">
                <a:solidFill>
                  <a:srgbClr val="001A70"/>
                </a:solidFill>
                <a:latin typeface="Public Sans Medium" pitchFamily="2" charset="0"/>
              </a:rPr>
              <a:t>Increase</a:t>
            </a:r>
          </a:p>
        </p:txBody>
      </p:sp>
      <p:sp>
        <p:nvSpPr>
          <p:cNvPr id="9" name="Slide Number Placeholder 8">
            <a:extLst>
              <a:ext uri="{FF2B5EF4-FFF2-40B4-BE49-F238E27FC236}">
                <a16:creationId xmlns:a16="http://schemas.microsoft.com/office/drawing/2014/main" id="{92EDBA3B-E265-49B2-8E33-97BD3B97B7F2}"/>
              </a:ext>
            </a:extLst>
          </p:cNvPr>
          <p:cNvSpPr>
            <a:spLocks noGrp="1"/>
          </p:cNvSpPr>
          <p:nvPr>
            <p:ph type="sldNum" sz="quarter" idx="12"/>
          </p:nvPr>
        </p:nvSpPr>
        <p:spPr>
          <a:xfrm>
            <a:off x="15916405" y="9299966"/>
            <a:ext cx="2133600" cy="365125"/>
          </a:xfrm>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130136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sp>
        <p:nvSpPr>
          <p:cNvPr id="4" name="AutoShape 4"/>
          <p:cNvSpPr/>
          <p:nvPr/>
        </p:nvSpPr>
        <p:spPr>
          <a:xfrm>
            <a:off x="15959427" y="10173334"/>
            <a:ext cx="2080799" cy="9525"/>
          </a:xfrm>
          <a:prstGeom prst="rect">
            <a:avLst/>
          </a:prstGeom>
          <a:solidFill>
            <a:srgbClr val="00166E"/>
          </a:solidFill>
        </p:spPr>
      </p:sp>
      <p:sp>
        <p:nvSpPr>
          <p:cNvPr id="5" name="TextBox 5"/>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6" name="TextBox 6"/>
          <p:cNvSpPr txBox="1"/>
          <p:nvPr/>
        </p:nvSpPr>
        <p:spPr>
          <a:xfrm>
            <a:off x="485502" y="837571"/>
            <a:ext cx="14820900" cy="1538883"/>
          </a:xfrm>
          <a:prstGeom prst="rect">
            <a:avLst/>
          </a:prstGeom>
        </p:spPr>
        <p:txBody>
          <a:bodyPr wrap="square" lIns="0" tIns="0" rIns="0" bIns="0" rtlCol="0" anchor="t">
            <a:spAutoFit/>
          </a:bodyPr>
          <a:lstStyle/>
          <a:p>
            <a:r>
              <a:rPr lang="en-US" sz="5000">
                <a:solidFill>
                  <a:srgbClr val="00166E"/>
                </a:solidFill>
                <a:latin typeface="Public Sans Bold"/>
              </a:rPr>
              <a:t>Water Department Revenues vs. Expenditures and fund balance after reserve (2014-2023)</a:t>
            </a:r>
          </a:p>
        </p:txBody>
      </p:sp>
      <p:sp>
        <p:nvSpPr>
          <p:cNvPr id="7" name="AutoShape 7"/>
          <p:cNvSpPr/>
          <p:nvPr/>
        </p:nvSpPr>
        <p:spPr>
          <a:xfrm>
            <a:off x="485502" y="2725952"/>
            <a:ext cx="11335423" cy="45719"/>
          </a:xfrm>
          <a:prstGeom prst="rect">
            <a:avLst/>
          </a:prstGeom>
          <a:solidFill>
            <a:srgbClr val="001A70"/>
          </a:solidFill>
          <a:ln>
            <a:solidFill>
              <a:srgbClr val="001A70"/>
            </a:solidFill>
          </a:ln>
        </p:spPr>
      </p:sp>
      <p:pic>
        <p:nvPicPr>
          <p:cNvPr id="13" name="Picture 12">
            <a:extLst>
              <a:ext uri="{FF2B5EF4-FFF2-40B4-BE49-F238E27FC236}">
                <a16:creationId xmlns:a16="http://schemas.microsoft.com/office/drawing/2014/main" id="{A0A0667D-2828-45FD-AFB0-9B0E13514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16" y="3009900"/>
            <a:ext cx="10852533" cy="6522790"/>
          </a:xfrm>
          <a:prstGeom prst="rect">
            <a:avLst/>
          </a:prstGeom>
        </p:spPr>
      </p:pic>
      <p:sp>
        <p:nvSpPr>
          <p:cNvPr id="14" name="AutoShape 2">
            <a:extLst>
              <a:ext uri="{FF2B5EF4-FFF2-40B4-BE49-F238E27FC236}">
                <a16:creationId xmlns:a16="http://schemas.microsoft.com/office/drawing/2014/main" id="{AA904FCC-34F8-43FD-81D7-B7827C0983E5}"/>
              </a:ext>
            </a:extLst>
          </p:cNvPr>
          <p:cNvSpPr/>
          <p:nvPr/>
        </p:nvSpPr>
        <p:spPr>
          <a:xfrm>
            <a:off x="-104775" y="2843"/>
            <a:ext cx="406854" cy="10530540"/>
          </a:xfrm>
          <a:prstGeom prst="rect">
            <a:avLst/>
          </a:prstGeom>
          <a:solidFill>
            <a:srgbClr val="001A70"/>
          </a:solidFill>
        </p:spPr>
      </p:sp>
      <p:sp>
        <p:nvSpPr>
          <p:cNvPr id="2" name="Slide Number Placeholder 1">
            <a:extLst>
              <a:ext uri="{FF2B5EF4-FFF2-40B4-BE49-F238E27FC236}">
                <a16:creationId xmlns:a16="http://schemas.microsoft.com/office/drawing/2014/main" id="{D743DF3A-07B4-487A-9EF1-4903DAD262F0}"/>
              </a:ext>
            </a:extLst>
          </p:cNvPr>
          <p:cNvSpPr>
            <a:spLocks noGrp="1"/>
          </p:cNvSpPr>
          <p:nvPr>
            <p:ph type="sldNum" sz="quarter" idx="12"/>
          </p:nvPr>
        </p:nvSpPr>
        <p:spPr>
          <a:xfrm>
            <a:off x="15916405" y="9362596"/>
            <a:ext cx="2133600" cy="365125"/>
          </a:xfrm>
        </p:spPr>
        <p:txBody>
          <a:bodyPr/>
          <a:lstStyle/>
          <a:p>
            <a:fld id="{B6F15528-21DE-4FAA-801E-634DDDAF4B2B}"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57C61-E6C7-4E5D-ACA3-2EA58CC5439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6" name="AutoShape 4">
            <a:extLst>
              <a:ext uri="{FF2B5EF4-FFF2-40B4-BE49-F238E27FC236}">
                <a16:creationId xmlns:a16="http://schemas.microsoft.com/office/drawing/2014/main" id="{EF8E2CD8-75C0-4308-883F-9A6BCC8B74C2}"/>
              </a:ext>
            </a:extLst>
          </p:cNvPr>
          <p:cNvSpPr/>
          <p:nvPr/>
        </p:nvSpPr>
        <p:spPr>
          <a:xfrm>
            <a:off x="15959427" y="10173334"/>
            <a:ext cx="2080799" cy="9525"/>
          </a:xfrm>
          <a:prstGeom prst="rect">
            <a:avLst/>
          </a:prstGeom>
          <a:solidFill>
            <a:srgbClr val="00166E"/>
          </a:solidFill>
        </p:spPr>
      </p:sp>
      <p:sp>
        <p:nvSpPr>
          <p:cNvPr id="7" name="TextBox 5">
            <a:extLst>
              <a:ext uri="{FF2B5EF4-FFF2-40B4-BE49-F238E27FC236}">
                <a16:creationId xmlns:a16="http://schemas.microsoft.com/office/drawing/2014/main" id="{C5FCC688-489D-4549-9619-FBB061C37E75}"/>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8" name="AutoShape 2">
            <a:extLst>
              <a:ext uri="{FF2B5EF4-FFF2-40B4-BE49-F238E27FC236}">
                <a16:creationId xmlns:a16="http://schemas.microsoft.com/office/drawing/2014/main" id="{1036DB4D-F935-40CB-93E2-06B01EBB580B}"/>
              </a:ext>
            </a:extLst>
          </p:cNvPr>
          <p:cNvSpPr/>
          <p:nvPr/>
        </p:nvSpPr>
        <p:spPr>
          <a:xfrm>
            <a:off x="-48329" y="-42876"/>
            <a:ext cx="406854" cy="10530540"/>
          </a:xfrm>
          <a:prstGeom prst="rect">
            <a:avLst/>
          </a:prstGeom>
          <a:solidFill>
            <a:srgbClr val="E67200"/>
          </a:solidFill>
          <a:ln>
            <a:solidFill>
              <a:srgbClr val="E67200"/>
            </a:solidFill>
          </a:ln>
        </p:spPr>
      </p:sp>
      <p:sp>
        <p:nvSpPr>
          <p:cNvPr id="9" name="TextBox 6">
            <a:extLst>
              <a:ext uri="{FF2B5EF4-FFF2-40B4-BE49-F238E27FC236}">
                <a16:creationId xmlns:a16="http://schemas.microsoft.com/office/drawing/2014/main" id="{FD31622D-B2FE-450F-82A1-1CB188B8711A}"/>
              </a:ext>
            </a:extLst>
          </p:cNvPr>
          <p:cNvSpPr txBox="1"/>
          <p:nvPr/>
        </p:nvSpPr>
        <p:spPr>
          <a:xfrm>
            <a:off x="609600" y="1072385"/>
            <a:ext cx="14206025" cy="1231106"/>
          </a:xfrm>
          <a:prstGeom prst="rect">
            <a:avLst/>
          </a:prstGeom>
        </p:spPr>
        <p:txBody>
          <a:bodyPr wrap="square" lIns="0" tIns="0" rIns="0" bIns="0" rtlCol="0" anchor="t">
            <a:spAutoFit/>
          </a:bodyPr>
          <a:lstStyle/>
          <a:p>
            <a:r>
              <a:rPr lang="en-US" sz="5000" dirty="0">
                <a:solidFill>
                  <a:srgbClr val="00166E"/>
                </a:solidFill>
                <a:latin typeface="Public Sans Medium" pitchFamily="2" charset="0"/>
              </a:rPr>
              <a:t>Water Rate Comparison </a:t>
            </a:r>
          </a:p>
          <a:p>
            <a:r>
              <a:rPr lang="en-US" sz="3000" i="1" dirty="0">
                <a:solidFill>
                  <a:srgbClr val="00166E"/>
                </a:solidFill>
                <a:latin typeface="Public Sans Medium" pitchFamily="2" charset="0"/>
              </a:rPr>
              <a:t>(Based on Average Jefferson Parish Customer Usage of 6,200 Gallons/Month)</a:t>
            </a:r>
          </a:p>
        </p:txBody>
      </p:sp>
      <p:sp>
        <p:nvSpPr>
          <p:cNvPr id="11" name="AutoShape 10">
            <a:extLst>
              <a:ext uri="{FF2B5EF4-FFF2-40B4-BE49-F238E27FC236}">
                <a16:creationId xmlns:a16="http://schemas.microsoft.com/office/drawing/2014/main" id="{06FFC563-D52A-4331-8E22-7890FE9B89BA}"/>
              </a:ext>
            </a:extLst>
          </p:cNvPr>
          <p:cNvSpPr/>
          <p:nvPr/>
        </p:nvSpPr>
        <p:spPr>
          <a:xfrm>
            <a:off x="609600" y="2618014"/>
            <a:ext cx="7328263" cy="45719"/>
          </a:xfrm>
          <a:prstGeom prst="rect">
            <a:avLst/>
          </a:prstGeom>
          <a:solidFill>
            <a:srgbClr val="E67200"/>
          </a:solidFill>
          <a:ln>
            <a:solidFill>
              <a:srgbClr val="E67200"/>
            </a:solidFill>
          </a:ln>
        </p:spPr>
      </p:sp>
      <p:graphicFrame>
        <p:nvGraphicFramePr>
          <p:cNvPr id="12" name="Chart 11"/>
          <p:cNvGraphicFramePr/>
          <p:nvPr>
            <p:extLst>
              <p:ext uri="{D42A27DB-BD31-4B8C-83A1-F6EECF244321}">
                <p14:modId xmlns:p14="http://schemas.microsoft.com/office/powerpoint/2010/main" val="1435103957"/>
              </p:ext>
            </p:extLst>
          </p:nvPr>
        </p:nvGraphicFramePr>
        <p:xfrm>
          <a:off x="642425" y="3302998"/>
          <a:ext cx="10320138" cy="6813428"/>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p:cNvSpPr/>
          <p:nvPr/>
        </p:nvSpPr>
        <p:spPr>
          <a:xfrm>
            <a:off x="548275" y="2827019"/>
            <a:ext cx="1337226" cy="707886"/>
          </a:xfrm>
          <a:prstGeom prst="rect">
            <a:avLst/>
          </a:prstGeom>
        </p:spPr>
        <p:txBody>
          <a:bodyPr wrap="none">
            <a:spAutoFit/>
          </a:bodyPr>
          <a:lstStyle/>
          <a:p>
            <a:r>
              <a:rPr lang="en-US" sz="4000">
                <a:solidFill>
                  <a:srgbClr val="00166E"/>
                </a:solidFill>
                <a:latin typeface="Public Sans Medium" pitchFamily="2" charset="0"/>
              </a:rPr>
              <a:t>2021</a:t>
            </a:r>
            <a:endParaRPr lang="en-US" sz="4000"/>
          </a:p>
        </p:txBody>
      </p:sp>
      <p:sp>
        <p:nvSpPr>
          <p:cNvPr id="2" name="Slide Number Placeholder 1">
            <a:extLst>
              <a:ext uri="{FF2B5EF4-FFF2-40B4-BE49-F238E27FC236}">
                <a16:creationId xmlns:a16="http://schemas.microsoft.com/office/drawing/2014/main" id="{F4DC675A-66DF-43E2-A4C7-659464043DD7}"/>
              </a:ext>
            </a:extLst>
          </p:cNvPr>
          <p:cNvSpPr>
            <a:spLocks noGrp="1"/>
          </p:cNvSpPr>
          <p:nvPr>
            <p:ph type="sldNum" sz="quarter" idx="12"/>
          </p:nvPr>
        </p:nvSpPr>
        <p:spPr>
          <a:xfrm>
            <a:off x="15916405" y="9346939"/>
            <a:ext cx="2133600" cy="365125"/>
          </a:xfrm>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350511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76CAEB"/>
          </a:solidFill>
          <a:ln>
            <a:solidFill>
              <a:srgbClr val="76CAEB"/>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76CAEB"/>
          </a:solidFill>
        </p:spPr>
      </p:sp>
      <p:sp>
        <p:nvSpPr>
          <p:cNvPr id="4" name="Slide Number Placeholder 3">
            <a:extLst>
              <a:ext uri="{FF2B5EF4-FFF2-40B4-BE49-F238E27FC236}">
                <a16:creationId xmlns:a16="http://schemas.microsoft.com/office/drawing/2014/main" id="{1FE2C5E6-315B-4C26-A913-C9F092D9CCC7}"/>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2</a:t>
            </a:fld>
            <a:endParaRPr lang="en-US"/>
          </a:p>
        </p:txBody>
      </p:sp>
      <p:pic>
        <p:nvPicPr>
          <p:cNvPr id="12" name="Picture 2" descr="C:\Users\MDrewes\AppData\Local\Microsoft\Windows\Temporary Internet Files\Content.Outlook\KURUMIPA\Picture1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505201" y="2394543"/>
            <a:ext cx="5562598" cy="6640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3227" y="463463"/>
            <a:ext cx="10972800" cy="769441"/>
          </a:xfrm>
          <a:prstGeom prst="rect">
            <a:avLst/>
          </a:prstGeom>
          <a:noFill/>
        </p:spPr>
        <p:txBody>
          <a:bodyPr wrap="square" rtlCol="0">
            <a:spAutoFit/>
          </a:bodyPr>
          <a:lstStyle/>
          <a:p>
            <a:r>
              <a:rPr lang="en-US" sz="4400" i="1" dirty="0" smtClean="0">
                <a:latin typeface="Berlin Sans FB Demi" panose="020E0802020502020306" pitchFamily="34" charset="0"/>
              </a:rPr>
              <a:t>Artistic Capabilities – Action Photo</a:t>
            </a:r>
            <a:endParaRPr lang="en-US" sz="4400" i="1" dirty="0">
              <a:latin typeface="Berlin Sans FB Demi" panose="020E0802020502020306" pitchFamily="34" charset="0"/>
            </a:endParaRPr>
          </a:p>
        </p:txBody>
      </p:sp>
    </p:spTree>
    <p:extLst>
      <p:ext uri="{BB962C8B-B14F-4D97-AF65-F5344CB8AC3E}">
        <p14:creationId xmlns:p14="http://schemas.microsoft.com/office/powerpoint/2010/main" val="658056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57C61-E6C7-4E5D-ACA3-2EA58CC5439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6" name="AutoShape 4">
            <a:extLst>
              <a:ext uri="{FF2B5EF4-FFF2-40B4-BE49-F238E27FC236}">
                <a16:creationId xmlns:a16="http://schemas.microsoft.com/office/drawing/2014/main" id="{EF8E2CD8-75C0-4308-883F-9A6BCC8B74C2}"/>
              </a:ext>
            </a:extLst>
          </p:cNvPr>
          <p:cNvSpPr/>
          <p:nvPr/>
        </p:nvSpPr>
        <p:spPr>
          <a:xfrm>
            <a:off x="15959427" y="10173334"/>
            <a:ext cx="2080799" cy="9525"/>
          </a:xfrm>
          <a:prstGeom prst="rect">
            <a:avLst/>
          </a:prstGeom>
          <a:solidFill>
            <a:srgbClr val="00166E"/>
          </a:solidFill>
        </p:spPr>
      </p:sp>
      <p:sp>
        <p:nvSpPr>
          <p:cNvPr id="7" name="TextBox 5">
            <a:extLst>
              <a:ext uri="{FF2B5EF4-FFF2-40B4-BE49-F238E27FC236}">
                <a16:creationId xmlns:a16="http://schemas.microsoft.com/office/drawing/2014/main" id="{C5FCC688-489D-4549-9619-FBB061C37E75}"/>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8" name="AutoShape 2">
            <a:extLst>
              <a:ext uri="{FF2B5EF4-FFF2-40B4-BE49-F238E27FC236}">
                <a16:creationId xmlns:a16="http://schemas.microsoft.com/office/drawing/2014/main" id="{1036DB4D-F935-40CB-93E2-06B01EBB580B}"/>
              </a:ext>
            </a:extLst>
          </p:cNvPr>
          <p:cNvSpPr/>
          <p:nvPr/>
        </p:nvSpPr>
        <p:spPr>
          <a:xfrm>
            <a:off x="-48329" y="-42876"/>
            <a:ext cx="406854" cy="10530540"/>
          </a:xfrm>
          <a:prstGeom prst="rect">
            <a:avLst/>
          </a:prstGeom>
          <a:solidFill>
            <a:srgbClr val="ECAB02"/>
          </a:solidFill>
          <a:ln>
            <a:solidFill>
              <a:srgbClr val="ECAB02"/>
            </a:solidFill>
          </a:ln>
        </p:spPr>
      </p:sp>
      <p:sp>
        <p:nvSpPr>
          <p:cNvPr id="9" name="TextBox 6">
            <a:extLst>
              <a:ext uri="{FF2B5EF4-FFF2-40B4-BE49-F238E27FC236}">
                <a16:creationId xmlns:a16="http://schemas.microsoft.com/office/drawing/2014/main" id="{FD31622D-B2FE-450F-82A1-1CB188B8711A}"/>
              </a:ext>
            </a:extLst>
          </p:cNvPr>
          <p:cNvSpPr txBox="1"/>
          <p:nvPr/>
        </p:nvSpPr>
        <p:spPr>
          <a:xfrm>
            <a:off x="548275" y="753366"/>
            <a:ext cx="15529925" cy="2000548"/>
          </a:xfrm>
          <a:prstGeom prst="rect">
            <a:avLst/>
          </a:prstGeom>
        </p:spPr>
        <p:txBody>
          <a:bodyPr wrap="square" lIns="0" tIns="0" rIns="0" bIns="0" rtlCol="0" anchor="t">
            <a:spAutoFit/>
          </a:bodyPr>
          <a:lstStyle/>
          <a:p>
            <a:r>
              <a:rPr lang="en-US" sz="5000" dirty="0">
                <a:solidFill>
                  <a:srgbClr val="001A70"/>
                </a:solidFill>
                <a:latin typeface="Public Sans Medium" pitchFamily="2" charset="0"/>
              </a:rPr>
              <a:t>Current Water &amp; Sewer Rate Comparison with Surrounding Parishes &amp; Municipalities  </a:t>
            </a:r>
          </a:p>
          <a:p>
            <a:r>
              <a:rPr lang="en-US" sz="3000" i="1" dirty="0">
                <a:solidFill>
                  <a:srgbClr val="00166E"/>
                </a:solidFill>
                <a:latin typeface="Public Sans Medium" pitchFamily="2" charset="0"/>
              </a:rPr>
              <a:t>(Based on Average Jefferson Parish Customer Usage of 6,200 Gallons/Month)</a:t>
            </a:r>
          </a:p>
        </p:txBody>
      </p:sp>
      <p:sp>
        <p:nvSpPr>
          <p:cNvPr id="11" name="AutoShape 10">
            <a:extLst>
              <a:ext uri="{FF2B5EF4-FFF2-40B4-BE49-F238E27FC236}">
                <a16:creationId xmlns:a16="http://schemas.microsoft.com/office/drawing/2014/main" id="{06FFC563-D52A-4331-8E22-7890FE9B89BA}"/>
              </a:ext>
            </a:extLst>
          </p:cNvPr>
          <p:cNvSpPr/>
          <p:nvPr/>
        </p:nvSpPr>
        <p:spPr>
          <a:xfrm>
            <a:off x="609600" y="2781300"/>
            <a:ext cx="7328263" cy="45719"/>
          </a:xfrm>
          <a:prstGeom prst="rect">
            <a:avLst/>
          </a:prstGeom>
          <a:solidFill>
            <a:srgbClr val="ECAB02"/>
          </a:solidFill>
          <a:ln>
            <a:solidFill>
              <a:srgbClr val="ECAB02"/>
            </a:solidFill>
          </a:ln>
        </p:spPr>
      </p:sp>
      <p:sp>
        <p:nvSpPr>
          <p:cNvPr id="5" name="Rectangle 4"/>
          <p:cNvSpPr/>
          <p:nvPr/>
        </p:nvSpPr>
        <p:spPr>
          <a:xfrm>
            <a:off x="548275" y="2827019"/>
            <a:ext cx="1337226" cy="707886"/>
          </a:xfrm>
          <a:prstGeom prst="rect">
            <a:avLst/>
          </a:prstGeom>
        </p:spPr>
        <p:txBody>
          <a:bodyPr wrap="none">
            <a:spAutoFit/>
          </a:bodyPr>
          <a:lstStyle/>
          <a:p>
            <a:r>
              <a:rPr lang="en-US" sz="4000">
                <a:solidFill>
                  <a:srgbClr val="00166E"/>
                </a:solidFill>
                <a:latin typeface="Public Sans Medium" pitchFamily="2" charset="0"/>
              </a:rPr>
              <a:t>2021</a:t>
            </a:r>
            <a:endParaRPr lang="en-US" sz="4000"/>
          </a:p>
        </p:txBody>
      </p:sp>
      <p:graphicFrame>
        <p:nvGraphicFramePr>
          <p:cNvPr id="10" name="Chart 9">
            <a:extLst>
              <a:ext uri="{FF2B5EF4-FFF2-40B4-BE49-F238E27FC236}">
                <a16:creationId xmlns:a16="http://schemas.microsoft.com/office/drawing/2014/main" id="{8809AE42-BC00-4DA0-AFC8-E15C60DF54BD}"/>
              </a:ext>
            </a:extLst>
          </p:cNvPr>
          <p:cNvGraphicFramePr/>
          <p:nvPr/>
        </p:nvGraphicFramePr>
        <p:xfrm>
          <a:off x="609600" y="3768347"/>
          <a:ext cx="9982200" cy="633599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E3FFE752-6FCE-4252-BED2-7B98D9FD5657}"/>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20</a:t>
            </a:fld>
            <a:endParaRPr lang="en-US"/>
          </a:p>
        </p:txBody>
      </p:sp>
      <p:sp>
        <p:nvSpPr>
          <p:cNvPr id="13" name="Rectangle 12">
            <a:extLst>
              <a:ext uri="{FF2B5EF4-FFF2-40B4-BE49-F238E27FC236}">
                <a16:creationId xmlns:a16="http://schemas.microsoft.com/office/drawing/2014/main" id="{4760D91A-EDFD-47D0-99BE-5F46D7543E59}"/>
              </a:ext>
            </a:extLst>
          </p:cNvPr>
          <p:cNvSpPr/>
          <p:nvPr/>
        </p:nvSpPr>
        <p:spPr>
          <a:xfrm>
            <a:off x="1019175" y="4813300"/>
            <a:ext cx="92075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D329AB-BA3E-42EF-B1A3-8DBD8123B489}"/>
              </a:ext>
            </a:extLst>
          </p:cNvPr>
          <p:cNvSpPr txBox="1"/>
          <p:nvPr/>
        </p:nvSpPr>
        <p:spPr>
          <a:xfrm>
            <a:off x="930275" y="481965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 Tangipahoa</a:t>
            </a:r>
          </a:p>
        </p:txBody>
      </p:sp>
    </p:spTree>
    <p:extLst>
      <p:ext uri="{BB962C8B-B14F-4D97-AF65-F5344CB8AC3E}">
        <p14:creationId xmlns:p14="http://schemas.microsoft.com/office/powerpoint/2010/main" val="3367028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sp>
        <p:nvSpPr>
          <p:cNvPr id="4" name="AutoShape 4"/>
          <p:cNvSpPr/>
          <p:nvPr/>
        </p:nvSpPr>
        <p:spPr>
          <a:xfrm>
            <a:off x="15959427" y="10173334"/>
            <a:ext cx="2080799" cy="9525"/>
          </a:xfrm>
          <a:prstGeom prst="rect">
            <a:avLst/>
          </a:prstGeom>
          <a:solidFill>
            <a:srgbClr val="00166E"/>
          </a:solidFill>
        </p:spPr>
      </p:sp>
      <p:sp>
        <p:nvSpPr>
          <p:cNvPr id="5" name="TextBox 5"/>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6" name="TextBox 6"/>
          <p:cNvSpPr txBox="1"/>
          <p:nvPr/>
        </p:nvSpPr>
        <p:spPr>
          <a:xfrm>
            <a:off x="485502" y="837571"/>
            <a:ext cx="14820900" cy="1538883"/>
          </a:xfrm>
          <a:prstGeom prst="rect">
            <a:avLst/>
          </a:prstGeom>
        </p:spPr>
        <p:txBody>
          <a:bodyPr wrap="square" lIns="0" tIns="0" rIns="0" bIns="0" rtlCol="0" anchor="t">
            <a:spAutoFit/>
          </a:bodyPr>
          <a:lstStyle/>
          <a:p>
            <a:r>
              <a:rPr lang="en-US" sz="5000">
                <a:solidFill>
                  <a:srgbClr val="00166E"/>
                </a:solidFill>
                <a:latin typeface="Public Sans Bold"/>
              </a:rPr>
              <a:t>Funds Needed for Water Department </a:t>
            </a:r>
          </a:p>
          <a:p>
            <a:r>
              <a:rPr lang="en-US" sz="5000">
                <a:solidFill>
                  <a:srgbClr val="00166E"/>
                </a:solidFill>
                <a:latin typeface="Public Sans Bold"/>
              </a:rPr>
              <a:t>Capital Projects (2021-2041)</a:t>
            </a:r>
          </a:p>
        </p:txBody>
      </p:sp>
      <p:sp>
        <p:nvSpPr>
          <p:cNvPr id="7" name="AutoShape 7"/>
          <p:cNvSpPr/>
          <p:nvPr/>
        </p:nvSpPr>
        <p:spPr>
          <a:xfrm>
            <a:off x="506097" y="2500433"/>
            <a:ext cx="11335423" cy="45719"/>
          </a:xfrm>
          <a:prstGeom prst="rect">
            <a:avLst/>
          </a:prstGeom>
          <a:solidFill>
            <a:srgbClr val="76CAEB"/>
          </a:solidFill>
          <a:ln>
            <a:solidFill>
              <a:srgbClr val="76CAEB"/>
            </a:solidFill>
          </a:ln>
        </p:spPr>
      </p:sp>
      <p:sp>
        <p:nvSpPr>
          <p:cNvPr id="8" name="TextBox 8"/>
          <p:cNvSpPr txBox="1"/>
          <p:nvPr/>
        </p:nvSpPr>
        <p:spPr>
          <a:xfrm>
            <a:off x="472100" y="2759362"/>
            <a:ext cx="11782698" cy="730969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1900" dirty="0">
                <a:solidFill>
                  <a:srgbClr val="001A70"/>
                </a:solidFill>
                <a:latin typeface="Public Sans Medium" pitchFamily="2" charset="0"/>
              </a:rPr>
              <a:t>Water treatment plant renovation total cost is $137 million and we have $71 million in existing funds</a:t>
            </a:r>
          </a:p>
          <a:p>
            <a:pPr lvl="1"/>
            <a:r>
              <a:rPr lang="en-US" sz="1900" u="sng" dirty="0">
                <a:solidFill>
                  <a:schemeClr val="accent6"/>
                </a:solidFill>
                <a:latin typeface="Public Sans Medium" pitchFamily="2" charset="0"/>
              </a:rPr>
              <a:t>$66 million short</a:t>
            </a:r>
          </a:p>
          <a:p>
            <a:endParaRPr lang="en-US" sz="1900" dirty="0">
              <a:solidFill>
                <a:srgbClr val="001A70"/>
              </a:solidFill>
              <a:latin typeface="Public Sans Medium" pitchFamily="2" charset="0"/>
            </a:endParaRPr>
          </a:p>
          <a:p>
            <a:pPr marL="457200" indent="-457200">
              <a:buFont typeface="Arial" panose="020B0604020202020204" pitchFamily="34" charset="0"/>
              <a:buChar char="•"/>
            </a:pPr>
            <a:r>
              <a:rPr lang="en-US" sz="1900" dirty="0">
                <a:solidFill>
                  <a:srgbClr val="001A70"/>
                </a:solidFill>
                <a:latin typeface="Public Sans Medium" pitchFamily="2" charset="0"/>
              </a:rPr>
              <a:t>Automated Meter Reading Program total cost is estimated $88.1 million; $8.1 million for commercial properties in existing funds</a:t>
            </a:r>
          </a:p>
          <a:p>
            <a:pPr lvl="1"/>
            <a:r>
              <a:rPr lang="en-US" sz="1900" u="sng" dirty="0">
                <a:solidFill>
                  <a:schemeClr val="accent6"/>
                </a:solidFill>
                <a:latin typeface="Public Sans Medium" pitchFamily="2" charset="0"/>
              </a:rPr>
              <a:t>$80 million for residential properties short </a:t>
            </a:r>
          </a:p>
          <a:p>
            <a:endParaRPr lang="en-US" sz="1900" dirty="0">
              <a:solidFill>
                <a:srgbClr val="001A70"/>
              </a:solidFill>
              <a:latin typeface="Public Sans Medium" pitchFamily="2" charset="0"/>
            </a:endParaRPr>
          </a:p>
          <a:p>
            <a:pPr marL="457200" indent="-457200">
              <a:buFont typeface="Arial" panose="020B0604020202020204" pitchFamily="34" charset="0"/>
              <a:buChar char="•"/>
            </a:pPr>
            <a:r>
              <a:rPr lang="en-US" sz="1900" dirty="0">
                <a:solidFill>
                  <a:srgbClr val="001A70"/>
                </a:solidFill>
                <a:latin typeface="Public Sans Medium" pitchFamily="2" charset="0"/>
              </a:rPr>
              <a:t>Rehab of 8 water towers total cost is $26.5 million; $4.5 million in existing funds</a:t>
            </a:r>
            <a:endParaRPr lang="en-US" sz="1900" u="sng" dirty="0">
              <a:solidFill>
                <a:srgbClr val="001A70"/>
              </a:solidFill>
              <a:latin typeface="Public Sans Medium" pitchFamily="2" charset="0"/>
            </a:endParaRPr>
          </a:p>
          <a:p>
            <a:pPr lvl="1"/>
            <a:r>
              <a:rPr lang="en-US" sz="1900" u="sng" dirty="0">
                <a:solidFill>
                  <a:schemeClr val="accent6"/>
                </a:solidFill>
                <a:latin typeface="Public Sans Medium" pitchFamily="2" charset="0"/>
              </a:rPr>
              <a:t>$22 million short</a:t>
            </a:r>
          </a:p>
          <a:p>
            <a:endParaRPr lang="en-US" sz="1900" dirty="0">
              <a:solidFill>
                <a:srgbClr val="001A70"/>
              </a:solidFill>
              <a:latin typeface="Public Sans Medium" pitchFamily="2" charset="0"/>
            </a:endParaRPr>
          </a:p>
          <a:p>
            <a:pPr marL="457200" indent="-457200">
              <a:buFont typeface="Arial" panose="020B0604020202020204" pitchFamily="34" charset="0"/>
              <a:buChar char="•"/>
            </a:pPr>
            <a:r>
              <a:rPr lang="en-US" sz="1900" dirty="0">
                <a:solidFill>
                  <a:srgbClr val="001A70"/>
                </a:solidFill>
                <a:latin typeface="Public Sans Medium" pitchFamily="2" charset="0"/>
              </a:rPr>
              <a:t>Grand Isle water line total cost is $12 million; $0 in existing funds; </a:t>
            </a:r>
          </a:p>
          <a:p>
            <a:pPr lvl="1"/>
            <a:r>
              <a:rPr lang="en-US" sz="1900" u="sng" dirty="0">
                <a:solidFill>
                  <a:schemeClr val="accent6"/>
                </a:solidFill>
                <a:latin typeface="Public Sans Medium" pitchFamily="2" charset="0"/>
              </a:rPr>
              <a:t>$12 million short</a:t>
            </a:r>
          </a:p>
          <a:p>
            <a:endParaRPr lang="en-US" sz="1900" dirty="0">
              <a:solidFill>
                <a:srgbClr val="001A70"/>
              </a:solidFill>
              <a:latin typeface="Public Sans Medium" pitchFamily="2" charset="0"/>
            </a:endParaRPr>
          </a:p>
          <a:p>
            <a:pPr marL="457200" indent="-457200">
              <a:buFont typeface="Arial" panose="020B0604020202020204" pitchFamily="34" charset="0"/>
              <a:buChar char="•"/>
            </a:pPr>
            <a:r>
              <a:rPr lang="en-US" sz="1900" dirty="0">
                <a:solidFill>
                  <a:srgbClr val="001A70"/>
                </a:solidFill>
                <a:latin typeface="Public Sans Medium" pitchFamily="2" charset="0"/>
              </a:rPr>
              <a:t>System equipment replacement ($2 million/year) total cost is $42 million; $2 million in existing funds</a:t>
            </a:r>
          </a:p>
          <a:p>
            <a:pPr lvl="1"/>
            <a:r>
              <a:rPr lang="en-US" sz="1900" u="sng" dirty="0">
                <a:solidFill>
                  <a:schemeClr val="accent6"/>
                </a:solidFill>
                <a:latin typeface="Public Sans Medium" pitchFamily="2" charset="0"/>
              </a:rPr>
              <a:t>$40 million short</a:t>
            </a:r>
          </a:p>
          <a:p>
            <a:endParaRPr lang="en-US" sz="1900" dirty="0">
              <a:solidFill>
                <a:srgbClr val="001A70"/>
              </a:solidFill>
              <a:latin typeface="Public Sans Medium" pitchFamily="2" charset="0"/>
            </a:endParaRPr>
          </a:p>
          <a:p>
            <a:pPr marL="457200" indent="-457200">
              <a:buFont typeface="Arial" panose="020B0604020202020204" pitchFamily="34" charset="0"/>
              <a:buChar char="•"/>
            </a:pPr>
            <a:r>
              <a:rPr lang="en-US" sz="1900" dirty="0">
                <a:solidFill>
                  <a:srgbClr val="001A70"/>
                </a:solidFill>
                <a:latin typeface="Public Sans Medium" pitchFamily="2" charset="0"/>
              </a:rPr>
              <a:t>DOTD/Emergency Capital Projects ($2 million/year) total cost is $42 million; $0 in existing funds </a:t>
            </a:r>
          </a:p>
          <a:p>
            <a:pPr lvl="1"/>
            <a:r>
              <a:rPr lang="en-US" sz="1900" u="sng" dirty="0">
                <a:solidFill>
                  <a:schemeClr val="accent6"/>
                </a:solidFill>
                <a:latin typeface="Public Sans Medium" pitchFamily="2" charset="0"/>
              </a:rPr>
              <a:t>$42 million short</a:t>
            </a:r>
          </a:p>
          <a:p>
            <a:endParaRPr lang="en-US" sz="1900" dirty="0">
              <a:solidFill>
                <a:srgbClr val="001A70"/>
              </a:solidFill>
              <a:latin typeface="Public Sans Medium" pitchFamily="2" charset="0"/>
            </a:endParaRPr>
          </a:p>
          <a:p>
            <a:pPr marL="457200" indent="-457200">
              <a:buFont typeface="Arial" panose="020B0604020202020204" pitchFamily="34" charset="0"/>
              <a:buChar char="•"/>
            </a:pPr>
            <a:r>
              <a:rPr lang="en-US" sz="1900" dirty="0">
                <a:solidFill>
                  <a:srgbClr val="001A70"/>
                </a:solidFill>
                <a:latin typeface="Public Sans Medium" pitchFamily="2" charset="0"/>
              </a:rPr>
              <a:t>Water system pipe replacement recommendation from 2008 total cost is $790 million; $0 in existing funds</a:t>
            </a:r>
          </a:p>
          <a:p>
            <a:pPr lvl="1"/>
            <a:r>
              <a:rPr lang="en-US" sz="1900" u="sng" dirty="0">
                <a:solidFill>
                  <a:schemeClr val="accent6"/>
                </a:solidFill>
                <a:latin typeface="Public Sans Medium" pitchFamily="2" charset="0"/>
              </a:rPr>
              <a:t>$790 million short</a:t>
            </a:r>
          </a:p>
          <a:p>
            <a:endParaRPr lang="en-US" sz="1900" dirty="0">
              <a:solidFill>
                <a:srgbClr val="001A70"/>
              </a:solidFill>
              <a:latin typeface="Public Sans Medium" pitchFamily="2" charset="0"/>
            </a:endParaRPr>
          </a:p>
          <a:p>
            <a:pPr marL="457200" indent="-457200">
              <a:buFont typeface="Arial" panose="020B0604020202020204" pitchFamily="34" charset="0"/>
              <a:buChar char="•"/>
            </a:pPr>
            <a:r>
              <a:rPr lang="en-US" sz="1900" b="1" u="sng" dirty="0">
                <a:solidFill>
                  <a:srgbClr val="001A70"/>
                </a:solidFill>
                <a:latin typeface="Public Sans Medium" pitchFamily="2" charset="0"/>
              </a:rPr>
              <a:t>TOTAL FUNDS NEEDED: $1.1 Billion</a:t>
            </a:r>
          </a:p>
        </p:txBody>
      </p:sp>
      <p:sp>
        <p:nvSpPr>
          <p:cNvPr id="12" name="AutoShape 2">
            <a:extLst>
              <a:ext uri="{FF2B5EF4-FFF2-40B4-BE49-F238E27FC236}">
                <a16:creationId xmlns:a16="http://schemas.microsoft.com/office/drawing/2014/main" id="{24D4A5FF-C0F5-4758-8606-113B25B273D8}"/>
              </a:ext>
            </a:extLst>
          </p:cNvPr>
          <p:cNvSpPr/>
          <p:nvPr/>
        </p:nvSpPr>
        <p:spPr>
          <a:xfrm>
            <a:off x="-48329" y="0"/>
            <a:ext cx="406854" cy="10287000"/>
          </a:xfrm>
          <a:prstGeom prst="rect">
            <a:avLst/>
          </a:prstGeom>
          <a:solidFill>
            <a:srgbClr val="76CAEB"/>
          </a:solidFill>
        </p:spPr>
        <p:txBody>
          <a:bodyPr/>
          <a:lstStyle/>
          <a:p>
            <a:endParaRPr lang="en-US"/>
          </a:p>
        </p:txBody>
      </p:sp>
      <p:sp>
        <p:nvSpPr>
          <p:cNvPr id="2" name="Slide Number Placeholder 1">
            <a:extLst>
              <a:ext uri="{FF2B5EF4-FFF2-40B4-BE49-F238E27FC236}">
                <a16:creationId xmlns:a16="http://schemas.microsoft.com/office/drawing/2014/main" id="{DC0609BE-DEAD-40AA-9FA1-F835E6E93D46}"/>
              </a:ext>
            </a:extLst>
          </p:cNvPr>
          <p:cNvSpPr>
            <a:spLocks noGrp="1"/>
          </p:cNvSpPr>
          <p:nvPr>
            <p:ph type="sldNum" sz="quarter" idx="12"/>
          </p:nvPr>
        </p:nvSpPr>
        <p:spPr>
          <a:xfrm>
            <a:off x="15916405" y="9299966"/>
            <a:ext cx="2133600" cy="365125"/>
          </a:xfrm>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344075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7" name="TextBox 7"/>
          <p:cNvSpPr txBox="1"/>
          <p:nvPr/>
        </p:nvSpPr>
        <p:spPr>
          <a:xfrm>
            <a:off x="1016976" y="3142294"/>
            <a:ext cx="12077700" cy="5539978"/>
          </a:xfrm>
          <a:prstGeom prst="rect">
            <a:avLst/>
          </a:prstGeom>
        </p:spPr>
        <p:txBody>
          <a:bodyPr wrap="square" lIns="0" tIns="0" rIns="0" bIns="0" rtlCol="0" anchor="t">
            <a:spAutoFit/>
          </a:bodyPr>
          <a:lstStyle/>
          <a:p>
            <a:pPr marL="685800" indent="-685800">
              <a:buFont typeface="Arial" panose="020B0604020202020204" pitchFamily="34" charset="0"/>
              <a:buChar char="•"/>
            </a:pPr>
            <a:r>
              <a:rPr lang="en-US" sz="4000" b="1">
                <a:solidFill>
                  <a:srgbClr val="001A70"/>
                </a:solidFill>
                <a:latin typeface="Public Sans Light" pitchFamily="2" charset="0"/>
              </a:rPr>
              <a:t>2023 Water Millage set at 3.33 Mills</a:t>
            </a:r>
          </a:p>
          <a:p>
            <a:endParaRPr lang="en-US" sz="4000" b="1">
              <a:solidFill>
                <a:srgbClr val="001A70"/>
              </a:solidFill>
              <a:latin typeface="Public Sans Light" pitchFamily="2" charset="0"/>
            </a:endParaRPr>
          </a:p>
          <a:p>
            <a:pPr marL="685800" indent="-685800">
              <a:buFont typeface="Arial" panose="020B0604020202020204" pitchFamily="34" charset="0"/>
              <a:buChar char="•"/>
            </a:pPr>
            <a:r>
              <a:rPr lang="en-US" sz="4000" b="1">
                <a:solidFill>
                  <a:srgbClr val="001A70"/>
                </a:solidFill>
                <a:latin typeface="Public Sans Light" pitchFamily="2" charset="0"/>
              </a:rPr>
              <a:t>Annual CPI increase is 1% </a:t>
            </a:r>
          </a:p>
          <a:p>
            <a:endParaRPr lang="en-US" sz="4000" b="1">
              <a:solidFill>
                <a:srgbClr val="001A70"/>
              </a:solidFill>
              <a:latin typeface="Public Sans Light" pitchFamily="2" charset="0"/>
            </a:endParaRPr>
          </a:p>
          <a:p>
            <a:pPr marL="685800" indent="-685800">
              <a:buFont typeface="Arial" panose="020B0604020202020204" pitchFamily="34" charset="0"/>
              <a:buChar char="•"/>
            </a:pPr>
            <a:r>
              <a:rPr lang="en-US" sz="4000" b="1">
                <a:solidFill>
                  <a:srgbClr val="001A70"/>
                </a:solidFill>
                <a:latin typeface="Public Sans Light" pitchFamily="2" charset="0"/>
              </a:rPr>
              <a:t>Annual operating cost increase is 5%</a:t>
            </a:r>
          </a:p>
          <a:p>
            <a:endParaRPr lang="en-US" sz="4000" b="1">
              <a:solidFill>
                <a:srgbClr val="001A70"/>
              </a:solidFill>
              <a:latin typeface="Public Sans Light" pitchFamily="2" charset="0"/>
            </a:endParaRPr>
          </a:p>
          <a:p>
            <a:pPr marL="685800" indent="-685800">
              <a:buFont typeface="Arial" panose="020B0604020202020204" pitchFamily="34" charset="0"/>
              <a:buChar char="•"/>
            </a:pPr>
            <a:r>
              <a:rPr lang="en-US" sz="4000" b="1">
                <a:solidFill>
                  <a:srgbClr val="001A70"/>
                </a:solidFill>
                <a:latin typeface="Public Sans Light" pitchFamily="2" charset="0"/>
              </a:rPr>
              <a:t>In 2022, Water Department bonds $192 million at a 20 year payback </a:t>
            </a:r>
          </a:p>
          <a:p>
            <a:endParaRPr lang="en-US" sz="4000" b="1">
              <a:solidFill>
                <a:srgbClr val="001A70"/>
              </a:solidFill>
              <a:latin typeface="Public Sans Light" pitchFamily="2" charset="0"/>
            </a:endParaRPr>
          </a:p>
        </p:txBody>
      </p:sp>
      <p:sp>
        <p:nvSpPr>
          <p:cNvPr id="8" name="TextBox 8"/>
          <p:cNvSpPr txBox="1"/>
          <p:nvPr/>
        </p:nvSpPr>
        <p:spPr>
          <a:xfrm>
            <a:off x="1016976" y="973494"/>
            <a:ext cx="16823552" cy="1974900"/>
          </a:xfrm>
          <a:prstGeom prst="rect">
            <a:avLst/>
          </a:prstGeom>
        </p:spPr>
        <p:txBody>
          <a:bodyPr wrap="square" lIns="0" tIns="0" rIns="0" bIns="0" rtlCol="0" anchor="t">
            <a:spAutoFit/>
          </a:bodyPr>
          <a:lstStyle/>
          <a:p>
            <a:pPr>
              <a:lnSpc>
                <a:spcPts val="15400"/>
              </a:lnSpc>
            </a:pPr>
            <a:r>
              <a:rPr lang="en-US" sz="6000" dirty="0">
                <a:solidFill>
                  <a:srgbClr val="00166E"/>
                </a:solidFill>
                <a:latin typeface="Public Sans Medium" pitchFamily="2" charset="0"/>
              </a:rPr>
              <a:t>Assumptions for Financial Projections</a:t>
            </a: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flipV="1">
            <a:off x="1016976" y="2626469"/>
            <a:ext cx="13477237" cy="54698"/>
          </a:xfrm>
          <a:prstGeom prst="rect">
            <a:avLst/>
          </a:prstGeom>
          <a:solidFill>
            <a:srgbClr val="E67200"/>
          </a:solidFill>
          <a:ln>
            <a:solidFill>
              <a:srgbClr val="E67200"/>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E67200"/>
          </a:solidFill>
          <a:ln>
            <a:solidFill>
              <a:srgbClr val="E67200"/>
            </a:solidFill>
          </a:ln>
        </p:spPr>
      </p:sp>
      <p:sp>
        <p:nvSpPr>
          <p:cNvPr id="2" name="Slide Number Placeholder 1">
            <a:extLst>
              <a:ext uri="{FF2B5EF4-FFF2-40B4-BE49-F238E27FC236}">
                <a16:creationId xmlns:a16="http://schemas.microsoft.com/office/drawing/2014/main" id="{F13A35D8-2F4B-4810-80F2-490F3D5AD9F7}"/>
              </a:ext>
            </a:extLst>
          </p:cNvPr>
          <p:cNvSpPr>
            <a:spLocks noGrp="1"/>
          </p:cNvSpPr>
          <p:nvPr>
            <p:ph type="sldNum" sz="quarter" idx="12"/>
          </p:nvPr>
        </p:nvSpPr>
        <p:spPr>
          <a:xfrm>
            <a:off x="15916405" y="9221679"/>
            <a:ext cx="2133600" cy="365125"/>
          </a:xfrm>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3929957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57C61-E6C7-4E5D-ACA3-2EA58CC5439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6" name="AutoShape 4">
            <a:extLst>
              <a:ext uri="{FF2B5EF4-FFF2-40B4-BE49-F238E27FC236}">
                <a16:creationId xmlns:a16="http://schemas.microsoft.com/office/drawing/2014/main" id="{EF8E2CD8-75C0-4308-883F-9A6BCC8B74C2}"/>
              </a:ext>
            </a:extLst>
          </p:cNvPr>
          <p:cNvSpPr/>
          <p:nvPr/>
        </p:nvSpPr>
        <p:spPr>
          <a:xfrm>
            <a:off x="15959427" y="10173334"/>
            <a:ext cx="2080799" cy="9525"/>
          </a:xfrm>
          <a:prstGeom prst="rect">
            <a:avLst/>
          </a:prstGeom>
          <a:solidFill>
            <a:srgbClr val="00166E"/>
          </a:solidFill>
        </p:spPr>
      </p:sp>
      <p:sp>
        <p:nvSpPr>
          <p:cNvPr id="7" name="TextBox 5">
            <a:extLst>
              <a:ext uri="{FF2B5EF4-FFF2-40B4-BE49-F238E27FC236}">
                <a16:creationId xmlns:a16="http://schemas.microsoft.com/office/drawing/2014/main" id="{C5FCC688-489D-4549-9619-FBB061C37E75}"/>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8" name="AutoShape 2">
            <a:extLst>
              <a:ext uri="{FF2B5EF4-FFF2-40B4-BE49-F238E27FC236}">
                <a16:creationId xmlns:a16="http://schemas.microsoft.com/office/drawing/2014/main" id="{1036DB4D-F935-40CB-93E2-06B01EBB580B}"/>
              </a:ext>
            </a:extLst>
          </p:cNvPr>
          <p:cNvSpPr/>
          <p:nvPr/>
        </p:nvSpPr>
        <p:spPr>
          <a:xfrm>
            <a:off x="-48329" y="-42876"/>
            <a:ext cx="406854" cy="10530540"/>
          </a:xfrm>
          <a:prstGeom prst="rect">
            <a:avLst/>
          </a:prstGeom>
          <a:solidFill>
            <a:srgbClr val="ECAB02"/>
          </a:solidFill>
          <a:ln>
            <a:solidFill>
              <a:srgbClr val="ECAB02"/>
            </a:solidFill>
          </a:ln>
        </p:spPr>
      </p:sp>
      <p:sp>
        <p:nvSpPr>
          <p:cNvPr id="9" name="TextBox 6">
            <a:extLst>
              <a:ext uri="{FF2B5EF4-FFF2-40B4-BE49-F238E27FC236}">
                <a16:creationId xmlns:a16="http://schemas.microsoft.com/office/drawing/2014/main" id="{FD31622D-B2FE-450F-82A1-1CB188B8711A}"/>
              </a:ext>
            </a:extLst>
          </p:cNvPr>
          <p:cNvSpPr txBox="1"/>
          <p:nvPr/>
        </p:nvSpPr>
        <p:spPr>
          <a:xfrm>
            <a:off x="533400" y="163127"/>
            <a:ext cx="16687800" cy="1384995"/>
          </a:xfrm>
          <a:prstGeom prst="rect">
            <a:avLst/>
          </a:prstGeom>
        </p:spPr>
        <p:txBody>
          <a:bodyPr wrap="square" lIns="0" tIns="0" rIns="0" bIns="0" rtlCol="0" anchor="t">
            <a:spAutoFit/>
          </a:bodyPr>
          <a:lstStyle/>
          <a:p>
            <a:r>
              <a:rPr lang="en-US" sz="9000" dirty="0" smtClean="0">
                <a:solidFill>
                  <a:srgbClr val="00166E"/>
                </a:solidFill>
                <a:latin typeface="Public Sans Medium" pitchFamily="2" charset="0"/>
              </a:rPr>
              <a:t>Approved </a:t>
            </a:r>
            <a:r>
              <a:rPr lang="en-US" sz="9000" dirty="0">
                <a:solidFill>
                  <a:srgbClr val="00166E"/>
                </a:solidFill>
                <a:latin typeface="Public Sans Medium" pitchFamily="2" charset="0"/>
              </a:rPr>
              <a:t>Water Rate Increase</a:t>
            </a:r>
          </a:p>
        </p:txBody>
      </p:sp>
      <p:sp>
        <p:nvSpPr>
          <p:cNvPr id="11" name="AutoShape 10">
            <a:extLst>
              <a:ext uri="{FF2B5EF4-FFF2-40B4-BE49-F238E27FC236}">
                <a16:creationId xmlns:a16="http://schemas.microsoft.com/office/drawing/2014/main" id="{06FFC563-D52A-4331-8E22-7890FE9B89BA}"/>
              </a:ext>
            </a:extLst>
          </p:cNvPr>
          <p:cNvSpPr/>
          <p:nvPr/>
        </p:nvSpPr>
        <p:spPr>
          <a:xfrm>
            <a:off x="533400" y="1493024"/>
            <a:ext cx="16230600" cy="45719"/>
          </a:xfrm>
          <a:prstGeom prst="rect">
            <a:avLst/>
          </a:prstGeom>
          <a:solidFill>
            <a:srgbClr val="ECAB02"/>
          </a:solidFill>
          <a:ln>
            <a:solidFill>
              <a:srgbClr val="ECAB02"/>
            </a:solidFill>
          </a:ln>
        </p:spPr>
      </p:sp>
      <p:sp>
        <p:nvSpPr>
          <p:cNvPr id="2" name="Slide Number Placeholder 1">
            <a:extLst>
              <a:ext uri="{FF2B5EF4-FFF2-40B4-BE49-F238E27FC236}">
                <a16:creationId xmlns:a16="http://schemas.microsoft.com/office/drawing/2014/main" id="{30FC172B-6A5D-40A1-B1D6-DDC1061B5552}"/>
              </a:ext>
            </a:extLst>
          </p:cNvPr>
          <p:cNvSpPr>
            <a:spLocks noGrp="1"/>
          </p:cNvSpPr>
          <p:nvPr>
            <p:ph type="sldNum" sz="quarter" idx="12"/>
          </p:nvPr>
        </p:nvSpPr>
        <p:spPr>
          <a:xfrm>
            <a:off x="15916405" y="9174706"/>
            <a:ext cx="2133600" cy="365125"/>
          </a:xfrm>
        </p:spPr>
        <p:txBody>
          <a:bodyPr/>
          <a:lstStyle/>
          <a:p>
            <a:fld id="{B6F15528-21DE-4FAA-801E-634DDDAF4B2B}" type="slidenum">
              <a:rPr lang="en-US" smtClean="0"/>
              <a:pPr/>
              <a:t>23</a:t>
            </a:fld>
            <a:endParaRPr lang="en-US"/>
          </a:p>
        </p:txBody>
      </p:sp>
      <p:graphicFrame>
        <p:nvGraphicFramePr>
          <p:cNvPr id="12" name="Table 11">
            <a:extLst>
              <a:ext uri="{FF2B5EF4-FFF2-40B4-BE49-F238E27FC236}">
                <a16:creationId xmlns:a16="http://schemas.microsoft.com/office/drawing/2014/main" id="{8ABFC9C9-8B89-43EB-8B8B-4D54A8A384DA}"/>
              </a:ext>
            </a:extLst>
          </p:cNvPr>
          <p:cNvGraphicFramePr>
            <a:graphicFrameLocks noGrp="1"/>
          </p:cNvGraphicFramePr>
          <p:nvPr>
            <p:extLst>
              <p:ext uri="{D42A27DB-BD31-4B8C-83A1-F6EECF244321}">
                <p14:modId xmlns:p14="http://schemas.microsoft.com/office/powerpoint/2010/main" val="2784145647"/>
              </p:ext>
            </p:extLst>
          </p:nvPr>
        </p:nvGraphicFramePr>
        <p:xfrm>
          <a:off x="609600" y="1827349"/>
          <a:ext cx="11353801" cy="7827286"/>
        </p:xfrm>
        <a:graphic>
          <a:graphicData uri="http://schemas.openxmlformats.org/drawingml/2006/table">
            <a:tbl>
              <a:tblPr>
                <a:tableStyleId>{5C22544A-7EE6-4342-B048-85BDC9FD1C3A}</a:tableStyleId>
              </a:tblPr>
              <a:tblGrid>
                <a:gridCol w="1555635">
                  <a:extLst>
                    <a:ext uri="{9D8B030D-6E8A-4147-A177-3AD203B41FA5}">
                      <a16:colId xmlns:a16="http://schemas.microsoft.com/office/drawing/2014/main" val="3519577358"/>
                    </a:ext>
                  </a:extLst>
                </a:gridCol>
                <a:gridCol w="1694944">
                  <a:extLst>
                    <a:ext uri="{9D8B030D-6E8A-4147-A177-3AD203B41FA5}">
                      <a16:colId xmlns:a16="http://schemas.microsoft.com/office/drawing/2014/main" val="3589638238"/>
                    </a:ext>
                  </a:extLst>
                </a:gridCol>
                <a:gridCol w="1694944">
                  <a:extLst>
                    <a:ext uri="{9D8B030D-6E8A-4147-A177-3AD203B41FA5}">
                      <a16:colId xmlns:a16="http://schemas.microsoft.com/office/drawing/2014/main" val="402743506"/>
                    </a:ext>
                  </a:extLst>
                </a:gridCol>
                <a:gridCol w="1868934">
                  <a:extLst>
                    <a:ext uri="{9D8B030D-6E8A-4147-A177-3AD203B41FA5}">
                      <a16:colId xmlns:a16="http://schemas.microsoft.com/office/drawing/2014/main" val="2793569907"/>
                    </a:ext>
                  </a:extLst>
                </a:gridCol>
                <a:gridCol w="1335205">
                  <a:extLst>
                    <a:ext uri="{9D8B030D-6E8A-4147-A177-3AD203B41FA5}">
                      <a16:colId xmlns:a16="http://schemas.microsoft.com/office/drawing/2014/main" val="2533942444"/>
                    </a:ext>
                  </a:extLst>
                </a:gridCol>
                <a:gridCol w="1694944">
                  <a:extLst>
                    <a:ext uri="{9D8B030D-6E8A-4147-A177-3AD203B41FA5}">
                      <a16:colId xmlns:a16="http://schemas.microsoft.com/office/drawing/2014/main" val="3985284218"/>
                    </a:ext>
                  </a:extLst>
                </a:gridCol>
                <a:gridCol w="1509195">
                  <a:extLst>
                    <a:ext uri="{9D8B030D-6E8A-4147-A177-3AD203B41FA5}">
                      <a16:colId xmlns:a16="http://schemas.microsoft.com/office/drawing/2014/main" val="3507524017"/>
                    </a:ext>
                  </a:extLst>
                </a:gridCol>
              </a:tblGrid>
              <a:tr h="586376">
                <a:tc gridSpan="7">
                  <a:txBody>
                    <a:bodyPr/>
                    <a:lstStyle/>
                    <a:p>
                      <a:pPr algn="ctr" fontAlgn="ctr"/>
                      <a:r>
                        <a:rPr lang="en-US" sz="1700" b="1" u="none" strike="noStrike" dirty="0">
                          <a:effectLst/>
                          <a:latin typeface="Public Sans" pitchFamily="2" charset="0"/>
                        </a:rPr>
                        <a:t>Average Monthly Residential Water Bill                                                                                                                                                                           </a:t>
                      </a:r>
                      <a:r>
                        <a:rPr lang="en-US" sz="1700" u="none" strike="noStrike" dirty="0">
                          <a:effectLst/>
                          <a:latin typeface="Public Sans" pitchFamily="2" charset="0"/>
                        </a:rPr>
                        <a:t>(Based upon Average Consumption of 6,200 Gallons/Month and Annual 1% CPI)</a:t>
                      </a:r>
                      <a:endParaRPr lang="en-US" sz="1700" b="0" i="0" u="none" strike="noStrike" dirty="0">
                        <a:solidFill>
                          <a:srgbClr val="000000"/>
                        </a:solidFill>
                        <a:effectLst/>
                        <a:latin typeface="Public Sans" pitchFamily="2" charset="0"/>
                      </a:endParaRPr>
                    </a:p>
                  </a:txBody>
                  <a:tcPr marL="11951" marR="11951" marT="1195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6971856"/>
                  </a:ext>
                </a:extLst>
              </a:tr>
              <a:tr h="721239">
                <a:tc>
                  <a:txBody>
                    <a:bodyPr/>
                    <a:lstStyle/>
                    <a:p>
                      <a:pPr algn="ctr" fontAlgn="ctr"/>
                      <a:r>
                        <a:rPr lang="en-US" sz="1400" u="none" strike="noStrike">
                          <a:effectLst/>
                          <a:latin typeface="Public Sans" pitchFamily="2" charset="0"/>
                        </a:rPr>
                        <a:t>Year</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Service Charge</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Minimum Charge for 0 to 3,000 Gal</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Rate for 1,000 Gallons over 3,000 Gal</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Additional Charge for 3,200 Gal</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Total Bill</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*Increase from Previous Year</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991258577"/>
                  </a:ext>
                </a:extLst>
              </a:tr>
              <a:tr h="257640">
                <a:tc>
                  <a:txBody>
                    <a:bodyPr/>
                    <a:lstStyle/>
                    <a:p>
                      <a:pPr algn="ctr" fontAlgn="b"/>
                      <a:r>
                        <a:rPr lang="en-US" sz="1400" u="none" strike="noStrike">
                          <a:effectLst/>
                          <a:latin typeface="Public Sans" pitchFamily="2" charset="0"/>
                        </a:rPr>
                        <a:t>2021</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$2.16</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$3.14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$2.21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$6.63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$11.91</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l" fontAlgn="b"/>
                      <a:r>
                        <a:rPr lang="en-US" sz="1600" b="1" u="none" strike="noStrike">
                          <a:solidFill>
                            <a:srgbClr val="001A70"/>
                          </a:solidFill>
                          <a:effectLst/>
                          <a:latin typeface="Public Sans" pitchFamily="2" charset="0"/>
                        </a:rPr>
                        <a:t> </a:t>
                      </a:r>
                      <a:endParaRPr lang="en-US" sz="1600" b="1" i="0" u="none" strike="noStrike">
                        <a:solidFill>
                          <a:srgbClr val="001A70"/>
                        </a:solidFill>
                        <a:effectLst/>
                        <a:latin typeface="Public Sans" pitchFamily="2" charset="0"/>
                      </a:endParaRPr>
                    </a:p>
                  </a:txBody>
                  <a:tcPr marL="11951" marR="11951" marT="11951" marB="0" anchor="b"/>
                </a:tc>
                <a:extLst>
                  <a:ext uri="{0D108BD9-81ED-4DB2-BD59-A6C34878D82A}">
                    <a16:rowId xmlns:a16="http://schemas.microsoft.com/office/drawing/2014/main" val="4041446817"/>
                  </a:ext>
                </a:extLst>
              </a:tr>
              <a:tr h="257640">
                <a:tc>
                  <a:txBody>
                    <a:bodyPr/>
                    <a:lstStyle/>
                    <a:p>
                      <a:pPr algn="ctr" fontAlgn="b"/>
                      <a:r>
                        <a:rPr lang="en-US" sz="1400" u="none" strike="noStrike">
                          <a:effectLst/>
                          <a:latin typeface="Public Sans" pitchFamily="2" charset="0"/>
                        </a:rPr>
                        <a:t>2022</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$2.18</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$4.12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$2.90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$8.71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$14.99</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$3.08</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1546353625"/>
                  </a:ext>
                </a:extLst>
              </a:tr>
              <a:tr h="257640">
                <a:tc>
                  <a:txBody>
                    <a:bodyPr/>
                    <a:lstStyle/>
                    <a:p>
                      <a:pPr algn="ctr" fontAlgn="b"/>
                      <a:r>
                        <a:rPr lang="en-US" sz="1400" u="none" strike="noStrike">
                          <a:effectLst/>
                          <a:latin typeface="Public Sans" pitchFamily="2" charset="0"/>
                        </a:rPr>
                        <a:t>2023</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$2.20</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$5.12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$3.60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$10.80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$18.10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$3.11</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181093872"/>
                  </a:ext>
                </a:extLst>
              </a:tr>
              <a:tr h="257640">
                <a:tc>
                  <a:txBody>
                    <a:bodyPr/>
                    <a:lstStyle/>
                    <a:p>
                      <a:pPr algn="ctr" fontAlgn="b"/>
                      <a:r>
                        <a:rPr lang="en-US" sz="1400" u="none" strike="noStrike">
                          <a:effectLst/>
                          <a:latin typeface="Public Sans" pitchFamily="2" charset="0"/>
                        </a:rPr>
                        <a:t>2024</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$2.23</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$6.12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$4.31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$12.92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$21.24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$3.14</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925000643"/>
                  </a:ext>
                </a:extLst>
              </a:tr>
              <a:tr h="257640">
                <a:tc>
                  <a:txBody>
                    <a:bodyPr/>
                    <a:lstStyle/>
                    <a:p>
                      <a:pPr algn="ctr" fontAlgn="b"/>
                      <a:r>
                        <a:rPr lang="en-US" sz="1400" u="none" strike="noStrike">
                          <a:effectLst/>
                          <a:latin typeface="Public Sans" pitchFamily="2" charset="0"/>
                        </a:rPr>
                        <a:t>2025</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$2.25</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$7.13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$5.02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$15.06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$24.41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$3.17</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527418856"/>
                  </a:ext>
                </a:extLst>
              </a:tr>
              <a:tr h="257640">
                <a:tc>
                  <a:txBody>
                    <a:bodyPr/>
                    <a:lstStyle/>
                    <a:p>
                      <a:pPr algn="ctr" fontAlgn="b"/>
                      <a:r>
                        <a:rPr lang="en-US" sz="1400" u="none" strike="noStrike">
                          <a:effectLst/>
                          <a:latin typeface="Public Sans" pitchFamily="2" charset="0"/>
                        </a:rPr>
                        <a:t>2026</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$2.27</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$8.15</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$5.74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$17.22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$27.62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$3.20</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1695095330"/>
                  </a:ext>
                </a:extLst>
              </a:tr>
              <a:tr h="257640">
                <a:tc>
                  <a:txBody>
                    <a:bodyPr/>
                    <a:lstStyle/>
                    <a:p>
                      <a:pPr algn="ctr" fontAlgn="b"/>
                      <a:r>
                        <a:rPr lang="en-US" sz="1400" u="none" strike="noStrike">
                          <a:effectLst/>
                          <a:latin typeface="Public Sans" pitchFamily="2" charset="0"/>
                        </a:rPr>
                        <a:t>2027</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$2.29</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$9.19</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$6.47</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$19.40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$30.85</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$3.24</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867207674"/>
                  </a:ext>
                </a:extLst>
              </a:tr>
              <a:tr h="257640">
                <a:tc>
                  <a:txBody>
                    <a:bodyPr/>
                    <a:lstStyle/>
                    <a:p>
                      <a:pPr algn="ctr" fontAlgn="b"/>
                      <a:r>
                        <a:rPr lang="en-US" sz="1400" u="none" strike="noStrike">
                          <a:effectLst/>
                          <a:latin typeface="Public Sans" pitchFamily="2" charset="0"/>
                        </a:rPr>
                        <a:t>2028</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$2.32</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$10.23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$7.20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$21.60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$34.12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$3.27</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2861363539"/>
                  </a:ext>
                </a:extLst>
              </a:tr>
              <a:tr h="257640">
                <a:tc>
                  <a:txBody>
                    <a:bodyPr/>
                    <a:lstStyle/>
                    <a:p>
                      <a:pPr algn="ctr" fontAlgn="b"/>
                      <a:r>
                        <a:rPr lang="en-US" sz="1400" u="none" strike="noStrike">
                          <a:effectLst/>
                          <a:latin typeface="Public Sans" pitchFamily="2" charset="0"/>
                        </a:rPr>
                        <a:t>2029</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$2.34</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$11.28</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$7.94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$23.82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$37.42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$3.30</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485039377"/>
                  </a:ext>
                </a:extLst>
              </a:tr>
              <a:tr h="257640">
                <a:tc>
                  <a:txBody>
                    <a:bodyPr/>
                    <a:lstStyle/>
                    <a:p>
                      <a:pPr algn="ctr" fontAlgn="b"/>
                      <a:r>
                        <a:rPr lang="en-US" sz="1400" u="none" strike="noStrike">
                          <a:effectLst/>
                          <a:latin typeface="Public Sans" pitchFamily="2" charset="0"/>
                        </a:rPr>
                        <a:t>2030</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$2.36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$12.35</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$8.69</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$26.07</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$40.76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$3.33</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014098570"/>
                  </a:ext>
                </a:extLst>
              </a:tr>
              <a:tr h="257640">
                <a:tc>
                  <a:txBody>
                    <a:bodyPr/>
                    <a:lstStyle/>
                    <a:p>
                      <a:pPr algn="ctr" fontAlgn="b"/>
                      <a:r>
                        <a:rPr lang="en-US" sz="1400" u="none" strike="noStrike">
                          <a:effectLst/>
                          <a:latin typeface="Public Sans" pitchFamily="2" charset="0"/>
                        </a:rPr>
                        <a:t>2031</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$2.39</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$13.42</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$9.45</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$28.34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$44.13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$3.37</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1965876346"/>
                  </a:ext>
                </a:extLst>
              </a:tr>
              <a:tr h="257640">
                <a:tc>
                  <a:txBody>
                    <a:bodyPr/>
                    <a:lstStyle/>
                    <a:p>
                      <a:pPr algn="ctr" fontAlgn="b"/>
                      <a:r>
                        <a:rPr lang="en-US" sz="1400" u="none" strike="noStrike">
                          <a:effectLst/>
                          <a:latin typeface="Public Sans" pitchFamily="2" charset="0"/>
                        </a:rPr>
                        <a:t>2032</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$2.41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$13.87</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$9.76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$29.29</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$45.56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$1.43</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999665799"/>
                  </a:ext>
                </a:extLst>
              </a:tr>
              <a:tr h="257640">
                <a:tc>
                  <a:txBody>
                    <a:bodyPr/>
                    <a:lstStyle/>
                    <a:p>
                      <a:pPr algn="ctr" fontAlgn="b"/>
                      <a:r>
                        <a:rPr lang="en-US" sz="1400" u="none" strike="noStrike">
                          <a:effectLst/>
                          <a:latin typeface="Public Sans" pitchFamily="2" charset="0"/>
                        </a:rPr>
                        <a:t>2033</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$2.44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$14.33</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$10.09</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$30.26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$47.00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$1.44</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2134259864"/>
                  </a:ext>
                </a:extLst>
              </a:tr>
              <a:tr h="257640">
                <a:tc>
                  <a:txBody>
                    <a:bodyPr/>
                    <a:lstStyle/>
                    <a:p>
                      <a:pPr algn="ctr" fontAlgn="b"/>
                      <a:r>
                        <a:rPr lang="en-US" sz="1400" u="none" strike="noStrike">
                          <a:effectLst/>
                          <a:latin typeface="Public Sans" pitchFamily="2" charset="0"/>
                        </a:rPr>
                        <a:t>2034</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$2.46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$14.79</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$10.41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$31.23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$48.45</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$1.46</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1281484266"/>
                  </a:ext>
                </a:extLst>
              </a:tr>
              <a:tr h="257640">
                <a:tc>
                  <a:txBody>
                    <a:bodyPr/>
                    <a:lstStyle/>
                    <a:p>
                      <a:pPr algn="ctr" fontAlgn="b"/>
                      <a:r>
                        <a:rPr lang="en-US" sz="1400" u="none" strike="noStrike">
                          <a:effectLst/>
                          <a:latin typeface="Public Sans" pitchFamily="2" charset="0"/>
                        </a:rPr>
                        <a:t>2035</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$2.48</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$15.26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$10.74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$32.21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$49.93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$1.47</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144100204"/>
                  </a:ext>
                </a:extLst>
              </a:tr>
              <a:tr h="257640">
                <a:tc>
                  <a:txBody>
                    <a:bodyPr/>
                    <a:lstStyle/>
                    <a:p>
                      <a:pPr algn="ctr" fontAlgn="b"/>
                      <a:r>
                        <a:rPr lang="en-US" sz="1400" u="none" strike="noStrike">
                          <a:effectLst/>
                          <a:latin typeface="Public Sans" pitchFamily="2" charset="0"/>
                        </a:rPr>
                        <a:t>2036</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$2.51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$15.72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$11.07</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$33.20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$51.41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$1.49</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345019397"/>
                  </a:ext>
                </a:extLst>
              </a:tr>
              <a:tr h="257640">
                <a:tc>
                  <a:txBody>
                    <a:bodyPr/>
                    <a:lstStyle/>
                    <a:p>
                      <a:pPr algn="ctr" fontAlgn="b"/>
                      <a:r>
                        <a:rPr lang="en-US" sz="1400" u="none" strike="noStrike">
                          <a:effectLst/>
                          <a:latin typeface="Public Sans" pitchFamily="2" charset="0"/>
                        </a:rPr>
                        <a:t>2037</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$2.53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$16.20</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$11.40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$34.20</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$52.91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$1.50</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2478579723"/>
                  </a:ext>
                </a:extLst>
              </a:tr>
              <a:tr h="257640">
                <a:tc>
                  <a:txBody>
                    <a:bodyPr/>
                    <a:lstStyle/>
                    <a:p>
                      <a:pPr algn="ctr" fontAlgn="b"/>
                      <a:r>
                        <a:rPr lang="en-US" sz="1400" u="none" strike="noStrike">
                          <a:effectLst/>
                          <a:latin typeface="Public Sans" pitchFamily="2" charset="0"/>
                        </a:rPr>
                        <a:t>2038</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a:effectLst/>
                          <a:latin typeface="Public Sans" pitchFamily="2" charset="0"/>
                        </a:rPr>
                        <a:t>$2.56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$16.68</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$11.74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$35.22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$54.43</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$1.52</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1562046653"/>
                  </a:ext>
                </a:extLst>
              </a:tr>
              <a:tr h="257640">
                <a:tc>
                  <a:txBody>
                    <a:bodyPr/>
                    <a:lstStyle/>
                    <a:p>
                      <a:pPr algn="ctr" fontAlgn="b"/>
                      <a:r>
                        <a:rPr lang="en-US" sz="1400" u="none" strike="noStrike">
                          <a:effectLst/>
                          <a:latin typeface="Public Sans" pitchFamily="2" charset="0"/>
                        </a:rPr>
                        <a:t>2039</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$2.59</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$17.16</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$12.08</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$36.24</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$55.96</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$1.53</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1707326701"/>
                  </a:ext>
                </a:extLst>
              </a:tr>
              <a:tr h="257640">
                <a:tc>
                  <a:txBody>
                    <a:bodyPr/>
                    <a:lstStyle/>
                    <a:p>
                      <a:pPr algn="ctr" fontAlgn="b"/>
                      <a:r>
                        <a:rPr lang="en-US" sz="1400" u="none" strike="noStrike">
                          <a:effectLst/>
                          <a:latin typeface="Public Sans" pitchFamily="2" charset="0"/>
                        </a:rPr>
                        <a:t>2040</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u="none" strike="noStrike" dirty="0">
                          <a:effectLst/>
                          <a:latin typeface="Public Sans" pitchFamily="2" charset="0"/>
                        </a:rPr>
                        <a:t>$2.61</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$17.65</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$12.42</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$37.27</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$57.51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$1.55</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371315426"/>
                  </a:ext>
                </a:extLst>
              </a:tr>
              <a:tr h="257640">
                <a:tc>
                  <a:txBody>
                    <a:bodyPr/>
                    <a:lstStyle/>
                    <a:p>
                      <a:pPr algn="ctr" fontAlgn="b"/>
                      <a:r>
                        <a:rPr lang="en-US" sz="1400" u="none" strike="noStrike">
                          <a:effectLst/>
                          <a:latin typeface="Public Sans" pitchFamily="2" charset="0"/>
                        </a:rPr>
                        <a:t>2041</a:t>
                      </a:r>
                      <a:endParaRPr lang="en-US" sz="1400" b="0" i="0" u="none" strike="noStrike">
                        <a:solidFill>
                          <a:srgbClr val="000000"/>
                        </a:solidFill>
                        <a:effectLst/>
                        <a:latin typeface="Public Sans" pitchFamily="2" charset="0"/>
                      </a:endParaRPr>
                    </a:p>
                  </a:txBody>
                  <a:tcPr marL="11951" marR="11951" marT="11951" marB="0" anchor="b"/>
                </a:tc>
                <a:tc>
                  <a:txBody>
                    <a:bodyPr/>
                    <a:lstStyle/>
                    <a:p>
                      <a:pPr algn="ctr" fontAlgn="ctr"/>
                      <a:r>
                        <a:rPr lang="en-US" sz="1400" b="0" i="0" u="none" strike="noStrike">
                          <a:solidFill>
                            <a:srgbClr val="000000"/>
                          </a:solidFill>
                          <a:effectLst/>
                          <a:latin typeface="Public Sans" pitchFamily="2" charset="0"/>
                        </a:rPr>
                        <a:t>$2.63</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dirty="0">
                          <a:effectLst/>
                          <a:latin typeface="Public Sans" pitchFamily="2" charset="0"/>
                        </a:rPr>
                        <a:t>$18.14</a:t>
                      </a:r>
                      <a:endParaRPr lang="en-US" sz="1400" b="0" i="0" u="none" strike="noStrike" dirty="0">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$12.77</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$38.31</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400" u="none" strike="noStrike">
                          <a:effectLst/>
                          <a:latin typeface="Public Sans" pitchFamily="2" charset="0"/>
                        </a:rPr>
                        <a:t>$59.07</a:t>
                      </a:r>
                      <a:endParaRPr lang="en-US" sz="1400" b="0" i="0" u="none" strike="noStrike">
                        <a:solidFill>
                          <a:srgbClr val="000000"/>
                        </a:solidFill>
                        <a:effectLst/>
                        <a:latin typeface="Public Sans" pitchFamily="2" charset="0"/>
                      </a:endParaRPr>
                    </a:p>
                  </a:txBody>
                  <a:tcPr marL="11951" marR="11951" marT="11951" marB="0" anchor="ctr"/>
                </a:tc>
                <a:tc>
                  <a:txBody>
                    <a:bodyPr/>
                    <a:lstStyle/>
                    <a:p>
                      <a:pPr algn="ctr" fontAlgn="ctr"/>
                      <a:r>
                        <a:rPr lang="en-US" sz="1600" b="1" u="none" strike="noStrike">
                          <a:solidFill>
                            <a:srgbClr val="001A70"/>
                          </a:solidFill>
                          <a:effectLst/>
                          <a:latin typeface="Public Sans" pitchFamily="2" charset="0"/>
                        </a:rPr>
                        <a:t>$1.56</a:t>
                      </a:r>
                      <a:endParaRPr lang="en-US" sz="1600" b="1" i="0" u="none" strike="noStrike">
                        <a:solidFill>
                          <a:srgbClr val="001A70"/>
                        </a:solidFill>
                        <a:effectLst/>
                        <a:latin typeface="Public Sans" pitchFamily="2" charset="0"/>
                      </a:endParaRPr>
                    </a:p>
                  </a:txBody>
                  <a:tcPr marL="11951" marR="11951" marT="11951" marB="0" anchor="ctr"/>
                </a:tc>
                <a:extLst>
                  <a:ext uri="{0D108BD9-81ED-4DB2-BD59-A6C34878D82A}">
                    <a16:rowId xmlns:a16="http://schemas.microsoft.com/office/drawing/2014/main" val="2276278406"/>
                  </a:ext>
                </a:extLst>
              </a:tr>
              <a:tr h="485232">
                <a:tc gridSpan="7">
                  <a:txBody>
                    <a:bodyPr/>
                    <a:lstStyle/>
                    <a:p>
                      <a:pPr algn="l" fontAlgn="ctr"/>
                      <a:r>
                        <a:rPr lang="en-US" sz="2400" b="1" u="sng" strike="noStrike" dirty="0">
                          <a:solidFill>
                            <a:srgbClr val="001A70"/>
                          </a:solidFill>
                          <a:effectLst/>
                          <a:latin typeface="Public Sans" pitchFamily="2" charset="0"/>
                        </a:rPr>
                        <a:t>*Average monthly residential water bill increases as follows: </a:t>
                      </a:r>
                    </a:p>
                    <a:p>
                      <a:pPr marL="342900" indent="-342900" algn="l" fontAlgn="ctr">
                        <a:buFont typeface="Arial" panose="020B0604020202020204" pitchFamily="34" charset="0"/>
                        <a:buChar char="•"/>
                      </a:pPr>
                      <a:r>
                        <a:rPr lang="en-US" sz="2400" b="1" u="none" strike="noStrike" dirty="0">
                          <a:solidFill>
                            <a:srgbClr val="001A70"/>
                          </a:solidFill>
                          <a:effectLst/>
                          <a:latin typeface="Public Sans" pitchFamily="2" charset="0"/>
                        </a:rPr>
                        <a:t>  2022-2031, $2.93 each year plus the Annual CPI adjustment </a:t>
                      </a:r>
                    </a:p>
                    <a:p>
                      <a:pPr marL="342900" indent="-342900" algn="l" fontAlgn="ctr">
                        <a:buFont typeface="Arial" panose="020B0604020202020204" pitchFamily="34" charset="0"/>
                        <a:buChar char="•"/>
                      </a:pPr>
                      <a:r>
                        <a:rPr lang="en-US" sz="2400" b="1" u="none" strike="noStrike" dirty="0">
                          <a:solidFill>
                            <a:srgbClr val="001A70"/>
                          </a:solidFill>
                          <a:effectLst/>
                          <a:latin typeface="Public Sans" pitchFamily="2" charset="0"/>
                        </a:rPr>
                        <a:t>  2032-2041, $0.98 each year plus the Annual CPI adjustment</a:t>
                      </a:r>
                      <a:endParaRPr lang="en-US" sz="2400" b="1" i="0" u="none" strike="noStrike" dirty="0">
                        <a:solidFill>
                          <a:srgbClr val="001A70"/>
                        </a:solidFill>
                        <a:effectLst/>
                        <a:latin typeface="Public Sans" pitchFamily="2" charset="0"/>
                      </a:endParaRPr>
                    </a:p>
                  </a:txBody>
                  <a:tcPr marL="11951" marR="11951" marT="1195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537552"/>
                  </a:ext>
                </a:extLst>
              </a:tr>
            </a:tbl>
          </a:graphicData>
        </a:graphic>
      </p:graphicFrame>
    </p:spTree>
    <p:extLst>
      <p:ext uri="{BB962C8B-B14F-4D97-AF65-F5344CB8AC3E}">
        <p14:creationId xmlns:p14="http://schemas.microsoft.com/office/powerpoint/2010/main" val="425545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57C61-E6C7-4E5D-ACA3-2EA58CC5439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6" name="AutoShape 4">
            <a:extLst>
              <a:ext uri="{FF2B5EF4-FFF2-40B4-BE49-F238E27FC236}">
                <a16:creationId xmlns:a16="http://schemas.microsoft.com/office/drawing/2014/main" id="{EF8E2CD8-75C0-4308-883F-9A6BCC8B74C2}"/>
              </a:ext>
            </a:extLst>
          </p:cNvPr>
          <p:cNvSpPr/>
          <p:nvPr/>
        </p:nvSpPr>
        <p:spPr>
          <a:xfrm>
            <a:off x="15959427" y="10173334"/>
            <a:ext cx="2080799" cy="9525"/>
          </a:xfrm>
          <a:prstGeom prst="rect">
            <a:avLst/>
          </a:prstGeom>
          <a:solidFill>
            <a:srgbClr val="00166E"/>
          </a:solidFill>
        </p:spPr>
      </p:sp>
      <p:sp>
        <p:nvSpPr>
          <p:cNvPr id="7" name="TextBox 5">
            <a:extLst>
              <a:ext uri="{FF2B5EF4-FFF2-40B4-BE49-F238E27FC236}">
                <a16:creationId xmlns:a16="http://schemas.microsoft.com/office/drawing/2014/main" id="{C5FCC688-489D-4549-9619-FBB061C37E75}"/>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8" name="AutoShape 2">
            <a:extLst>
              <a:ext uri="{FF2B5EF4-FFF2-40B4-BE49-F238E27FC236}">
                <a16:creationId xmlns:a16="http://schemas.microsoft.com/office/drawing/2014/main" id="{1036DB4D-F935-40CB-93E2-06B01EBB580B}"/>
              </a:ext>
            </a:extLst>
          </p:cNvPr>
          <p:cNvSpPr/>
          <p:nvPr/>
        </p:nvSpPr>
        <p:spPr>
          <a:xfrm>
            <a:off x="-48329" y="-42876"/>
            <a:ext cx="406854" cy="10530540"/>
          </a:xfrm>
          <a:prstGeom prst="rect">
            <a:avLst/>
          </a:prstGeom>
          <a:solidFill>
            <a:srgbClr val="001A70"/>
          </a:solidFill>
          <a:ln>
            <a:solidFill>
              <a:srgbClr val="001A70"/>
            </a:solidFill>
          </a:ln>
        </p:spPr>
      </p:sp>
      <p:sp>
        <p:nvSpPr>
          <p:cNvPr id="9" name="TextBox 6">
            <a:extLst>
              <a:ext uri="{FF2B5EF4-FFF2-40B4-BE49-F238E27FC236}">
                <a16:creationId xmlns:a16="http://schemas.microsoft.com/office/drawing/2014/main" id="{FD31622D-B2FE-450F-82A1-1CB188B8711A}"/>
              </a:ext>
            </a:extLst>
          </p:cNvPr>
          <p:cNvSpPr txBox="1"/>
          <p:nvPr/>
        </p:nvSpPr>
        <p:spPr>
          <a:xfrm>
            <a:off x="576775" y="355085"/>
            <a:ext cx="16796826" cy="1846659"/>
          </a:xfrm>
          <a:prstGeom prst="rect">
            <a:avLst/>
          </a:prstGeom>
        </p:spPr>
        <p:txBody>
          <a:bodyPr wrap="square" lIns="0" tIns="0" rIns="0" bIns="0" rtlCol="0" anchor="t">
            <a:spAutoFit/>
          </a:bodyPr>
          <a:lstStyle/>
          <a:p>
            <a:r>
              <a:rPr lang="en-US" sz="6000" dirty="0" smtClean="0">
                <a:solidFill>
                  <a:srgbClr val="00166E"/>
                </a:solidFill>
                <a:latin typeface="Public Sans Medium" pitchFamily="2" charset="0"/>
              </a:rPr>
              <a:t>Approved </a:t>
            </a:r>
            <a:r>
              <a:rPr lang="en-US" sz="6000" dirty="0">
                <a:solidFill>
                  <a:srgbClr val="00166E"/>
                </a:solidFill>
                <a:latin typeface="Public Sans Medium" pitchFamily="2" charset="0"/>
              </a:rPr>
              <a:t>Water Rate Increase for Minimum Usage Customers  </a:t>
            </a:r>
            <a:r>
              <a:rPr lang="en-US" sz="4000" i="1" dirty="0">
                <a:solidFill>
                  <a:srgbClr val="00166E"/>
                </a:solidFill>
                <a:latin typeface="Public Sans Medium" pitchFamily="2" charset="0"/>
              </a:rPr>
              <a:t>(Approximately 36% of Parish residents</a:t>
            </a:r>
            <a:r>
              <a:rPr lang="en-US" sz="4000" dirty="0">
                <a:solidFill>
                  <a:srgbClr val="00166E"/>
                </a:solidFill>
                <a:latin typeface="Public Sans Medium" pitchFamily="2" charset="0"/>
              </a:rPr>
              <a:t>)</a:t>
            </a:r>
          </a:p>
        </p:txBody>
      </p:sp>
      <p:sp>
        <p:nvSpPr>
          <p:cNvPr id="11" name="AutoShape 10">
            <a:extLst>
              <a:ext uri="{FF2B5EF4-FFF2-40B4-BE49-F238E27FC236}">
                <a16:creationId xmlns:a16="http://schemas.microsoft.com/office/drawing/2014/main" id="{06FFC563-D52A-4331-8E22-7890FE9B89BA}"/>
              </a:ext>
            </a:extLst>
          </p:cNvPr>
          <p:cNvSpPr/>
          <p:nvPr/>
        </p:nvSpPr>
        <p:spPr>
          <a:xfrm>
            <a:off x="687755" y="2201744"/>
            <a:ext cx="15923845" cy="45719"/>
          </a:xfrm>
          <a:prstGeom prst="rect">
            <a:avLst/>
          </a:prstGeom>
          <a:solidFill>
            <a:srgbClr val="001A70"/>
          </a:solidFill>
          <a:ln>
            <a:solidFill>
              <a:srgbClr val="001A70"/>
            </a:solidFill>
          </a:ln>
        </p:spPr>
      </p:sp>
      <p:sp>
        <p:nvSpPr>
          <p:cNvPr id="3" name="Slide Number Placeholder 2">
            <a:extLst>
              <a:ext uri="{FF2B5EF4-FFF2-40B4-BE49-F238E27FC236}">
                <a16:creationId xmlns:a16="http://schemas.microsoft.com/office/drawing/2014/main" id="{19F92D09-29FB-4573-A123-06E90F66479E}"/>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24</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646718351"/>
              </p:ext>
            </p:extLst>
          </p:nvPr>
        </p:nvGraphicFramePr>
        <p:xfrm>
          <a:off x="668598" y="2289260"/>
          <a:ext cx="11060505" cy="7894185"/>
        </p:xfrm>
        <a:graphic>
          <a:graphicData uri="http://schemas.openxmlformats.org/drawingml/2006/table">
            <a:tbl>
              <a:tblPr>
                <a:tableStyleId>{5C22544A-7EE6-4342-B048-85BDC9FD1C3A}</a:tableStyleId>
              </a:tblPr>
              <a:tblGrid>
                <a:gridCol w="2212101">
                  <a:extLst>
                    <a:ext uri="{9D8B030D-6E8A-4147-A177-3AD203B41FA5}">
                      <a16:colId xmlns:a16="http://schemas.microsoft.com/office/drawing/2014/main" val="3201710573"/>
                    </a:ext>
                  </a:extLst>
                </a:gridCol>
                <a:gridCol w="2212101">
                  <a:extLst>
                    <a:ext uri="{9D8B030D-6E8A-4147-A177-3AD203B41FA5}">
                      <a16:colId xmlns:a16="http://schemas.microsoft.com/office/drawing/2014/main" val="462059212"/>
                    </a:ext>
                  </a:extLst>
                </a:gridCol>
                <a:gridCol w="2212101">
                  <a:extLst>
                    <a:ext uri="{9D8B030D-6E8A-4147-A177-3AD203B41FA5}">
                      <a16:colId xmlns:a16="http://schemas.microsoft.com/office/drawing/2014/main" val="3574217719"/>
                    </a:ext>
                  </a:extLst>
                </a:gridCol>
                <a:gridCol w="2212101">
                  <a:extLst>
                    <a:ext uri="{9D8B030D-6E8A-4147-A177-3AD203B41FA5}">
                      <a16:colId xmlns:a16="http://schemas.microsoft.com/office/drawing/2014/main" val="4234049109"/>
                    </a:ext>
                  </a:extLst>
                </a:gridCol>
                <a:gridCol w="2212101">
                  <a:extLst>
                    <a:ext uri="{9D8B030D-6E8A-4147-A177-3AD203B41FA5}">
                      <a16:colId xmlns:a16="http://schemas.microsoft.com/office/drawing/2014/main" val="1535955864"/>
                    </a:ext>
                  </a:extLst>
                </a:gridCol>
              </a:tblGrid>
              <a:tr h="433164">
                <a:tc gridSpan="5">
                  <a:txBody>
                    <a:bodyPr/>
                    <a:lstStyle/>
                    <a:p>
                      <a:pPr algn="ctr" fontAlgn="ctr"/>
                      <a:r>
                        <a:rPr lang="en-US" sz="2000" b="1" u="none" strike="noStrike">
                          <a:effectLst/>
                        </a:rPr>
                        <a:t>Minimum Charge User  Monthly Residential Water Bill </a:t>
                      </a:r>
                    </a:p>
                    <a:p>
                      <a:pPr algn="ctr" fontAlgn="ctr"/>
                      <a:r>
                        <a:rPr lang="en-US" sz="2000" u="none" strike="noStrike">
                          <a:effectLst/>
                        </a:rPr>
                        <a:t>(Based upon Consumption under 3,000 Gallons/Month and Annual 1% CPI)</a:t>
                      </a:r>
                      <a:endParaRPr lang="en-US" sz="2000" b="0" i="0" u="none" strike="noStrike">
                        <a:solidFill>
                          <a:srgbClr val="000000"/>
                        </a:solidFill>
                        <a:effectLst/>
                        <a:latin typeface="Public Sans" pitchFamily="2" charset="0"/>
                      </a:endParaRPr>
                    </a:p>
                  </a:txBody>
                  <a:tcPr marL="7785" marR="7785" marT="778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6389404"/>
                  </a:ext>
                </a:extLst>
              </a:tr>
              <a:tr h="643770">
                <a:tc>
                  <a:txBody>
                    <a:bodyPr/>
                    <a:lstStyle/>
                    <a:p>
                      <a:pPr algn="ctr" fontAlgn="ctr"/>
                      <a:r>
                        <a:rPr lang="en-US" sz="1400" u="none" strike="noStrike">
                          <a:effectLst/>
                          <a:latin typeface="Public Sans" pitchFamily="2" charset="0"/>
                        </a:rPr>
                        <a:t>Year</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Service Charge</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Minimum Charge for 0 to 3,000 Gal</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Total Bill</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*Increase from Previous Year</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2850647405"/>
                  </a:ext>
                </a:extLst>
              </a:tr>
              <a:tr h="239061">
                <a:tc>
                  <a:txBody>
                    <a:bodyPr/>
                    <a:lstStyle/>
                    <a:p>
                      <a:pPr algn="ctr" fontAlgn="b"/>
                      <a:r>
                        <a:rPr lang="en-US" sz="1400" u="none" strike="noStrike">
                          <a:effectLst/>
                          <a:latin typeface="Public Sans" pitchFamily="2" charset="0"/>
                        </a:rPr>
                        <a:t>2021</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$2.16</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$3.14</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$5.28</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l" fontAlgn="b"/>
                      <a:r>
                        <a:rPr lang="en-US" sz="1600" b="1" u="none" strike="noStrike">
                          <a:solidFill>
                            <a:srgbClr val="001A70"/>
                          </a:solidFill>
                          <a:effectLst/>
                          <a:latin typeface="Public Sans" pitchFamily="2" charset="0"/>
                        </a:rPr>
                        <a:t> </a:t>
                      </a:r>
                      <a:endParaRPr lang="en-US" sz="1600" b="1" i="0" u="none" strike="noStrike">
                        <a:solidFill>
                          <a:srgbClr val="001A70"/>
                        </a:solidFill>
                        <a:effectLst/>
                        <a:latin typeface="Public Sans" pitchFamily="2" charset="0"/>
                      </a:endParaRPr>
                    </a:p>
                  </a:txBody>
                  <a:tcPr marL="7785" marR="7785" marT="7785" marB="0" anchor="b"/>
                </a:tc>
                <a:extLst>
                  <a:ext uri="{0D108BD9-81ED-4DB2-BD59-A6C34878D82A}">
                    <a16:rowId xmlns:a16="http://schemas.microsoft.com/office/drawing/2014/main" val="712883894"/>
                  </a:ext>
                </a:extLst>
              </a:tr>
              <a:tr h="239061">
                <a:tc>
                  <a:txBody>
                    <a:bodyPr/>
                    <a:lstStyle/>
                    <a:p>
                      <a:pPr algn="ctr" fontAlgn="b"/>
                      <a:r>
                        <a:rPr lang="en-US" sz="1400" u="none" strike="noStrike">
                          <a:effectLst/>
                          <a:latin typeface="Public Sans" pitchFamily="2" charset="0"/>
                        </a:rPr>
                        <a:t>2022</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$2.18</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$4.12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$6.28</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$1.00</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539478213"/>
                  </a:ext>
                </a:extLst>
              </a:tr>
              <a:tr h="239061">
                <a:tc>
                  <a:txBody>
                    <a:bodyPr/>
                    <a:lstStyle/>
                    <a:p>
                      <a:pPr algn="ctr" fontAlgn="b"/>
                      <a:r>
                        <a:rPr lang="en-US" sz="1400" u="none" strike="noStrike">
                          <a:effectLst/>
                          <a:latin typeface="Public Sans" pitchFamily="2" charset="0"/>
                        </a:rPr>
                        <a:t>2023</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$2.20</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$5.12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$7.30</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$1.01</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1955501135"/>
                  </a:ext>
                </a:extLst>
              </a:tr>
              <a:tr h="239061">
                <a:tc>
                  <a:txBody>
                    <a:bodyPr/>
                    <a:lstStyle/>
                    <a:p>
                      <a:pPr algn="ctr" fontAlgn="b"/>
                      <a:r>
                        <a:rPr lang="en-US" sz="1400" u="none" strike="noStrike">
                          <a:effectLst/>
                          <a:latin typeface="Public Sans" pitchFamily="2" charset="0"/>
                        </a:rPr>
                        <a:t>2024</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$2.23</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$6.12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$8.32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$1.02</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55968048"/>
                  </a:ext>
                </a:extLst>
              </a:tr>
              <a:tr h="239061">
                <a:tc>
                  <a:txBody>
                    <a:bodyPr/>
                    <a:lstStyle/>
                    <a:p>
                      <a:pPr algn="ctr" fontAlgn="b"/>
                      <a:r>
                        <a:rPr lang="en-US" sz="1400" u="none" strike="noStrike">
                          <a:effectLst/>
                          <a:latin typeface="Public Sans" pitchFamily="2" charset="0"/>
                        </a:rPr>
                        <a:t>2025</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$2.25</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$7.13</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$9.36</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$1.03</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4118102580"/>
                  </a:ext>
                </a:extLst>
              </a:tr>
              <a:tr h="239061">
                <a:tc>
                  <a:txBody>
                    <a:bodyPr/>
                    <a:lstStyle/>
                    <a:p>
                      <a:pPr algn="ctr" fontAlgn="b"/>
                      <a:r>
                        <a:rPr lang="en-US" sz="1400" u="none" strike="noStrike">
                          <a:effectLst/>
                          <a:latin typeface="Public Sans" pitchFamily="2" charset="0"/>
                        </a:rPr>
                        <a:t>2026</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$2.27</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$8.15</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$10.40</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$1.04</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1004661944"/>
                  </a:ext>
                </a:extLst>
              </a:tr>
              <a:tr h="239061">
                <a:tc>
                  <a:txBody>
                    <a:bodyPr/>
                    <a:lstStyle/>
                    <a:p>
                      <a:pPr algn="ctr" fontAlgn="b"/>
                      <a:r>
                        <a:rPr lang="en-US" sz="1400" u="none" strike="noStrike">
                          <a:effectLst/>
                          <a:latin typeface="Public Sans" pitchFamily="2" charset="0"/>
                        </a:rPr>
                        <a:t>2027</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a:effectLst/>
                          <a:latin typeface="Public Sans" pitchFamily="2" charset="0"/>
                        </a:rPr>
                        <a:t>$2.29</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$9.19</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$11.46</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$1.06</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672523992"/>
                  </a:ext>
                </a:extLst>
              </a:tr>
              <a:tr h="239061">
                <a:tc>
                  <a:txBody>
                    <a:bodyPr/>
                    <a:lstStyle/>
                    <a:p>
                      <a:pPr algn="ctr" fontAlgn="b"/>
                      <a:r>
                        <a:rPr lang="en-US" sz="1400" u="none" strike="noStrike">
                          <a:effectLst/>
                          <a:latin typeface="Public Sans" pitchFamily="2" charset="0"/>
                        </a:rPr>
                        <a:t>2028</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$2.32</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$10.23</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$12.52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$1.07</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2677015720"/>
                  </a:ext>
                </a:extLst>
              </a:tr>
              <a:tr h="239061">
                <a:tc>
                  <a:txBody>
                    <a:bodyPr/>
                    <a:lstStyle/>
                    <a:p>
                      <a:pPr algn="ctr" fontAlgn="b"/>
                      <a:r>
                        <a:rPr lang="en-US" sz="1400" u="none" strike="noStrike">
                          <a:effectLst/>
                          <a:latin typeface="Public Sans" pitchFamily="2" charset="0"/>
                        </a:rPr>
                        <a:t>2029</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$2.34</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$11.28</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$13.60</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$1.08</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4214158351"/>
                  </a:ext>
                </a:extLst>
              </a:tr>
              <a:tr h="239061">
                <a:tc>
                  <a:txBody>
                    <a:bodyPr/>
                    <a:lstStyle/>
                    <a:p>
                      <a:pPr algn="ctr" fontAlgn="b"/>
                      <a:r>
                        <a:rPr lang="en-US" sz="1400" u="none" strike="noStrike">
                          <a:effectLst/>
                          <a:latin typeface="Public Sans" pitchFamily="2" charset="0"/>
                        </a:rPr>
                        <a:t>2030</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$2.36</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$12.35</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$14.69</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$1.09</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3827750210"/>
                  </a:ext>
                </a:extLst>
              </a:tr>
              <a:tr h="239061">
                <a:tc>
                  <a:txBody>
                    <a:bodyPr/>
                    <a:lstStyle/>
                    <a:p>
                      <a:pPr algn="ctr" fontAlgn="b"/>
                      <a:r>
                        <a:rPr lang="en-US" sz="1400" u="none" strike="noStrike">
                          <a:effectLst/>
                          <a:latin typeface="Public Sans" pitchFamily="2" charset="0"/>
                        </a:rPr>
                        <a:t>2031</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$2.39</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$13.42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$15.79</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$1.10</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3045363494"/>
                  </a:ext>
                </a:extLst>
              </a:tr>
              <a:tr h="239061">
                <a:tc>
                  <a:txBody>
                    <a:bodyPr/>
                    <a:lstStyle/>
                    <a:p>
                      <a:pPr algn="ctr" fontAlgn="b"/>
                      <a:r>
                        <a:rPr lang="en-US" sz="1400" u="none" strike="noStrike">
                          <a:effectLst/>
                          <a:latin typeface="Public Sans" pitchFamily="2" charset="0"/>
                        </a:rPr>
                        <a:t>2032</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$2.41</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$13.87</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$16.26</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$0.48</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556677462"/>
                  </a:ext>
                </a:extLst>
              </a:tr>
              <a:tr h="239061">
                <a:tc>
                  <a:txBody>
                    <a:bodyPr/>
                    <a:lstStyle/>
                    <a:p>
                      <a:pPr algn="ctr" fontAlgn="b"/>
                      <a:r>
                        <a:rPr lang="en-US" sz="1400" u="none" strike="noStrike">
                          <a:effectLst/>
                          <a:latin typeface="Public Sans" pitchFamily="2" charset="0"/>
                        </a:rPr>
                        <a:t>2033</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$2.44</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$14.33</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$16.74</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$0.48</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1262407557"/>
                  </a:ext>
                </a:extLst>
              </a:tr>
              <a:tr h="239061">
                <a:tc>
                  <a:txBody>
                    <a:bodyPr/>
                    <a:lstStyle/>
                    <a:p>
                      <a:pPr algn="ctr" fontAlgn="b"/>
                      <a:r>
                        <a:rPr lang="en-US" sz="1400" u="none" strike="noStrike">
                          <a:effectLst/>
                          <a:latin typeface="Public Sans" pitchFamily="2" charset="0"/>
                        </a:rPr>
                        <a:t>2034</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a:effectLst/>
                          <a:latin typeface="Public Sans" pitchFamily="2" charset="0"/>
                        </a:rPr>
                        <a:t>$2.46</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$14.79</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$17.23</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$0.48</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3165702392"/>
                  </a:ext>
                </a:extLst>
              </a:tr>
              <a:tr h="239061">
                <a:tc>
                  <a:txBody>
                    <a:bodyPr/>
                    <a:lstStyle/>
                    <a:p>
                      <a:pPr algn="ctr" fontAlgn="b"/>
                      <a:r>
                        <a:rPr lang="en-US" sz="1400" u="none" strike="noStrike">
                          <a:effectLst/>
                          <a:latin typeface="Public Sans" pitchFamily="2" charset="0"/>
                        </a:rPr>
                        <a:t>2035</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$2.48</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$15.26</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$17.72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$0.49</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2943094344"/>
                  </a:ext>
                </a:extLst>
              </a:tr>
              <a:tr h="239061">
                <a:tc>
                  <a:txBody>
                    <a:bodyPr/>
                    <a:lstStyle/>
                    <a:p>
                      <a:pPr algn="ctr" fontAlgn="b"/>
                      <a:r>
                        <a:rPr lang="en-US" sz="1400" u="none" strike="noStrike">
                          <a:effectLst/>
                          <a:latin typeface="Public Sans" pitchFamily="2" charset="0"/>
                        </a:rPr>
                        <a:t>2036</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$2.51</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$15.72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$18.21</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$0.49</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2828005799"/>
                  </a:ext>
                </a:extLst>
              </a:tr>
              <a:tr h="239061">
                <a:tc>
                  <a:txBody>
                    <a:bodyPr/>
                    <a:lstStyle/>
                    <a:p>
                      <a:pPr algn="ctr" fontAlgn="b"/>
                      <a:r>
                        <a:rPr lang="en-US" sz="1400" u="none" strike="noStrike">
                          <a:effectLst/>
                          <a:latin typeface="Public Sans" pitchFamily="2" charset="0"/>
                        </a:rPr>
                        <a:t>2037</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$2.53</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$16.20</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$18.71</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$0.50</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3439528241"/>
                  </a:ext>
                </a:extLst>
              </a:tr>
              <a:tr h="239061">
                <a:tc>
                  <a:txBody>
                    <a:bodyPr/>
                    <a:lstStyle/>
                    <a:p>
                      <a:pPr algn="ctr" fontAlgn="b"/>
                      <a:r>
                        <a:rPr lang="en-US" sz="1400" u="none" strike="noStrike">
                          <a:effectLst/>
                          <a:latin typeface="Public Sans" pitchFamily="2" charset="0"/>
                        </a:rPr>
                        <a:t>2038</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$2.56</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$16.68</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$19.21</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$0.50</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522470203"/>
                  </a:ext>
                </a:extLst>
              </a:tr>
              <a:tr h="239061">
                <a:tc>
                  <a:txBody>
                    <a:bodyPr/>
                    <a:lstStyle/>
                    <a:p>
                      <a:pPr algn="ctr" fontAlgn="b"/>
                      <a:r>
                        <a:rPr lang="en-US" sz="1400" u="none" strike="noStrike">
                          <a:effectLst/>
                          <a:latin typeface="Public Sans" pitchFamily="2" charset="0"/>
                        </a:rPr>
                        <a:t>2039</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$2.59</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$17.16</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$19.72</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$0.51</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1194255385"/>
                  </a:ext>
                </a:extLst>
              </a:tr>
              <a:tr h="239061">
                <a:tc>
                  <a:txBody>
                    <a:bodyPr/>
                    <a:lstStyle/>
                    <a:p>
                      <a:pPr algn="ctr" fontAlgn="b"/>
                      <a:r>
                        <a:rPr lang="en-US" sz="1400" u="none" strike="noStrike">
                          <a:effectLst/>
                          <a:latin typeface="Public Sans" pitchFamily="2" charset="0"/>
                        </a:rPr>
                        <a:t>2040</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dirty="0">
                          <a:effectLst/>
                          <a:latin typeface="Public Sans" pitchFamily="2" charset="0"/>
                        </a:rPr>
                        <a:t>$2.61</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$17.65</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$20.24</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$0.51</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107979005"/>
                  </a:ext>
                </a:extLst>
              </a:tr>
              <a:tr h="239061">
                <a:tc>
                  <a:txBody>
                    <a:bodyPr/>
                    <a:lstStyle/>
                    <a:p>
                      <a:pPr algn="ctr" fontAlgn="b"/>
                      <a:r>
                        <a:rPr lang="en-US" sz="1400" u="none" strike="noStrike">
                          <a:effectLst/>
                          <a:latin typeface="Public Sans" pitchFamily="2" charset="0"/>
                        </a:rPr>
                        <a:t>2041</a:t>
                      </a:r>
                      <a:endParaRPr lang="en-US" sz="1400" b="0" i="0" u="none" strike="noStrike">
                        <a:solidFill>
                          <a:srgbClr val="000000"/>
                        </a:solidFill>
                        <a:effectLst/>
                        <a:latin typeface="Public Sans" pitchFamily="2" charset="0"/>
                      </a:endParaRPr>
                    </a:p>
                  </a:txBody>
                  <a:tcPr marL="7785" marR="7785" marT="7785" marB="0" anchor="b"/>
                </a:tc>
                <a:tc>
                  <a:txBody>
                    <a:bodyPr/>
                    <a:lstStyle/>
                    <a:p>
                      <a:pPr algn="ctr" fontAlgn="ctr"/>
                      <a:r>
                        <a:rPr lang="en-US" sz="1400" u="none" strike="noStrike">
                          <a:effectLst/>
                          <a:latin typeface="Public Sans" pitchFamily="2" charset="0"/>
                        </a:rPr>
                        <a:t>$2.63</a:t>
                      </a:r>
                      <a:endParaRPr lang="en-US" sz="1400" b="0" i="0" u="none" strike="noStrike" dirty="0">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$18.14</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400" u="none" strike="noStrike">
                          <a:effectLst/>
                          <a:latin typeface="Public Sans" pitchFamily="2" charset="0"/>
                        </a:rPr>
                        <a:t>$20.76</a:t>
                      </a:r>
                      <a:endParaRPr lang="en-US" sz="1400" b="0" i="0" u="none" strike="noStrike">
                        <a:solidFill>
                          <a:srgbClr val="000000"/>
                        </a:solidFill>
                        <a:effectLst/>
                        <a:latin typeface="Public Sans" pitchFamily="2" charset="0"/>
                      </a:endParaRPr>
                    </a:p>
                  </a:txBody>
                  <a:tcPr marL="7785" marR="7785" marT="7785" marB="0" anchor="ctr"/>
                </a:tc>
                <a:tc>
                  <a:txBody>
                    <a:bodyPr/>
                    <a:lstStyle/>
                    <a:p>
                      <a:pPr algn="ctr" fontAlgn="ctr"/>
                      <a:r>
                        <a:rPr lang="en-US" sz="1600" b="1" u="none" strike="noStrike">
                          <a:solidFill>
                            <a:srgbClr val="001A70"/>
                          </a:solidFill>
                          <a:effectLst/>
                          <a:latin typeface="Public Sans" pitchFamily="2" charset="0"/>
                        </a:rPr>
                        <a:t>$0.52</a:t>
                      </a:r>
                      <a:endParaRPr lang="en-US" sz="1600" b="1" i="0" u="none" strike="noStrike">
                        <a:solidFill>
                          <a:srgbClr val="001A70"/>
                        </a:solidFill>
                        <a:effectLst/>
                        <a:latin typeface="Public Sans" pitchFamily="2" charset="0"/>
                      </a:endParaRPr>
                    </a:p>
                  </a:txBody>
                  <a:tcPr marL="7785" marR="7785" marT="7785" marB="0" anchor="ctr"/>
                </a:tc>
                <a:extLst>
                  <a:ext uri="{0D108BD9-81ED-4DB2-BD59-A6C34878D82A}">
                    <a16:rowId xmlns:a16="http://schemas.microsoft.com/office/drawing/2014/main" val="2797978641"/>
                  </a:ext>
                </a:extLst>
              </a:tr>
              <a:tr h="854375">
                <a:tc gridSpan="5">
                  <a:txBody>
                    <a:bodyPr/>
                    <a:lstStyle/>
                    <a:p>
                      <a:pPr algn="l" fontAlgn="ctr"/>
                      <a:r>
                        <a:rPr lang="en-US" sz="2200" b="1" u="sng" strike="noStrike" dirty="0">
                          <a:solidFill>
                            <a:srgbClr val="001A70"/>
                          </a:solidFill>
                          <a:effectLst/>
                          <a:latin typeface="Public Sans" pitchFamily="2" charset="0"/>
                        </a:rPr>
                        <a:t>*Average monthly residential water bill increases as follows: </a:t>
                      </a:r>
                    </a:p>
                    <a:p>
                      <a:pPr marL="342900" indent="-342900" algn="l" fontAlgn="ctr">
                        <a:buFont typeface="Arial" panose="020B0604020202020204" pitchFamily="34" charset="0"/>
                        <a:buChar char="•"/>
                      </a:pPr>
                      <a:r>
                        <a:rPr lang="en-US" sz="2200" b="1" u="none" strike="noStrike" dirty="0">
                          <a:solidFill>
                            <a:srgbClr val="001A70"/>
                          </a:solidFill>
                          <a:effectLst/>
                          <a:latin typeface="Public Sans" pitchFamily="2" charset="0"/>
                        </a:rPr>
                        <a:t>  2022-2031, $0.94 each year plus the Annual CPI adjustment</a:t>
                      </a:r>
                    </a:p>
                    <a:p>
                      <a:pPr marL="342900" indent="-342900" algn="l" fontAlgn="ctr">
                        <a:buFont typeface="Arial" panose="020B0604020202020204" pitchFamily="34" charset="0"/>
                        <a:buChar char="•"/>
                      </a:pPr>
                      <a:r>
                        <a:rPr lang="en-US" sz="2200" b="1" u="none" strike="noStrike" dirty="0">
                          <a:solidFill>
                            <a:srgbClr val="001A70"/>
                          </a:solidFill>
                          <a:effectLst/>
                          <a:latin typeface="Public Sans" pitchFamily="2" charset="0"/>
                        </a:rPr>
                        <a:t>  2032-2041, $0.32 each year plus the Annual CPI adjustment</a:t>
                      </a:r>
                    </a:p>
                    <a:p>
                      <a:pPr algn="l" fontAlgn="ctr"/>
                      <a:r>
                        <a:rPr lang="en-US" sz="2200" b="1" i="1" u="none" strike="noStrike" dirty="0">
                          <a:solidFill>
                            <a:srgbClr val="001A70"/>
                          </a:solidFill>
                          <a:effectLst/>
                          <a:latin typeface="Public Sans" pitchFamily="2" charset="0"/>
                        </a:rPr>
                        <a:t>  Approximately 36% of Residential customers use under 3,000 Gallons/Month</a:t>
                      </a:r>
                    </a:p>
                  </a:txBody>
                  <a:tcPr marL="7785" marR="7785" marT="778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2009154"/>
                  </a:ext>
                </a:extLst>
              </a:tr>
            </a:tbl>
          </a:graphicData>
        </a:graphic>
      </p:graphicFrame>
    </p:spTree>
    <p:extLst>
      <p:ext uri="{BB962C8B-B14F-4D97-AF65-F5344CB8AC3E}">
        <p14:creationId xmlns:p14="http://schemas.microsoft.com/office/powerpoint/2010/main" val="239679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1FA35A1-69B0-46E0-90E6-FF015E7DB3D6}"/>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2" name="Title 1">
            <a:extLst>
              <a:ext uri="{FF2B5EF4-FFF2-40B4-BE49-F238E27FC236}">
                <a16:creationId xmlns:a16="http://schemas.microsoft.com/office/drawing/2014/main" id="{BE3BA1D3-A4AE-4830-88EC-A1BC9EC159F8}"/>
              </a:ext>
            </a:extLst>
          </p:cNvPr>
          <p:cNvSpPr>
            <a:spLocks noGrp="1"/>
          </p:cNvSpPr>
          <p:nvPr>
            <p:ph type="title"/>
          </p:nvPr>
        </p:nvSpPr>
        <p:spPr>
          <a:xfrm>
            <a:off x="720853" y="1087167"/>
            <a:ext cx="16154400" cy="1143000"/>
          </a:xfrm>
        </p:spPr>
        <p:txBody>
          <a:bodyPr>
            <a:normAutofit/>
          </a:bodyPr>
          <a:lstStyle/>
          <a:p>
            <a:pPr algn="l"/>
            <a:r>
              <a:rPr lang="en-US" sz="3500" dirty="0">
                <a:solidFill>
                  <a:srgbClr val="001A70"/>
                </a:solidFill>
                <a:latin typeface="Public Sans Medium"/>
              </a:rPr>
              <a:t>Current 2021 Water Revenue vs Operating Cost vs Capital Funds</a:t>
            </a:r>
          </a:p>
        </p:txBody>
      </p:sp>
      <p:graphicFrame>
        <p:nvGraphicFramePr>
          <p:cNvPr id="4" name="Table 3">
            <a:extLst>
              <a:ext uri="{FF2B5EF4-FFF2-40B4-BE49-F238E27FC236}">
                <a16:creationId xmlns:a16="http://schemas.microsoft.com/office/drawing/2014/main" id="{23739AF0-8A4E-49DA-B308-B4317A147CBE}"/>
              </a:ext>
            </a:extLst>
          </p:cNvPr>
          <p:cNvGraphicFramePr>
            <a:graphicFrameLocks noGrp="1"/>
          </p:cNvGraphicFramePr>
          <p:nvPr>
            <p:extLst>
              <p:ext uri="{D42A27DB-BD31-4B8C-83A1-F6EECF244321}">
                <p14:modId xmlns:p14="http://schemas.microsoft.com/office/powerpoint/2010/main" val="3928368546"/>
              </p:ext>
            </p:extLst>
          </p:nvPr>
        </p:nvGraphicFramePr>
        <p:xfrm>
          <a:off x="720853" y="1987354"/>
          <a:ext cx="13680947" cy="3032619"/>
        </p:xfrm>
        <a:graphic>
          <a:graphicData uri="http://schemas.openxmlformats.org/drawingml/2006/table">
            <a:tbl>
              <a:tblPr>
                <a:tableStyleId>{5C22544A-7EE6-4342-B048-85BDC9FD1C3A}</a:tableStyleId>
              </a:tblPr>
              <a:tblGrid>
                <a:gridCol w="882641">
                  <a:extLst>
                    <a:ext uri="{9D8B030D-6E8A-4147-A177-3AD203B41FA5}">
                      <a16:colId xmlns:a16="http://schemas.microsoft.com/office/drawing/2014/main" val="1048707527"/>
                    </a:ext>
                  </a:extLst>
                </a:gridCol>
                <a:gridCol w="1444506">
                  <a:extLst>
                    <a:ext uri="{9D8B030D-6E8A-4147-A177-3AD203B41FA5}">
                      <a16:colId xmlns:a16="http://schemas.microsoft.com/office/drawing/2014/main" val="1149217369"/>
                    </a:ext>
                  </a:extLst>
                </a:gridCol>
                <a:gridCol w="1447800">
                  <a:extLst>
                    <a:ext uri="{9D8B030D-6E8A-4147-A177-3AD203B41FA5}">
                      <a16:colId xmlns:a16="http://schemas.microsoft.com/office/drawing/2014/main" val="3157149700"/>
                    </a:ext>
                  </a:extLst>
                </a:gridCol>
                <a:gridCol w="1480457">
                  <a:extLst>
                    <a:ext uri="{9D8B030D-6E8A-4147-A177-3AD203B41FA5}">
                      <a16:colId xmlns:a16="http://schemas.microsoft.com/office/drawing/2014/main" val="2932879069"/>
                    </a:ext>
                  </a:extLst>
                </a:gridCol>
                <a:gridCol w="1338943">
                  <a:extLst>
                    <a:ext uri="{9D8B030D-6E8A-4147-A177-3AD203B41FA5}">
                      <a16:colId xmlns:a16="http://schemas.microsoft.com/office/drawing/2014/main" val="2815093531"/>
                    </a:ext>
                  </a:extLst>
                </a:gridCol>
                <a:gridCol w="2021004">
                  <a:extLst>
                    <a:ext uri="{9D8B030D-6E8A-4147-A177-3AD203B41FA5}">
                      <a16:colId xmlns:a16="http://schemas.microsoft.com/office/drawing/2014/main" val="831092010"/>
                    </a:ext>
                  </a:extLst>
                </a:gridCol>
                <a:gridCol w="2532798">
                  <a:extLst>
                    <a:ext uri="{9D8B030D-6E8A-4147-A177-3AD203B41FA5}">
                      <a16:colId xmlns:a16="http://schemas.microsoft.com/office/drawing/2014/main" val="2247871053"/>
                    </a:ext>
                  </a:extLst>
                </a:gridCol>
                <a:gridCol w="2532798">
                  <a:extLst>
                    <a:ext uri="{9D8B030D-6E8A-4147-A177-3AD203B41FA5}">
                      <a16:colId xmlns:a16="http://schemas.microsoft.com/office/drawing/2014/main" val="996986705"/>
                    </a:ext>
                  </a:extLst>
                </a:gridCol>
              </a:tblGrid>
              <a:tr h="390087">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gridSpan="3">
                  <a:txBody>
                    <a:bodyPr/>
                    <a:lstStyle/>
                    <a:p>
                      <a:pPr algn="ctr" fontAlgn="ctr"/>
                      <a:r>
                        <a:rPr lang="en-US" sz="1700" u="none" strike="noStrike">
                          <a:effectLst/>
                          <a:latin typeface="Public Sans" pitchFamily="2" charset="0"/>
                        </a:rPr>
                        <a:t>Operating Revenue</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3405758946"/>
                  </a:ext>
                </a:extLst>
              </a:tr>
              <a:tr h="1702128">
                <a:tc>
                  <a:txBody>
                    <a:bodyPr/>
                    <a:lstStyle/>
                    <a:p>
                      <a:pPr algn="ctr" fontAlgn="ctr"/>
                      <a:r>
                        <a:rPr lang="en-US" sz="1700" u="none" strike="noStrike">
                          <a:effectLst/>
                          <a:latin typeface="Public Sans" pitchFamily="2" charset="0"/>
                        </a:rPr>
                        <a:t> </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dirty="0">
                          <a:effectLst/>
                          <a:latin typeface="Public Sans" pitchFamily="2" charset="0"/>
                        </a:rPr>
                        <a:t>Total Water Sales</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Add. Funding</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Total </a:t>
                      </a:r>
                    </a:p>
                    <a:p>
                      <a:pPr algn="ctr" fontAlgn="ct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Operating Cost</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Available Capital Funds After Operating Expenses</a:t>
                      </a:r>
                      <a:endParaRPr lang="en-US" sz="1700" b="0" i="0" u="none" strike="noStrike">
                        <a:solidFill>
                          <a:srgbClr val="000000"/>
                        </a:solidFill>
                        <a:effectLst/>
                        <a:latin typeface="Public Sans" pitchFamily="2" charset="0"/>
                      </a:endParaRPr>
                    </a:p>
                  </a:txBody>
                  <a:tcPr marL="14288" marR="14288" marT="1428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Capital Millage Funds</a:t>
                      </a:r>
                    </a:p>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Total Available </a:t>
                      </a:r>
                    </a:p>
                    <a:p>
                      <a:pPr algn="ctr" fontAlgn="ctr"/>
                      <a:r>
                        <a:rPr lang="en-US" sz="1700" u="none" strike="noStrike">
                          <a:effectLst/>
                          <a:latin typeface="Public Sans" pitchFamily="2" charset="0"/>
                        </a:rPr>
                        <a:t>Capital Funds</a:t>
                      </a: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1509663460"/>
                  </a:ext>
                </a:extLst>
              </a:tr>
              <a:tr h="940404">
                <a:tc>
                  <a:txBody>
                    <a:bodyPr/>
                    <a:lstStyle/>
                    <a:p>
                      <a:pPr algn="ctr" fontAlgn="b"/>
                      <a:r>
                        <a:rPr lang="en-US" sz="1700" u="none" strike="noStrike">
                          <a:effectLst/>
                          <a:latin typeface="Public Sans" pitchFamily="2" charset="0"/>
                        </a:rPr>
                        <a:t>2021</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b"/>
                      <a:r>
                        <a:rPr lang="en-US" sz="1700" u="none" strike="noStrike">
                          <a:effectLst/>
                          <a:latin typeface="Public Sans" pitchFamily="2" charset="0"/>
                        </a:rPr>
                        <a:t>$26,868,965</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u="none" strike="noStrike">
                          <a:effectLst/>
                          <a:latin typeface="Public Sans" pitchFamily="2" charset="0"/>
                        </a:rPr>
                        <a:t>$10,000,000 </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u="none" strike="noStrike" dirty="0">
                          <a:effectLst/>
                          <a:latin typeface="Public Sans" pitchFamily="2" charset="0"/>
                        </a:rPr>
                        <a:t>$36,868,965 </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u="none" strike="noStrike">
                          <a:effectLst/>
                          <a:latin typeface="Public Sans" pitchFamily="2" charset="0"/>
                        </a:rPr>
                        <a:t>$41,211,602</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solidFill>
                            <a:srgbClr val="FF0000"/>
                          </a:solidFill>
                          <a:effectLst/>
                          <a:latin typeface="Public Sans" pitchFamily="2" charset="0"/>
                        </a:rPr>
                        <a:t>($4,342,637)</a:t>
                      </a:r>
                      <a:endParaRPr lang="en-US" sz="1700" b="0" i="0" u="none" strike="noStrike">
                        <a:solidFill>
                          <a:srgbClr val="FF0000"/>
                        </a:solidFill>
                        <a:effectLst/>
                        <a:latin typeface="Public Sans" pitchFamily="2" charset="0"/>
                      </a:endParaRPr>
                    </a:p>
                  </a:txBody>
                  <a:tcPr marL="14288" marR="14288" marT="14288" marB="0" anchor="ctr"/>
                </a:tc>
                <a:tc>
                  <a:txBody>
                    <a:bodyPr/>
                    <a:lstStyle/>
                    <a:p>
                      <a:pPr algn="ctr" fontAlgn="ctr"/>
                      <a:r>
                        <a:rPr lang="en-US" sz="1700" u="none" strike="noStrike" dirty="0">
                          <a:effectLst/>
                          <a:latin typeface="Public Sans" pitchFamily="2" charset="0"/>
                        </a:rPr>
                        <a:t>$11,590,357</a:t>
                      </a:r>
                      <a:endParaRPr lang="en-US" sz="1700" b="0" i="0" u="none" strike="noStrike" dirty="0">
                        <a:solidFill>
                          <a:srgbClr val="FF0000"/>
                        </a:solidFill>
                        <a:effectLst/>
                        <a:latin typeface="Public Sans" pitchFamily="2" charset="0"/>
                      </a:endParaRPr>
                    </a:p>
                  </a:txBody>
                  <a:tcPr marL="14288" marR="14288" marT="14288" marB="0" anchor="ctr"/>
                </a:tc>
                <a:tc>
                  <a:txBody>
                    <a:bodyPr/>
                    <a:lstStyle/>
                    <a:p>
                      <a:pPr algn="ctr" fontAlgn="ctr"/>
                      <a:r>
                        <a:rPr lang="en-US" sz="1700" u="none" strike="noStrike" dirty="0">
                          <a:effectLst/>
                          <a:latin typeface="Public Sans" pitchFamily="2" charset="0"/>
                        </a:rPr>
                        <a:t>$7,247,720</a:t>
                      </a:r>
                      <a:endParaRPr lang="en-US" sz="1700" b="0" i="0" u="none" strike="noStrike" dirty="0">
                        <a:solidFill>
                          <a:schemeClr val="tx1"/>
                        </a:solidFill>
                        <a:effectLst/>
                        <a:latin typeface="Public Sans" pitchFamily="2" charset="0"/>
                      </a:endParaRPr>
                    </a:p>
                  </a:txBody>
                  <a:tcPr marL="14288" marR="14288" marT="14288" marB="0" anchor="ctr"/>
                </a:tc>
                <a:extLst>
                  <a:ext uri="{0D108BD9-81ED-4DB2-BD59-A6C34878D82A}">
                    <a16:rowId xmlns:a16="http://schemas.microsoft.com/office/drawing/2014/main" val="4194371781"/>
                  </a:ext>
                </a:extLst>
              </a:tr>
            </a:tbl>
          </a:graphicData>
        </a:graphic>
      </p:graphicFrame>
      <p:sp>
        <p:nvSpPr>
          <p:cNvPr id="5" name="Title 1">
            <a:extLst>
              <a:ext uri="{FF2B5EF4-FFF2-40B4-BE49-F238E27FC236}">
                <a16:creationId xmlns:a16="http://schemas.microsoft.com/office/drawing/2014/main" id="{ACEC6C55-EBDD-4174-908A-AB70D16F0942}"/>
              </a:ext>
            </a:extLst>
          </p:cNvPr>
          <p:cNvSpPr txBox="1">
            <a:spLocks/>
          </p:cNvSpPr>
          <p:nvPr/>
        </p:nvSpPr>
        <p:spPr>
          <a:xfrm>
            <a:off x="707790" y="5076881"/>
            <a:ext cx="17937757"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001A70"/>
                </a:solidFill>
                <a:latin typeface="Public Sans Medium" pitchFamily="2" charset="0"/>
              </a:rPr>
              <a:t>Projected 2022 Water Revenue vs Operating Cost vs Capital Funds</a:t>
            </a:r>
          </a:p>
        </p:txBody>
      </p:sp>
      <p:graphicFrame>
        <p:nvGraphicFramePr>
          <p:cNvPr id="7" name="Table 6">
            <a:extLst>
              <a:ext uri="{FF2B5EF4-FFF2-40B4-BE49-F238E27FC236}">
                <a16:creationId xmlns:a16="http://schemas.microsoft.com/office/drawing/2014/main" id="{05756AAB-7A4F-4DD6-A022-5080EBB67C77}"/>
              </a:ext>
            </a:extLst>
          </p:cNvPr>
          <p:cNvGraphicFramePr>
            <a:graphicFrameLocks noGrp="1"/>
          </p:cNvGraphicFramePr>
          <p:nvPr>
            <p:extLst>
              <p:ext uri="{D42A27DB-BD31-4B8C-83A1-F6EECF244321}">
                <p14:modId xmlns:p14="http://schemas.microsoft.com/office/powerpoint/2010/main" val="2066026805"/>
              </p:ext>
            </p:extLst>
          </p:nvPr>
        </p:nvGraphicFramePr>
        <p:xfrm>
          <a:off x="720853" y="6425625"/>
          <a:ext cx="13680946" cy="2661331"/>
        </p:xfrm>
        <a:graphic>
          <a:graphicData uri="http://schemas.openxmlformats.org/drawingml/2006/table">
            <a:tbl>
              <a:tblPr>
                <a:tableStyleId>{5C22544A-7EE6-4342-B048-85BDC9FD1C3A}</a:tableStyleId>
              </a:tblPr>
              <a:tblGrid>
                <a:gridCol w="840501">
                  <a:extLst>
                    <a:ext uri="{9D8B030D-6E8A-4147-A177-3AD203B41FA5}">
                      <a16:colId xmlns:a16="http://schemas.microsoft.com/office/drawing/2014/main" val="425423555"/>
                    </a:ext>
                  </a:extLst>
                </a:gridCol>
                <a:gridCol w="1486646">
                  <a:extLst>
                    <a:ext uri="{9D8B030D-6E8A-4147-A177-3AD203B41FA5}">
                      <a16:colId xmlns:a16="http://schemas.microsoft.com/office/drawing/2014/main" val="4007821885"/>
                    </a:ext>
                  </a:extLst>
                </a:gridCol>
                <a:gridCol w="1371600">
                  <a:extLst>
                    <a:ext uri="{9D8B030D-6E8A-4147-A177-3AD203B41FA5}">
                      <a16:colId xmlns:a16="http://schemas.microsoft.com/office/drawing/2014/main" val="1846401271"/>
                    </a:ext>
                  </a:extLst>
                </a:gridCol>
                <a:gridCol w="1524000">
                  <a:extLst>
                    <a:ext uri="{9D8B030D-6E8A-4147-A177-3AD203B41FA5}">
                      <a16:colId xmlns:a16="http://schemas.microsoft.com/office/drawing/2014/main" val="2953168840"/>
                    </a:ext>
                  </a:extLst>
                </a:gridCol>
                <a:gridCol w="1600200">
                  <a:extLst>
                    <a:ext uri="{9D8B030D-6E8A-4147-A177-3AD203B41FA5}">
                      <a16:colId xmlns:a16="http://schemas.microsoft.com/office/drawing/2014/main" val="3392567538"/>
                    </a:ext>
                  </a:extLst>
                </a:gridCol>
                <a:gridCol w="1768188">
                  <a:extLst>
                    <a:ext uri="{9D8B030D-6E8A-4147-A177-3AD203B41FA5}">
                      <a16:colId xmlns:a16="http://schemas.microsoft.com/office/drawing/2014/main" val="3113989041"/>
                    </a:ext>
                  </a:extLst>
                </a:gridCol>
                <a:gridCol w="2512176">
                  <a:extLst>
                    <a:ext uri="{9D8B030D-6E8A-4147-A177-3AD203B41FA5}">
                      <a16:colId xmlns:a16="http://schemas.microsoft.com/office/drawing/2014/main" val="375299892"/>
                    </a:ext>
                  </a:extLst>
                </a:gridCol>
                <a:gridCol w="2577635">
                  <a:extLst>
                    <a:ext uri="{9D8B030D-6E8A-4147-A177-3AD203B41FA5}">
                      <a16:colId xmlns:a16="http://schemas.microsoft.com/office/drawing/2014/main" val="2772788134"/>
                    </a:ext>
                  </a:extLst>
                </a:gridCol>
              </a:tblGrid>
              <a:tr h="670319">
                <a:tc>
                  <a:txBody>
                    <a:bodyPr/>
                    <a:lstStyle/>
                    <a:p>
                      <a:pPr algn="ctr" fontAlgn="b"/>
                      <a:endParaRPr lang="en-US" sz="1700" b="0" i="0" u="none" strike="noStrike">
                        <a:solidFill>
                          <a:srgbClr val="000000"/>
                        </a:solidFill>
                        <a:effectLst/>
                        <a:latin typeface="Public Sans" pitchFamily="2" charset="0"/>
                      </a:endParaRPr>
                    </a:p>
                  </a:txBody>
                  <a:tcPr marL="14288" marR="14288" marT="14288" marB="0" anchor="b"/>
                </a:tc>
                <a:tc gridSpan="3">
                  <a:txBody>
                    <a:bodyPr/>
                    <a:lstStyle/>
                    <a:p>
                      <a:pPr algn="ctr" fontAlgn="ctr"/>
                      <a:r>
                        <a:rPr lang="en-US" sz="1700" u="none" strike="noStrike">
                          <a:effectLst/>
                          <a:latin typeface="Public Sans" pitchFamily="2" charset="0"/>
                        </a:rPr>
                        <a:t>Operating Revenue</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3215086631"/>
                  </a:ext>
                </a:extLst>
              </a:tr>
              <a:tr h="940404">
                <a:tc>
                  <a:txBody>
                    <a:bodyPr/>
                    <a:lstStyle/>
                    <a:p>
                      <a:pPr algn="ctr" fontAlgn="b"/>
                      <a:endParaRPr lang="en-US" sz="1700" b="0" i="0" u="none" strike="noStrike">
                        <a:solidFill>
                          <a:srgbClr val="000000"/>
                        </a:solidFill>
                        <a:effectLst/>
                        <a:latin typeface="Public Sans" pitchFamily="2" charset="0"/>
                      </a:endParaRPr>
                    </a:p>
                  </a:txBody>
                  <a:tcPr marL="14288" marR="14288" marT="14288" marB="0" anchor="b"/>
                </a:tc>
                <a:tc>
                  <a:txBody>
                    <a:bodyPr/>
                    <a:lstStyle/>
                    <a:p>
                      <a:pPr algn="ctr" fontAlgn="ctr"/>
                      <a:r>
                        <a:rPr lang="en-US" sz="1700" u="none" strike="noStrike">
                          <a:effectLst/>
                          <a:latin typeface="Public Sans" pitchFamily="2" charset="0"/>
                        </a:rPr>
                        <a:t>Total Water Sales</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Add. </a:t>
                      </a:r>
                    </a:p>
                    <a:p>
                      <a:pPr algn="ctr" fontAlgn="ctr"/>
                      <a:r>
                        <a:rPr lang="en-US" sz="1700" u="none" strike="noStrike">
                          <a:effectLst/>
                          <a:latin typeface="Public Sans" pitchFamily="2" charset="0"/>
                        </a:rPr>
                        <a:t>Funding</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Total </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Operating Cost</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Available Capital Funds After Operating Expenses</a:t>
                      </a:r>
                    </a:p>
                  </a:txBody>
                  <a:tcPr marL="14288" marR="14288" marT="14288" marB="0" anchor="ctr"/>
                </a:tc>
                <a:tc>
                  <a:txBody>
                    <a:bodyPr/>
                    <a:lstStyle/>
                    <a:p>
                      <a:pPr algn="ctr" fontAlgn="ctr"/>
                      <a:r>
                        <a:rPr lang="en-US" sz="1700" u="none" strike="noStrike">
                          <a:effectLst/>
                          <a:latin typeface="Public Sans" pitchFamily="2" charset="0"/>
                        </a:rPr>
                        <a:t>Capital Millage Funds</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Total Available </a:t>
                      </a:r>
                    </a:p>
                    <a:p>
                      <a:pPr algn="ctr" fontAlgn="ctr"/>
                      <a:r>
                        <a:rPr lang="en-US" sz="1700" u="none" strike="noStrike">
                          <a:effectLst/>
                          <a:latin typeface="Public Sans" pitchFamily="2" charset="0"/>
                        </a:rPr>
                        <a:t>Capital Funds</a:t>
                      </a: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1001599643"/>
                  </a:ext>
                </a:extLst>
              </a:tr>
              <a:tr h="940404">
                <a:tc>
                  <a:txBody>
                    <a:bodyPr/>
                    <a:lstStyle/>
                    <a:p>
                      <a:pPr algn="ctr" fontAlgn="b"/>
                      <a:r>
                        <a:rPr lang="en-US" sz="1700" u="none" strike="noStrike">
                          <a:effectLst/>
                          <a:latin typeface="Public Sans" pitchFamily="2" charset="0"/>
                        </a:rPr>
                        <a:t>2022</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b"/>
                      <a:r>
                        <a:rPr lang="en-US" sz="1700" u="none" strike="noStrike" dirty="0">
                          <a:effectLst/>
                          <a:latin typeface="Public Sans" pitchFamily="2" charset="0"/>
                        </a:rPr>
                        <a:t>$35,278,951</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u="none" strike="noStrike" dirty="0">
                          <a:effectLst/>
                          <a:latin typeface="Public Sans" pitchFamily="2" charset="0"/>
                        </a:rPr>
                        <a:t>$10,000,000 </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u="none" strike="noStrike" dirty="0">
                          <a:effectLst/>
                          <a:latin typeface="Public Sans" pitchFamily="2" charset="0"/>
                        </a:rPr>
                        <a:t>$45,278,951</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u="none" strike="noStrike">
                          <a:effectLst/>
                          <a:latin typeface="Public Sans" pitchFamily="2" charset="0"/>
                        </a:rPr>
                        <a:t>$43,272,182</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dirty="0">
                          <a:effectLst/>
                          <a:latin typeface="Public Sans" pitchFamily="2" charset="0"/>
                        </a:rPr>
                        <a:t>$2,006,769</a:t>
                      </a:r>
                      <a:endParaRPr lang="en-US" sz="1700" b="0" i="0" u="none" strike="noStrike" dirty="0">
                        <a:solidFill>
                          <a:srgbClr val="000000"/>
                        </a:solidFill>
                        <a:effectLst/>
                        <a:latin typeface="Public Sans" pitchFamily="2" charset="0"/>
                      </a:endParaRPr>
                    </a:p>
                  </a:txBody>
                  <a:tcPr marL="14288" marR="14288" marT="14288" marB="0" anchor="ctr"/>
                </a:tc>
                <a:tc>
                  <a:txBody>
                    <a:bodyPr/>
                    <a:lstStyle/>
                    <a:p>
                      <a:pPr algn="ctr" fontAlgn="b"/>
                      <a:r>
                        <a:rPr lang="en-US" sz="1700" u="none" strike="noStrike">
                          <a:effectLst/>
                          <a:latin typeface="Public Sans" pitchFamily="2" charset="0"/>
                        </a:rPr>
                        <a:t>$11,700,000 </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b"/>
                      <a:r>
                        <a:rPr lang="en-US" sz="1700" u="none" strike="noStrike" dirty="0">
                          <a:effectLst/>
                          <a:latin typeface="Public Sans" pitchFamily="2" charset="0"/>
                        </a:rPr>
                        <a:t>$13,706,769</a:t>
                      </a:r>
                      <a:endParaRPr lang="en-US" sz="1700" b="0" i="0" u="none" strike="noStrike" dirty="0">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3930064918"/>
                  </a:ext>
                </a:extLst>
              </a:tr>
            </a:tbl>
          </a:graphicData>
        </a:graphic>
      </p:graphicFrame>
      <p:sp>
        <p:nvSpPr>
          <p:cNvPr id="9" name="AutoShape 4">
            <a:extLst>
              <a:ext uri="{FF2B5EF4-FFF2-40B4-BE49-F238E27FC236}">
                <a16:creationId xmlns:a16="http://schemas.microsoft.com/office/drawing/2014/main" id="{78DE4BB2-39DE-44A4-ADA8-370850A38685}"/>
              </a:ext>
            </a:extLst>
          </p:cNvPr>
          <p:cNvSpPr/>
          <p:nvPr/>
        </p:nvSpPr>
        <p:spPr>
          <a:xfrm>
            <a:off x="15959427" y="10173334"/>
            <a:ext cx="2080799" cy="9525"/>
          </a:xfrm>
          <a:prstGeom prst="rect">
            <a:avLst/>
          </a:prstGeom>
          <a:solidFill>
            <a:srgbClr val="00166E"/>
          </a:solidFill>
        </p:spPr>
      </p:sp>
      <p:sp>
        <p:nvSpPr>
          <p:cNvPr id="10" name="TextBox 5">
            <a:extLst>
              <a:ext uri="{FF2B5EF4-FFF2-40B4-BE49-F238E27FC236}">
                <a16:creationId xmlns:a16="http://schemas.microsoft.com/office/drawing/2014/main" id="{F5F3C195-8652-4EB8-AFC3-646E6EF3838C}"/>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1" name="AutoShape 2">
            <a:extLst>
              <a:ext uri="{FF2B5EF4-FFF2-40B4-BE49-F238E27FC236}">
                <a16:creationId xmlns:a16="http://schemas.microsoft.com/office/drawing/2014/main" id="{565696EA-9DBE-439F-90F3-9FB14BC95446}"/>
              </a:ext>
            </a:extLst>
          </p:cNvPr>
          <p:cNvSpPr/>
          <p:nvPr/>
        </p:nvSpPr>
        <p:spPr>
          <a:xfrm>
            <a:off x="-102054" y="1"/>
            <a:ext cx="406854" cy="10287000"/>
          </a:xfrm>
          <a:prstGeom prst="rect">
            <a:avLst/>
          </a:prstGeom>
          <a:solidFill>
            <a:srgbClr val="76CAEB"/>
          </a:solidFill>
          <a:ln>
            <a:solidFill>
              <a:srgbClr val="76CAEB"/>
            </a:solidFill>
          </a:ln>
        </p:spPr>
        <p:txBody>
          <a:bodyPr/>
          <a:lstStyle/>
          <a:p>
            <a:endParaRPr lang="en-US"/>
          </a:p>
        </p:txBody>
      </p:sp>
      <p:sp>
        <p:nvSpPr>
          <p:cNvPr id="3" name="Slide Number Placeholder 2">
            <a:extLst>
              <a:ext uri="{FF2B5EF4-FFF2-40B4-BE49-F238E27FC236}">
                <a16:creationId xmlns:a16="http://schemas.microsoft.com/office/drawing/2014/main" id="{7C32145D-D2BE-4186-BE6F-28A78837A8C8}"/>
              </a:ext>
            </a:extLst>
          </p:cNvPr>
          <p:cNvSpPr>
            <a:spLocks noGrp="1"/>
          </p:cNvSpPr>
          <p:nvPr>
            <p:ph type="sldNum" sz="quarter" idx="12"/>
          </p:nvPr>
        </p:nvSpPr>
        <p:spPr>
          <a:xfrm>
            <a:off x="15916405" y="9206021"/>
            <a:ext cx="2133600" cy="365125"/>
          </a:xfrm>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62871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6F6FE63F-FF81-4CA6-B0E5-77704F1799AE}"/>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5" name="Title 1">
            <a:extLst>
              <a:ext uri="{FF2B5EF4-FFF2-40B4-BE49-F238E27FC236}">
                <a16:creationId xmlns:a16="http://schemas.microsoft.com/office/drawing/2014/main" id="{ACEC6C55-EBDD-4174-908A-AB70D16F0942}"/>
              </a:ext>
            </a:extLst>
          </p:cNvPr>
          <p:cNvSpPr txBox="1">
            <a:spLocks/>
          </p:cNvSpPr>
          <p:nvPr/>
        </p:nvSpPr>
        <p:spPr>
          <a:xfrm>
            <a:off x="0" y="5014431"/>
            <a:ext cx="15314584"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a:solidFill>
                  <a:srgbClr val="001A70"/>
                </a:solidFill>
                <a:latin typeface="Public Sans Medium" pitchFamily="2" charset="0"/>
              </a:rPr>
              <a:t>Projected 2041 Water Revenue vs Operating Cost vs Capital Funds</a:t>
            </a:r>
          </a:p>
        </p:txBody>
      </p:sp>
      <p:sp>
        <p:nvSpPr>
          <p:cNvPr id="8" name="Title 1">
            <a:extLst>
              <a:ext uri="{FF2B5EF4-FFF2-40B4-BE49-F238E27FC236}">
                <a16:creationId xmlns:a16="http://schemas.microsoft.com/office/drawing/2014/main" id="{8DF42162-059E-4D99-A375-EE55D0037667}"/>
              </a:ext>
            </a:extLst>
          </p:cNvPr>
          <p:cNvSpPr txBox="1">
            <a:spLocks/>
          </p:cNvSpPr>
          <p:nvPr/>
        </p:nvSpPr>
        <p:spPr>
          <a:xfrm>
            <a:off x="-1197287" y="653515"/>
            <a:ext cx="17709157"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dirty="0">
                <a:solidFill>
                  <a:srgbClr val="001A70"/>
                </a:solidFill>
                <a:latin typeface="Public Sans Medium" pitchFamily="2" charset="0"/>
              </a:rPr>
              <a:t>Projected 2031 Water Revenue vs Operating Cost vs Capital Funds</a:t>
            </a:r>
          </a:p>
        </p:txBody>
      </p:sp>
      <p:graphicFrame>
        <p:nvGraphicFramePr>
          <p:cNvPr id="10" name="Table 9">
            <a:extLst>
              <a:ext uri="{FF2B5EF4-FFF2-40B4-BE49-F238E27FC236}">
                <a16:creationId xmlns:a16="http://schemas.microsoft.com/office/drawing/2014/main" id="{9D0E79B4-3E7C-4546-90E7-9BE9E2770E1D}"/>
              </a:ext>
            </a:extLst>
          </p:cNvPr>
          <p:cNvGraphicFramePr>
            <a:graphicFrameLocks noGrp="1"/>
          </p:cNvGraphicFramePr>
          <p:nvPr>
            <p:extLst>
              <p:ext uri="{D42A27DB-BD31-4B8C-83A1-F6EECF244321}">
                <p14:modId xmlns:p14="http://schemas.microsoft.com/office/powerpoint/2010/main" val="1486891660"/>
              </p:ext>
            </p:extLst>
          </p:nvPr>
        </p:nvGraphicFramePr>
        <p:xfrm>
          <a:off x="696286" y="1981812"/>
          <a:ext cx="15301520" cy="3032619"/>
        </p:xfrm>
        <a:graphic>
          <a:graphicData uri="http://schemas.openxmlformats.org/drawingml/2006/table">
            <a:tbl>
              <a:tblPr>
                <a:tableStyleId>{5C22544A-7EE6-4342-B048-85BDC9FD1C3A}</a:tableStyleId>
              </a:tblPr>
              <a:tblGrid>
                <a:gridCol w="987194">
                  <a:extLst>
                    <a:ext uri="{9D8B030D-6E8A-4147-A177-3AD203B41FA5}">
                      <a16:colId xmlns:a16="http://schemas.microsoft.com/office/drawing/2014/main" val="1048707527"/>
                    </a:ext>
                  </a:extLst>
                </a:gridCol>
                <a:gridCol w="1437872">
                  <a:extLst>
                    <a:ext uri="{9D8B030D-6E8A-4147-A177-3AD203B41FA5}">
                      <a16:colId xmlns:a16="http://schemas.microsoft.com/office/drawing/2014/main" val="1149217369"/>
                    </a:ext>
                  </a:extLst>
                </a:gridCol>
                <a:gridCol w="1437872">
                  <a:extLst>
                    <a:ext uri="{9D8B030D-6E8A-4147-A177-3AD203B41FA5}">
                      <a16:colId xmlns:a16="http://schemas.microsoft.com/office/drawing/2014/main" val="3157149700"/>
                    </a:ext>
                  </a:extLst>
                </a:gridCol>
                <a:gridCol w="1437872">
                  <a:extLst>
                    <a:ext uri="{9D8B030D-6E8A-4147-A177-3AD203B41FA5}">
                      <a16:colId xmlns:a16="http://schemas.microsoft.com/office/drawing/2014/main" val="2932879069"/>
                    </a:ext>
                  </a:extLst>
                </a:gridCol>
                <a:gridCol w="1502253">
                  <a:extLst>
                    <a:ext uri="{9D8B030D-6E8A-4147-A177-3AD203B41FA5}">
                      <a16:colId xmlns:a16="http://schemas.microsoft.com/office/drawing/2014/main" val="2815093531"/>
                    </a:ext>
                  </a:extLst>
                </a:gridCol>
                <a:gridCol w="2832819">
                  <a:extLst>
                    <a:ext uri="{9D8B030D-6E8A-4147-A177-3AD203B41FA5}">
                      <a16:colId xmlns:a16="http://schemas.microsoft.com/office/drawing/2014/main" val="831092010"/>
                    </a:ext>
                  </a:extLst>
                </a:gridCol>
                <a:gridCol w="2832819">
                  <a:extLst>
                    <a:ext uri="{9D8B030D-6E8A-4147-A177-3AD203B41FA5}">
                      <a16:colId xmlns:a16="http://schemas.microsoft.com/office/drawing/2014/main" val="2247871053"/>
                    </a:ext>
                  </a:extLst>
                </a:gridCol>
                <a:gridCol w="2832819">
                  <a:extLst>
                    <a:ext uri="{9D8B030D-6E8A-4147-A177-3AD203B41FA5}">
                      <a16:colId xmlns:a16="http://schemas.microsoft.com/office/drawing/2014/main" val="996986705"/>
                    </a:ext>
                  </a:extLst>
                </a:gridCol>
              </a:tblGrid>
              <a:tr h="390087">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gridSpan="3">
                  <a:txBody>
                    <a:bodyPr/>
                    <a:lstStyle/>
                    <a:p>
                      <a:pPr algn="ctr" fontAlgn="ctr"/>
                      <a:r>
                        <a:rPr lang="en-US" sz="1700" b="0" i="0" u="none" strike="noStrike">
                          <a:solidFill>
                            <a:srgbClr val="000000"/>
                          </a:solidFill>
                          <a:effectLst/>
                          <a:latin typeface="Public Sans" pitchFamily="2" charset="0"/>
                        </a:rPr>
                        <a:t>Operating Revenue</a:t>
                      </a:r>
                    </a:p>
                  </a:txBody>
                  <a:tcPr marL="14288" marR="14288" marT="14288" marB="0" anchor="ctr">
                    <a:solidFill>
                      <a:schemeClr val="accent6"/>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3405758946"/>
                  </a:ext>
                </a:extLst>
              </a:tr>
              <a:tr h="1702128">
                <a:tc>
                  <a:txBody>
                    <a:bodyPr/>
                    <a:lstStyle/>
                    <a:p>
                      <a:pPr algn="ctr" fontAlgn="ctr"/>
                      <a:r>
                        <a:rPr lang="en-US" sz="1700" u="none" strike="noStrike">
                          <a:effectLst/>
                          <a:latin typeface="Public Sans" pitchFamily="2" charset="0"/>
                        </a:rPr>
                        <a:t> </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Total Water Sales</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Add. Funding</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dirty="0">
                          <a:effectLst/>
                          <a:latin typeface="Public Sans" pitchFamily="2" charset="0"/>
                        </a:rPr>
                        <a:t>Total </a:t>
                      </a:r>
                      <a:endParaRPr lang="en-US" sz="1700" b="0" i="0" u="none" strike="noStrike" dirty="0">
                        <a:solidFill>
                          <a:srgbClr val="000000"/>
                        </a:solidFill>
                        <a:effectLst/>
                        <a:latin typeface="Public Sans" pitchFamily="2" charset="0"/>
                      </a:endParaRPr>
                    </a:p>
                    <a:p>
                      <a:pPr algn="ctr" fontAlgn="ct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Operating Cost</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Available Capital Funds After Operating Expenses</a:t>
                      </a:r>
                      <a:endParaRPr lang="en-US" sz="1700" b="0" i="0" u="none" strike="noStrike">
                        <a:solidFill>
                          <a:srgbClr val="000000"/>
                        </a:solidFill>
                        <a:effectLst/>
                        <a:latin typeface="Public Sans" pitchFamily="2" charset="0"/>
                      </a:endParaRPr>
                    </a:p>
                  </a:txBody>
                  <a:tcPr marL="14288" marR="14288" marT="1428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Capital Millage Funds</a:t>
                      </a:r>
                      <a:endParaRPr lang="en-US" sz="1700" b="0" i="0" u="none" strike="noStrike">
                        <a:solidFill>
                          <a:srgbClr val="000000"/>
                        </a:solidFill>
                        <a:effectLst/>
                        <a:latin typeface="Public Sans" pitchFamily="2" charset="0"/>
                      </a:endParaRPr>
                    </a:p>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b="0" i="0" u="none" strike="noStrike">
                          <a:solidFill>
                            <a:srgbClr val="000000"/>
                          </a:solidFill>
                          <a:effectLst/>
                          <a:latin typeface="Public Sans" pitchFamily="2" charset="0"/>
                        </a:rPr>
                        <a:t>Total Available </a:t>
                      </a:r>
                    </a:p>
                    <a:p>
                      <a:pPr algn="ctr" fontAlgn="ctr"/>
                      <a:r>
                        <a:rPr lang="en-US" sz="1700" b="0" i="0" u="none" strike="noStrike">
                          <a:solidFill>
                            <a:srgbClr val="000000"/>
                          </a:solidFill>
                          <a:effectLst/>
                          <a:latin typeface="Public Sans" pitchFamily="2" charset="0"/>
                        </a:rPr>
                        <a:t>Capital Funds</a:t>
                      </a:r>
                    </a:p>
                  </a:txBody>
                  <a:tcPr marL="14288" marR="14288" marT="14288" marB="0" anchor="ctr"/>
                </a:tc>
                <a:extLst>
                  <a:ext uri="{0D108BD9-81ED-4DB2-BD59-A6C34878D82A}">
                    <a16:rowId xmlns:a16="http://schemas.microsoft.com/office/drawing/2014/main" val="1509663460"/>
                  </a:ext>
                </a:extLst>
              </a:tr>
              <a:tr h="940404">
                <a:tc>
                  <a:txBody>
                    <a:bodyPr/>
                    <a:lstStyle/>
                    <a:p>
                      <a:pPr algn="ctr" fontAlgn="b"/>
                      <a:r>
                        <a:rPr lang="en-US" sz="1700" u="none" strike="noStrike">
                          <a:effectLst/>
                          <a:latin typeface="Public Sans" pitchFamily="2" charset="0"/>
                        </a:rPr>
                        <a:t>2031</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b"/>
                      <a:r>
                        <a:rPr lang="en-US" sz="1700" b="0" i="0" u="none" strike="noStrike">
                          <a:solidFill>
                            <a:srgbClr val="000000"/>
                          </a:solidFill>
                          <a:effectLst/>
                          <a:latin typeface="Public Sans" pitchFamily="2" charset="0"/>
                        </a:rPr>
                        <a:t>$114,856,026</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b="0" i="0" u="none" strike="noStrike">
                          <a:solidFill>
                            <a:srgbClr val="000000"/>
                          </a:solidFill>
                          <a:effectLst/>
                          <a:latin typeface="Public Sans" pitchFamily="2" charset="0"/>
                        </a:rPr>
                        <a:t>$10,000,000 </a:t>
                      </a:r>
                    </a:p>
                  </a:txBody>
                  <a:tcPr marL="14288" marR="14288" marT="14288" marB="0" anchor="ctr">
                    <a:solidFill>
                      <a:schemeClr val="accent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700" u="none" strike="noStrike">
                        <a:effectLst/>
                        <a:latin typeface="Public Sans" pitchFamily="2"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$124,856,026 </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b="0" i="0" u="none" strike="noStrike" dirty="0">
                          <a:solidFill>
                            <a:srgbClr val="000000"/>
                          </a:solidFill>
                          <a:effectLst/>
                          <a:latin typeface="Public Sans" pitchFamily="2" charset="0"/>
                        </a:rPr>
                        <a:t>$67,129,357</a:t>
                      </a:r>
                    </a:p>
                  </a:txBody>
                  <a:tcPr marL="14288" marR="14288" marT="14288" marB="0" anchor="ctr"/>
                </a:tc>
                <a:tc>
                  <a:txBody>
                    <a:bodyPr/>
                    <a:lstStyle/>
                    <a:p>
                      <a:pPr algn="ctr" fontAlgn="ctr"/>
                      <a:r>
                        <a:rPr lang="en-US" sz="1700" b="0" i="0" u="none" strike="noStrike">
                          <a:solidFill>
                            <a:srgbClr val="000000"/>
                          </a:solidFill>
                          <a:effectLst/>
                          <a:latin typeface="Public Sans" pitchFamily="2" charset="0"/>
                        </a:rPr>
                        <a:t>$57,726,669</a:t>
                      </a:r>
                      <a:endParaRPr lang="en-US" sz="1700" b="0" i="0" u="none" strike="noStrike" dirty="0">
                        <a:solidFill>
                          <a:srgbClr val="000000"/>
                        </a:solidFill>
                        <a:effectLst/>
                        <a:latin typeface="Public Sans" pitchFamily="2" charset="0"/>
                      </a:endParaRPr>
                    </a:p>
                  </a:txBody>
                  <a:tcPr marL="14288" marR="14288" marT="14288" marB="0" anchor="ctr"/>
                </a:tc>
                <a:tc>
                  <a:txBody>
                    <a:bodyPr/>
                    <a:lstStyle/>
                    <a:p>
                      <a:pPr algn="ctr" fontAlgn="b"/>
                      <a:r>
                        <a:rPr lang="en-US" sz="1700" b="0" i="0" u="none" strike="noStrike">
                          <a:solidFill>
                            <a:srgbClr val="000000"/>
                          </a:solidFill>
                          <a:effectLst/>
                          <a:latin typeface="Public Sans" pitchFamily="2" charset="0"/>
                        </a:rPr>
                        <a:t>$12,796,118 </a:t>
                      </a:r>
                    </a:p>
                  </a:txBody>
                  <a:tcPr marL="14288" marR="14288" marT="14288" marB="0" anchor="ctr"/>
                </a:tc>
                <a:tc>
                  <a:txBody>
                    <a:bodyPr/>
                    <a:lstStyle/>
                    <a:p>
                      <a:pPr algn="ctr" fontAlgn="ctr"/>
                      <a:r>
                        <a:rPr lang="en-US" sz="1700" b="0" i="0" u="none" strike="noStrike">
                          <a:solidFill>
                            <a:schemeClr val="tx1"/>
                          </a:solidFill>
                          <a:effectLst/>
                          <a:latin typeface="Public Sans" pitchFamily="2" charset="0"/>
                        </a:rPr>
                        <a:t>$70,522,787</a:t>
                      </a:r>
                      <a:endParaRPr lang="en-US" sz="1700" b="0" i="0" u="none" strike="noStrike" dirty="0">
                        <a:solidFill>
                          <a:schemeClr val="tx1"/>
                        </a:solidFill>
                        <a:effectLst/>
                        <a:latin typeface="Public Sans" pitchFamily="2" charset="0"/>
                      </a:endParaRPr>
                    </a:p>
                  </a:txBody>
                  <a:tcPr marL="14288" marR="14288" marT="14288" marB="0" anchor="ctr"/>
                </a:tc>
                <a:extLst>
                  <a:ext uri="{0D108BD9-81ED-4DB2-BD59-A6C34878D82A}">
                    <a16:rowId xmlns:a16="http://schemas.microsoft.com/office/drawing/2014/main" val="4194371781"/>
                  </a:ext>
                </a:extLst>
              </a:tr>
            </a:tbl>
          </a:graphicData>
        </a:graphic>
      </p:graphicFrame>
      <p:graphicFrame>
        <p:nvGraphicFramePr>
          <p:cNvPr id="11" name="Table 10">
            <a:extLst>
              <a:ext uri="{FF2B5EF4-FFF2-40B4-BE49-F238E27FC236}">
                <a16:creationId xmlns:a16="http://schemas.microsoft.com/office/drawing/2014/main" id="{26050F31-E112-4FD8-9F91-64C1698F1247}"/>
              </a:ext>
            </a:extLst>
          </p:cNvPr>
          <p:cNvGraphicFramePr>
            <a:graphicFrameLocks noGrp="1"/>
          </p:cNvGraphicFramePr>
          <p:nvPr>
            <p:extLst>
              <p:ext uri="{D42A27DB-BD31-4B8C-83A1-F6EECF244321}">
                <p14:modId xmlns:p14="http://schemas.microsoft.com/office/powerpoint/2010/main" val="2906070282"/>
              </p:ext>
            </p:extLst>
          </p:nvPr>
        </p:nvGraphicFramePr>
        <p:xfrm>
          <a:off x="709349" y="6342728"/>
          <a:ext cx="15301520" cy="3032619"/>
        </p:xfrm>
        <a:graphic>
          <a:graphicData uri="http://schemas.openxmlformats.org/drawingml/2006/table">
            <a:tbl>
              <a:tblPr>
                <a:tableStyleId>{5C22544A-7EE6-4342-B048-85BDC9FD1C3A}</a:tableStyleId>
              </a:tblPr>
              <a:tblGrid>
                <a:gridCol w="987194">
                  <a:extLst>
                    <a:ext uri="{9D8B030D-6E8A-4147-A177-3AD203B41FA5}">
                      <a16:colId xmlns:a16="http://schemas.microsoft.com/office/drawing/2014/main" val="1048707527"/>
                    </a:ext>
                  </a:extLst>
                </a:gridCol>
                <a:gridCol w="1547400">
                  <a:extLst>
                    <a:ext uri="{9D8B030D-6E8A-4147-A177-3AD203B41FA5}">
                      <a16:colId xmlns:a16="http://schemas.microsoft.com/office/drawing/2014/main" val="1149217369"/>
                    </a:ext>
                  </a:extLst>
                </a:gridCol>
                <a:gridCol w="1328344">
                  <a:extLst>
                    <a:ext uri="{9D8B030D-6E8A-4147-A177-3AD203B41FA5}">
                      <a16:colId xmlns:a16="http://schemas.microsoft.com/office/drawing/2014/main" val="3157149700"/>
                    </a:ext>
                  </a:extLst>
                </a:gridCol>
                <a:gridCol w="1480170">
                  <a:extLst>
                    <a:ext uri="{9D8B030D-6E8A-4147-A177-3AD203B41FA5}">
                      <a16:colId xmlns:a16="http://schemas.microsoft.com/office/drawing/2014/main" val="2932879069"/>
                    </a:ext>
                  </a:extLst>
                </a:gridCol>
                <a:gridCol w="1459955">
                  <a:extLst>
                    <a:ext uri="{9D8B030D-6E8A-4147-A177-3AD203B41FA5}">
                      <a16:colId xmlns:a16="http://schemas.microsoft.com/office/drawing/2014/main" val="2815093531"/>
                    </a:ext>
                  </a:extLst>
                </a:gridCol>
                <a:gridCol w="2832819">
                  <a:extLst>
                    <a:ext uri="{9D8B030D-6E8A-4147-A177-3AD203B41FA5}">
                      <a16:colId xmlns:a16="http://schemas.microsoft.com/office/drawing/2014/main" val="831092010"/>
                    </a:ext>
                  </a:extLst>
                </a:gridCol>
                <a:gridCol w="2832819">
                  <a:extLst>
                    <a:ext uri="{9D8B030D-6E8A-4147-A177-3AD203B41FA5}">
                      <a16:colId xmlns:a16="http://schemas.microsoft.com/office/drawing/2014/main" val="2247871053"/>
                    </a:ext>
                  </a:extLst>
                </a:gridCol>
                <a:gridCol w="2832819">
                  <a:extLst>
                    <a:ext uri="{9D8B030D-6E8A-4147-A177-3AD203B41FA5}">
                      <a16:colId xmlns:a16="http://schemas.microsoft.com/office/drawing/2014/main" val="996986705"/>
                    </a:ext>
                  </a:extLst>
                </a:gridCol>
              </a:tblGrid>
              <a:tr h="390087">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gridSpan="3">
                  <a:txBody>
                    <a:bodyPr/>
                    <a:lstStyle/>
                    <a:p>
                      <a:pPr algn="ctr" fontAlgn="ctr"/>
                      <a:r>
                        <a:rPr lang="en-US" sz="1700" b="0" i="0" u="none" strike="noStrike">
                          <a:solidFill>
                            <a:srgbClr val="000000"/>
                          </a:solidFill>
                          <a:effectLst/>
                          <a:latin typeface="Public Sans" pitchFamily="2" charset="0"/>
                        </a:rPr>
                        <a:t>Operating Revenue</a:t>
                      </a:r>
                    </a:p>
                  </a:txBody>
                  <a:tcPr marL="14288" marR="14288" marT="14288" marB="0" anchor="ctr">
                    <a:solidFill>
                      <a:schemeClr val="accent6"/>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3405758946"/>
                  </a:ext>
                </a:extLst>
              </a:tr>
              <a:tr h="1702128">
                <a:tc>
                  <a:txBody>
                    <a:bodyPr/>
                    <a:lstStyle/>
                    <a:p>
                      <a:pPr algn="ctr" fontAlgn="ctr"/>
                      <a:r>
                        <a:rPr lang="en-US" sz="1700" u="none" strike="noStrike">
                          <a:effectLst/>
                          <a:latin typeface="Public Sans" pitchFamily="2" charset="0"/>
                        </a:rPr>
                        <a:t> </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Total Water Sales</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Add. Funding</a:t>
                      </a: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Total </a:t>
                      </a:r>
                      <a:endParaRPr lang="en-US" sz="1700" b="0" i="0" u="none" strike="noStrike">
                        <a:solidFill>
                          <a:srgbClr val="000000"/>
                        </a:solidFill>
                        <a:effectLst/>
                        <a:latin typeface="Public Sans" pitchFamily="2" charset="0"/>
                      </a:endParaRPr>
                    </a:p>
                    <a:p>
                      <a:pPr algn="ctr" fontAlgn="ctr"/>
                      <a:endParaRPr lang="en-US" sz="1700" b="0" i="0" u="none" strike="noStrike">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ctr"/>
                      <a:r>
                        <a:rPr lang="en-US" sz="1700" u="none" strike="noStrike">
                          <a:effectLst/>
                          <a:latin typeface="Public Sans" pitchFamily="2" charset="0"/>
                        </a:rPr>
                        <a:t>Operating Cost</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Available Capital Funds After Operating Expenses</a:t>
                      </a:r>
                      <a:endParaRPr lang="en-US" sz="1700" b="0" i="0" u="none" strike="noStrike">
                        <a:solidFill>
                          <a:srgbClr val="000000"/>
                        </a:solidFill>
                        <a:effectLst/>
                        <a:latin typeface="Public Sans" pitchFamily="2" charset="0"/>
                      </a:endParaRPr>
                    </a:p>
                  </a:txBody>
                  <a:tcPr marL="14288" marR="14288" marT="1428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Capital Millage Funds</a:t>
                      </a:r>
                      <a:endParaRPr lang="en-US" sz="1700" b="0" i="0" u="none" strike="noStrike">
                        <a:solidFill>
                          <a:srgbClr val="000000"/>
                        </a:solidFill>
                        <a:effectLst/>
                        <a:latin typeface="Public Sans" pitchFamily="2" charset="0"/>
                      </a:endParaRPr>
                    </a:p>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b="0" i="0" u="none" strike="noStrike">
                          <a:solidFill>
                            <a:srgbClr val="000000"/>
                          </a:solidFill>
                          <a:effectLst/>
                          <a:latin typeface="Public Sans" pitchFamily="2" charset="0"/>
                        </a:rPr>
                        <a:t>Total Available </a:t>
                      </a:r>
                    </a:p>
                    <a:p>
                      <a:pPr algn="ctr" fontAlgn="ctr"/>
                      <a:r>
                        <a:rPr lang="en-US" sz="1700" b="0" i="0" u="none" strike="noStrike">
                          <a:solidFill>
                            <a:srgbClr val="000000"/>
                          </a:solidFill>
                          <a:effectLst/>
                          <a:latin typeface="Public Sans" pitchFamily="2" charset="0"/>
                        </a:rPr>
                        <a:t>Capital Funds</a:t>
                      </a:r>
                    </a:p>
                  </a:txBody>
                  <a:tcPr marL="14288" marR="14288" marT="14288" marB="0" anchor="ctr"/>
                </a:tc>
                <a:extLst>
                  <a:ext uri="{0D108BD9-81ED-4DB2-BD59-A6C34878D82A}">
                    <a16:rowId xmlns:a16="http://schemas.microsoft.com/office/drawing/2014/main" val="1509663460"/>
                  </a:ext>
                </a:extLst>
              </a:tr>
              <a:tr h="940404">
                <a:tc>
                  <a:txBody>
                    <a:bodyPr/>
                    <a:lstStyle/>
                    <a:p>
                      <a:pPr algn="ctr" fontAlgn="b"/>
                      <a:r>
                        <a:rPr lang="en-US" sz="1700" u="none" strike="noStrike">
                          <a:effectLst/>
                          <a:latin typeface="Public Sans" pitchFamily="2" charset="0"/>
                        </a:rPr>
                        <a:t>2041</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r" fontAlgn="b"/>
                      <a:r>
                        <a:rPr lang="en-US" sz="1700" b="0" i="0" u="none" strike="noStrike">
                          <a:solidFill>
                            <a:srgbClr val="000000"/>
                          </a:solidFill>
                          <a:effectLst/>
                          <a:latin typeface="Public Sans" pitchFamily="2" charset="0"/>
                        </a:rPr>
                        <a:t>$155,264,499</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ctr" fontAlgn="b"/>
                      <a:r>
                        <a:rPr lang="en-US" sz="1700" b="0" i="0" u="none" strike="noStrike" dirty="0">
                          <a:solidFill>
                            <a:srgbClr val="000000"/>
                          </a:solidFill>
                          <a:effectLst/>
                          <a:latin typeface="Public Sans" pitchFamily="2" charset="0"/>
                        </a:rPr>
                        <a:t>$10,000,000 </a:t>
                      </a:r>
                    </a:p>
                  </a:txBody>
                  <a:tcPr marL="14288" marR="14288" marT="14288" marB="0" anchor="ctr">
                    <a:solidFill>
                      <a:schemeClr val="accent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700" u="none" strike="noStrike">
                        <a:effectLst/>
                        <a:latin typeface="Public Sans" pitchFamily="2"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$165,264,499 </a:t>
                      </a:r>
                      <a:endParaRPr lang="en-US" sz="1700" b="0" i="0" u="none" strike="noStrike" dirty="0">
                        <a:solidFill>
                          <a:srgbClr val="000000"/>
                        </a:solidFill>
                        <a:effectLst/>
                        <a:latin typeface="Public Sans" pitchFamily="2" charset="0"/>
                      </a:endParaRPr>
                    </a:p>
                  </a:txBody>
                  <a:tcPr marL="14288" marR="14288" marT="14288" marB="0" anchor="ctr">
                    <a:solidFill>
                      <a:schemeClr val="accent6"/>
                    </a:solidFill>
                  </a:tcPr>
                </a:tc>
                <a:tc>
                  <a:txBody>
                    <a:bodyPr/>
                    <a:lstStyle/>
                    <a:p>
                      <a:pPr algn="r" fontAlgn="b"/>
                      <a:r>
                        <a:rPr lang="en-US" sz="1700" b="0" i="0" u="none" strike="noStrike">
                          <a:solidFill>
                            <a:srgbClr val="000000"/>
                          </a:solidFill>
                          <a:effectLst/>
                          <a:latin typeface="Public Sans" pitchFamily="2" charset="0"/>
                        </a:rPr>
                        <a:t>$109,346,649</a:t>
                      </a:r>
                    </a:p>
                  </a:txBody>
                  <a:tcPr marL="14288" marR="14288" marT="14288" marB="0" anchor="ctr"/>
                </a:tc>
                <a:tc>
                  <a:txBody>
                    <a:bodyPr/>
                    <a:lstStyle/>
                    <a:p>
                      <a:pPr algn="ctr" fontAlgn="ctr"/>
                      <a:r>
                        <a:rPr lang="en-US" sz="1700" b="0" i="0" u="none" strike="noStrike">
                          <a:solidFill>
                            <a:srgbClr val="000000"/>
                          </a:solidFill>
                          <a:effectLst/>
                          <a:latin typeface="Public Sans" pitchFamily="2" charset="0"/>
                        </a:rPr>
                        <a:t>$55,917,850</a:t>
                      </a:r>
                      <a:endParaRPr lang="en-US" sz="1700" b="0" i="0" u="none" strike="noStrike" dirty="0">
                        <a:solidFill>
                          <a:srgbClr val="000000"/>
                        </a:solidFill>
                        <a:effectLst/>
                        <a:latin typeface="Public Sans" pitchFamily="2" charset="0"/>
                      </a:endParaRPr>
                    </a:p>
                  </a:txBody>
                  <a:tcPr marL="14288" marR="14288" marT="14288" marB="0" anchor="ctr"/>
                </a:tc>
                <a:tc>
                  <a:txBody>
                    <a:bodyPr/>
                    <a:lstStyle/>
                    <a:p>
                      <a:pPr algn="ctr" fontAlgn="b"/>
                      <a:r>
                        <a:rPr lang="en-US" sz="1700" b="0" i="0" u="none" strike="noStrike" dirty="0">
                          <a:solidFill>
                            <a:srgbClr val="000000"/>
                          </a:solidFill>
                          <a:effectLst/>
                          <a:latin typeface="Public Sans" pitchFamily="2" charset="0"/>
                        </a:rPr>
                        <a:t>$14,134,875</a:t>
                      </a:r>
                    </a:p>
                  </a:txBody>
                  <a:tcPr marL="14288" marR="14288" marT="14288" marB="0" anchor="ctr"/>
                </a:tc>
                <a:tc>
                  <a:txBody>
                    <a:bodyPr/>
                    <a:lstStyle/>
                    <a:p>
                      <a:pPr algn="ctr" fontAlgn="ctr"/>
                      <a:r>
                        <a:rPr lang="en-US" sz="1700" b="0" i="0" u="none" strike="noStrike">
                          <a:solidFill>
                            <a:schemeClr val="tx1"/>
                          </a:solidFill>
                          <a:effectLst/>
                          <a:latin typeface="Public Sans" pitchFamily="2" charset="0"/>
                        </a:rPr>
                        <a:t>$70,052,724</a:t>
                      </a:r>
                      <a:endParaRPr lang="en-US" sz="1700" b="0" i="0" u="none" strike="noStrike" dirty="0">
                        <a:solidFill>
                          <a:schemeClr val="tx1"/>
                        </a:solidFill>
                        <a:effectLst/>
                        <a:latin typeface="Public Sans" pitchFamily="2" charset="0"/>
                      </a:endParaRPr>
                    </a:p>
                  </a:txBody>
                  <a:tcPr marL="14288" marR="14288" marT="14288" marB="0" anchor="ctr"/>
                </a:tc>
                <a:extLst>
                  <a:ext uri="{0D108BD9-81ED-4DB2-BD59-A6C34878D82A}">
                    <a16:rowId xmlns:a16="http://schemas.microsoft.com/office/drawing/2014/main" val="4194371781"/>
                  </a:ext>
                </a:extLst>
              </a:tr>
            </a:tbl>
          </a:graphicData>
        </a:graphic>
      </p:graphicFrame>
      <p:sp>
        <p:nvSpPr>
          <p:cNvPr id="13" name="AutoShape 4">
            <a:extLst>
              <a:ext uri="{FF2B5EF4-FFF2-40B4-BE49-F238E27FC236}">
                <a16:creationId xmlns:a16="http://schemas.microsoft.com/office/drawing/2014/main" id="{C39B7740-9AFD-48F7-8D2F-A1A102E21411}"/>
              </a:ext>
            </a:extLst>
          </p:cNvPr>
          <p:cNvSpPr/>
          <p:nvPr/>
        </p:nvSpPr>
        <p:spPr>
          <a:xfrm>
            <a:off x="15959427" y="10173334"/>
            <a:ext cx="2080799" cy="9525"/>
          </a:xfrm>
          <a:prstGeom prst="rect">
            <a:avLst/>
          </a:prstGeom>
          <a:solidFill>
            <a:srgbClr val="00166E"/>
          </a:solidFill>
        </p:spPr>
      </p:sp>
      <p:sp>
        <p:nvSpPr>
          <p:cNvPr id="14" name="TextBox 5">
            <a:extLst>
              <a:ext uri="{FF2B5EF4-FFF2-40B4-BE49-F238E27FC236}">
                <a16:creationId xmlns:a16="http://schemas.microsoft.com/office/drawing/2014/main" id="{5516ECAE-57BC-4D34-B95B-D24A4B662D96}"/>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6" name="AutoShape 2">
            <a:extLst>
              <a:ext uri="{FF2B5EF4-FFF2-40B4-BE49-F238E27FC236}">
                <a16:creationId xmlns:a16="http://schemas.microsoft.com/office/drawing/2014/main" id="{D1C616E1-C6FC-4321-B72A-CA20D8AF21A3}"/>
              </a:ext>
            </a:extLst>
          </p:cNvPr>
          <p:cNvSpPr/>
          <p:nvPr/>
        </p:nvSpPr>
        <p:spPr>
          <a:xfrm>
            <a:off x="-48329" y="0"/>
            <a:ext cx="406854" cy="10287000"/>
          </a:xfrm>
          <a:prstGeom prst="rect">
            <a:avLst/>
          </a:prstGeom>
          <a:solidFill>
            <a:srgbClr val="E67200"/>
          </a:solidFill>
          <a:ln>
            <a:solidFill>
              <a:srgbClr val="E67200"/>
            </a:solidFill>
          </a:ln>
        </p:spPr>
        <p:txBody>
          <a:bodyPr/>
          <a:lstStyle/>
          <a:p>
            <a:endParaRPr lang="en-US"/>
          </a:p>
        </p:txBody>
      </p:sp>
      <p:sp>
        <p:nvSpPr>
          <p:cNvPr id="2" name="Slide Number Placeholder 1">
            <a:extLst>
              <a:ext uri="{FF2B5EF4-FFF2-40B4-BE49-F238E27FC236}">
                <a16:creationId xmlns:a16="http://schemas.microsoft.com/office/drawing/2014/main" id="{2605905C-27EF-4CAA-8ABF-C1AD61EA159A}"/>
              </a:ext>
            </a:extLst>
          </p:cNvPr>
          <p:cNvSpPr>
            <a:spLocks noGrp="1"/>
          </p:cNvSpPr>
          <p:nvPr>
            <p:ph type="sldNum" sz="quarter" idx="12"/>
          </p:nvPr>
        </p:nvSpPr>
        <p:spPr>
          <a:xfrm>
            <a:off x="15916405" y="9362597"/>
            <a:ext cx="2133600" cy="365125"/>
          </a:xfrm>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2612826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FFB635E-6670-40F6-94B3-330FFC34CE07}"/>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graphicFrame>
        <p:nvGraphicFramePr>
          <p:cNvPr id="6" name="Table 5">
            <a:extLst>
              <a:ext uri="{FF2B5EF4-FFF2-40B4-BE49-F238E27FC236}">
                <a16:creationId xmlns:a16="http://schemas.microsoft.com/office/drawing/2014/main" id="{F1E0F350-DCC2-42FD-8F36-46C45EB1D1C3}"/>
              </a:ext>
            </a:extLst>
          </p:cNvPr>
          <p:cNvGraphicFramePr>
            <a:graphicFrameLocks noGrp="1"/>
          </p:cNvGraphicFramePr>
          <p:nvPr>
            <p:extLst>
              <p:ext uri="{D42A27DB-BD31-4B8C-83A1-F6EECF244321}">
                <p14:modId xmlns:p14="http://schemas.microsoft.com/office/powerpoint/2010/main" val="2842701165"/>
              </p:ext>
            </p:extLst>
          </p:nvPr>
        </p:nvGraphicFramePr>
        <p:xfrm>
          <a:off x="502920" y="2450965"/>
          <a:ext cx="10694732" cy="7114899"/>
        </p:xfrm>
        <a:graphic>
          <a:graphicData uri="http://schemas.openxmlformats.org/drawingml/2006/table">
            <a:tbl>
              <a:tblPr>
                <a:tableStyleId>{5C22544A-7EE6-4342-B048-85BDC9FD1C3A}</a:tableStyleId>
              </a:tblPr>
              <a:tblGrid>
                <a:gridCol w="7622706">
                  <a:extLst>
                    <a:ext uri="{9D8B030D-6E8A-4147-A177-3AD203B41FA5}">
                      <a16:colId xmlns:a16="http://schemas.microsoft.com/office/drawing/2014/main" val="1138534605"/>
                    </a:ext>
                  </a:extLst>
                </a:gridCol>
                <a:gridCol w="3072026">
                  <a:extLst>
                    <a:ext uri="{9D8B030D-6E8A-4147-A177-3AD203B41FA5}">
                      <a16:colId xmlns:a16="http://schemas.microsoft.com/office/drawing/2014/main" val="1130321902"/>
                    </a:ext>
                  </a:extLst>
                </a:gridCol>
              </a:tblGrid>
              <a:tr h="1221091">
                <a:tc>
                  <a:txBody>
                    <a:bodyPr/>
                    <a:lstStyle/>
                    <a:p>
                      <a:pPr algn="l" fontAlgn="b"/>
                      <a:r>
                        <a:rPr lang="en-US" sz="2500" u="none" strike="noStrike" dirty="0">
                          <a:effectLst/>
                          <a:latin typeface="Public Sans" pitchFamily="2" charset="0"/>
                        </a:rPr>
                        <a:t>Funds needed for </a:t>
                      </a:r>
                      <a:r>
                        <a:rPr lang="en-US" sz="2500" u="none" strike="noStrike" dirty="0" err="1">
                          <a:effectLst/>
                          <a:latin typeface="Public Sans" pitchFamily="2" charset="0"/>
                        </a:rPr>
                        <a:t>Eastbank</a:t>
                      </a:r>
                      <a:r>
                        <a:rPr lang="en-US" sz="2500" u="none" strike="noStrike" dirty="0">
                          <a:effectLst/>
                          <a:latin typeface="Public Sans" pitchFamily="2" charset="0"/>
                        </a:rPr>
                        <a:t> Water Treatment Plant</a:t>
                      </a:r>
                      <a:endParaRPr lang="en-US" sz="2500" b="0" i="0" u="none" strike="noStrike" dirty="0">
                        <a:solidFill>
                          <a:srgbClr val="000000"/>
                        </a:solidFill>
                        <a:effectLst/>
                        <a:latin typeface="Public Sans" pitchFamily="2" charset="0"/>
                      </a:endParaRPr>
                    </a:p>
                    <a:p>
                      <a:pPr algn="l" fontAlgn="b"/>
                      <a:r>
                        <a:rPr lang="en-US" sz="2500" b="0" i="0" u="none" strike="noStrike" dirty="0">
                          <a:solidFill>
                            <a:srgbClr val="000000"/>
                          </a:solidFill>
                          <a:effectLst/>
                          <a:latin typeface="Public Sans" pitchFamily="2" charset="0"/>
                        </a:rPr>
                        <a:t>(estimated completion 2024)</a:t>
                      </a:r>
                    </a:p>
                  </a:txBody>
                  <a:tcPr marL="14183" marR="14183" marT="14183" marB="0" anchor="b"/>
                </a:tc>
                <a:tc>
                  <a:txBody>
                    <a:bodyPr/>
                    <a:lstStyle/>
                    <a:p>
                      <a:pPr algn="r" fontAlgn="b"/>
                      <a:r>
                        <a:rPr lang="en-US" sz="2500" u="none" strike="noStrike" dirty="0">
                          <a:effectLst/>
                          <a:latin typeface="Public Sans" pitchFamily="2" charset="0"/>
                        </a:rPr>
                        <a:t> $     66,000,000 </a:t>
                      </a:r>
                      <a:endParaRPr lang="en-US" sz="25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472267689"/>
                  </a:ext>
                </a:extLst>
              </a:tr>
              <a:tr h="1194217">
                <a:tc>
                  <a:txBody>
                    <a:bodyPr/>
                    <a:lstStyle/>
                    <a:p>
                      <a:pPr algn="l" fontAlgn="b"/>
                      <a:r>
                        <a:rPr lang="en-US" sz="2500" u="none" strike="noStrike">
                          <a:effectLst/>
                          <a:latin typeface="Public Sans" pitchFamily="2" charset="0"/>
                        </a:rPr>
                        <a:t>Funds needed for Residential Portion of Automated Meters</a:t>
                      </a:r>
                      <a:r>
                        <a:rPr lang="en-US" sz="2500" b="0" i="0" u="none" strike="noStrike" baseline="0">
                          <a:solidFill>
                            <a:srgbClr val="000000"/>
                          </a:solidFill>
                          <a:effectLst/>
                          <a:latin typeface="Public Sans" pitchFamily="2" charset="0"/>
                        </a:rPr>
                        <a:t> </a:t>
                      </a:r>
                      <a:r>
                        <a:rPr lang="en-US" sz="2500" b="0" i="0" u="none" strike="noStrike">
                          <a:solidFill>
                            <a:srgbClr val="000000"/>
                          </a:solidFill>
                          <a:effectLst/>
                          <a:latin typeface="Public Sans" pitchFamily="2" charset="0"/>
                        </a:rPr>
                        <a:t>(estimated completion 2029)</a:t>
                      </a:r>
                    </a:p>
                  </a:txBody>
                  <a:tcPr marL="14183" marR="14183" marT="14183" marB="0" anchor="b"/>
                </a:tc>
                <a:tc>
                  <a:txBody>
                    <a:bodyPr/>
                    <a:lstStyle/>
                    <a:p>
                      <a:pPr algn="r" fontAlgn="b"/>
                      <a:r>
                        <a:rPr lang="en-US" sz="2500" u="none" strike="noStrike" dirty="0">
                          <a:effectLst/>
                          <a:latin typeface="Public Sans" pitchFamily="2" charset="0"/>
                        </a:rPr>
                        <a:t> $     80,000,000 </a:t>
                      </a:r>
                      <a:endParaRPr lang="en-US" sz="25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1490801768"/>
                  </a:ext>
                </a:extLst>
              </a:tr>
              <a:tr h="1190846">
                <a:tc>
                  <a:txBody>
                    <a:bodyPr/>
                    <a:lstStyle/>
                    <a:p>
                      <a:pPr algn="l" fontAlgn="b"/>
                      <a:r>
                        <a:rPr lang="en-US" sz="2500" u="none" strike="noStrike" dirty="0">
                          <a:effectLst/>
                          <a:latin typeface="Public Sans" pitchFamily="2" charset="0"/>
                        </a:rPr>
                        <a:t>Funds needed for Current Cycle Water Tower Upgrades (Total of 8)</a:t>
                      </a:r>
                      <a:r>
                        <a:rPr lang="en-US" sz="2500" b="0" i="0" u="none" strike="noStrike" baseline="0" dirty="0">
                          <a:solidFill>
                            <a:srgbClr val="000000"/>
                          </a:solidFill>
                          <a:effectLst/>
                          <a:latin typeface="Public Sans" pitchFamily="2" charset="0"/>
                        </a:rPr>
                        <a:t> </a:t>
                      </a:r>
                      <a:r>
                        <a:rPr lang="en-US" sz="2500" b="0" i="0" u="none" strike="noStrike" dirty="0">
                          <a:solidFill>
                            <a:srgbClr val="000000"/>
                          </a:solidFill>
                          <a:effectLst/>
                          <a:latin typeface="Public Sans" pitchFamily="2" charset="0"/>
                        </a:rPr>
                        <a:t>(estimated completion 2025)</a:t>
                      </a:r>
                    </a:p>
                  </a:txBody>
                  <a:tcPr marL="14183" marR="14183" marT="14183" marB="0" anchor="b"/>
                </a:tc>
                <a:tc>
                  <a:txBody>
                    <a:bodyPr/>
                    <a:lstStyle/>
                    <a:p>
                      <a:pPr algn="r" fontAlgn="b"/>
                      <a:r>
                        <a:rPr lang="en-US" sz="2500" u="none" strike="noStrike" dirty="0">
                          <a:effectLst/>
                          <a:latin typeface="Public Sans" pitchFamily="2" charset="0"/>
                        </a:rPr>
                        <a:t> $       9,000,000 </a:t>
                      </a:r>
                      <a:endParaRPr lang="en-US" sz="25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4293012194"/>
                  </a:ext>
                </a:extLst>
              </a:tr>
              <a:tr h="965779">
                <a:tc>
                  <a:txBody>
                    <a:bodyPr/>
                    <a:lstStyle/>
                    <a:p>
                      <a:pPr algn="l" fontAlgn="b"/>
                      <a:r>
                        <a:rPr lang="en-US" sz="2500" u="none" strike="noStrike">
                          <a:effectLst/>
                          <a:latin typeface="Public Sans" pitchFamily="2" charset="0"/>
                        </a:rPr>
                        <a:t>Funds needed for Grand Isle Water Line</a:t>
                      </a:r>
                      <a:r>
                        <a:rPr lang="en-US" sz="2500" b="0" i="0" u="none" strike="noStrike" baseline="0">
                          <a:solidFill>
                            <a:srgbClr val="000000"/>
                          </a:solidFill>
                          <a:effectLst/>
                          <a:latin typeface="Public Sans" pitchFamily="2" charset="0"/>
                        </a:rPr>
                        <a:t> </a:t>
                      </a:r>
                      <a:r>
                        <a:rPr lang="en-US" sz="2500" b="0" i="0" u="none" strike="noStrike">
                          <a:solidFill>
                            <a:srgbClr val="000000"/>
                          </a:solidFill>
                          <a:effectLst/>
                          <a:latin typeface="Public Sans" pitchFamily="2" charset="0"/>
                        </a:rPr>
                        <a:t>(estimated completion 2023)</a:t>
                      </a:r>
                    </a:p>
                  </a:txBody>
                  <a:tcPr marL="14183" marR="14183" marT="14183" marB="0" anchor="b"/>
                </a:tc>
                <a:tc>
                  <a:txBody>
                    <a:bodyPr/>
                    <a:lstStyle/>
                    <a:p>
                      <a:pPr algn="r" fontAlgn="b"/>
                      <a:r>
                        <a:rPr lang="en-US" sz="2500" u="none" strike="noStrike" dirty="0">
                          <a:effectLst/>
                          <a:latin typeface="Public Sans" pitchFamily="2" charset="0"/>
                        </a:rPr>
                        <a:t> $     12,000,000</a:t>
                      </a:r>
                      <a:endParaRPr lang="en-US" sz="25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728518468"/>
                  </a:ext>
                </a:extLst>
              </a:tr>
              <a:tr h="806248">
                <a:tc>
                  <a:txBody>
                    <a:bodyPr/>
                    <a:lstStyle/>
                    <a:p>
                      <a:pPr algn="l" fontAlgn="b"/>
                      <a:r>
                        <a:rPr lang="en-US" sz="2500" u="none" strike="noStrike" dirty="0">
                          <a:effectLst/>
                          <a:latin typeface="Public Sans" pitchFamily="2" charset="0"/>
                        </a:rPr>
                        <a:t>Remaining Funds to begin $770,000,000 pipe replacement program to be used in 2022, 2023, 2024</a:t>
                      </a:r>
                      <a:endParaRPr lang="en-US" sz="2500" b="0" i="0" u="none" strike="noStrike" dirty="0">
                        <a:solidFill>
                          <a:srgbClr val="000000"/>
                        </a:solidFill>
                        <a:effectLst/>
                        <a:latin typeface="Public Sans" pitchFamily="2" charset="0"/>
                      </a:endParaRPr>
                    </a:p>
                  </a:txBody>
                  <a:tcPr marL="14183" marR="14183" marT="14183" marB="0" anchor="b"/>
                </a:tc>
                <a:tc>
                  <a:txBody>
                    <a:bodyPr/>
                    <a:lstStyle/>
                    <a:p>
                      <a:pPr algn="r" fontAlgn="b"/>
                      <a:r>
                        <a:rPr lang="en-US" sz="2500" i="0" u="none" strike="noStrike" dirty="0">
                          <a:effectLst/>
                          <a:latin typeface="Public Sans" pitchFamily="2" charset="0"/>
                        </a:rPr>
                        <a:t> $     25,000,000</a:t>
                      </a:r>
                      <a:r>
                        <a:rPr lang="en-US" sz="2500" u="sng" strike="noStrike" dirty="0">
                          <a:effectLst/>
                          <a:latin typeface="Public Sans" pitchFamily="2" charset="0"/>
                        </a:rPr>
                        <a:t> </a:t>
                      </a:r>
                      <a:endParaRPr lang="en-US" sz="2500" b="0" i="0" u="sng"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4204471976"/>
                  </a:ext>
                </a:extLst>
              </a:tr>
              <a:tr h="806248">
                <a:tc>
                  <a:txBody>
                    <a:bodyPr/>
                    <a:lstStyle/>
                    <a:p>
                      <a:pPr algn="l" fontAlgn="b"/>
                      <a:r>
                        <a:rPr lang="en-US" sz="3000" b="1" u="none" strike="noStrike" dirty="0">
                          <a:solidFill>
                            <a:srgbClr val="E67200"/>
                          </a:solidFill>
                          <a:effectLst/>
                          <a:latin typeface="Public Sans" pitchFamily="2" charset="0"/>
                        </a:rPr>
                        <a:t>Total Bond Funds Generated (with increased water rate and millage remaining same, 3.33 mills)</a:t>
                      </a:r>
                      <a:endParaRPr lang="en-US" sz="3000" b="1" i="0" u="none" strike="noStrike" dirty="0">
                        <a:solidFill>
                          <a:srgbClr val="E67200"/>
                        </a:solidFill>
                        <a:effectLst/>
                        <a:latin typeface="Public Sans" pitchFamily="2" charset="0"/>
                      </a:endParaRPr>
                    </a:p>
                  </a:txBody>
                  <a:tcPr marL="14183" marR="14183" marT="14183" marB="0" anchor="b"/>
                </a:tc>
                <a:tc>
                  <a:txBody>
                    <a:bodyPr/>
                    <a:lstStyle/>
                    <a:p>
                      <a:pPr algn="r" fontAlgn="b"/>
                      <a:r>
                        <a:rPr lang="en-US" sz="3000" b="1" u="none" strike="noStrike" dirty="0">
                          <a:solidFill>
                            <a:srgbClr val="E67200"/>
                          </a:solidFill>
                          <a:effectLst/>
                          <a:latin typeface="Public Sans" pitchFamily="2" charset="0"/>
                        </a:rPr>
                        <a:t> $  192,000,000 </a:t>
                      </a:r>
                      <a:endParaRPr lang="en-US" sz="3000" b="1" i="0" u="none" strike="noStrike" dirty="0">
                        <a:solidFill>
                          <a:srgbClr val="E67200"/>
                        </a:solidFill>
                        <a:effectLst/>
                        <a:latin typeface="Public Sans" pitchFamily="2" charset="0"/>
                      </a:endParaRPr>
                    </a:p>
                  </a:txBody>
                  <a:tcPr marL="14183" marR="14183" marT="14183" marB="0" anchor="b"/>
                </a:tc>
                <a:extLst>
                  <a:ext uri="{0D108BD9-81ED-4DB2-BD59-A6C34878D82A}">
                    <a16:rowId xmlns:a16="http://schemas.microsoft.com/office/drawing/2014/main" val="3009097517"/>
                  </a:ext>
                </a:extLst>
              </a:tr>
            </a:tbl>
          </a:graphicData>
        </a:graphic>
      </p:graphicFrame>
      <p:sp>
        <p:nvSpPr>
          <p:cNvPr id="7" name="AutoShape 4">
            <a:extLst>
              <a:ext uri="{FF2B5EF4-FFF2-40B4-BE49-F238E27FC236}">
                <a16:creationId xmlns:a16="http://schemas.microsoft.com/office/drawing/2014/main" id="{E329D5BD-DD38-4D34-A766-74DE0D2B9391}"/>
              </a:ext>
            </a:extLst>
          </p:cNvPr>
          <p:cNvSpPr/>
          <p:nvPr/>
        </p:nvSpPr>
        <p:spPr>
          <a:xfrm>
            <a:off x="15959427" y="10173334"/>
            <a:ext cx="2080799" cy="9525"/>
          </a:xfrm>
          <a:prstGeom prst="rect">
            <a:avLst/>
          </a:prstGeom>
          <a:solidFill>
            <a:srgbClr val="00166E"/>
          </a:solidFill>
        </p:spPr>
      </p:sp>
      <p:sp>
        <p:nvSpPr>
          <p:cNvPr id="8" name="TextBox 5">
            <a:extLst>
              <a:ext uri="{FF2B5EF4-FFF2-40B4-BE49-F238E27FC236}">
                <a16:creationId xmlns:a16="http://schemas.microsoft.com/office/drawing/2014/main" id="{4AAB9B51-C572-4C25-9473-509DCFC23CC0}"/>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dirty="0">
                <a:solidFill>
                  <a:srgbClr val="00166E"/>
                </a:solidFill>
                <a:latin typeface="Public Sans"/>
              </a:rPr>
              <a:t>www.JeffParish.net</a:t>
            </a:r>
          </a:p>
        </p:txBody>
      </p:sp>
      <p:sp>
        <p:nvSpPr>
          <p:cNvPr id="9" name="TextBox 6">
            <a:extLst>
              <a:ext uri="{FF2B5EF4-FFF2-40B4-BE49-F238E27FC236}">
                <a16:creationId xmlns:a16="http://schemas.microsoft.com/office/drawing/2014/main" id="{7FEA7C91-703D-41A9-8460-36139E06EB25}"/>
              </a:ext>
            </a:extLst>
          </p:cNvPr>
          <p:cNvSpPr txBox="1"/>
          <p:nvPr/>
        </p:nvSpPr>
        <p:spPr>
          <a:xfrm>
            <a:off x="485502" y="631329"/>
            <a:ext cx="14820900" cy="1538883"/>
          </a:xfrm>
          <a:prstGeom prst="rect">
            <a:avLst/>
          </a:prstGeom>
        </p:spPr>
        <p:txBody>
          <a:bodyPr wrap="square" lIns="0" tIns="0" rIns="0" bIns="0" rtlCol="0" anchor="t">
            <a:spAutoFit/>
          </a:bodyPr>
          <a:lstStyle/>
          <a:p>
            <a:r>
              <a:rPr lang="en-US" sz="5000" dirty="0">
                <a:solidFill>
                  <a:srgbClr val="00166E"/>
                </a:solidFill>
                <a:latin typeface="Public Sans Bold"/>
              </a:rPr>
              <a:t>Immediate Spending Plan for Water Capital Projects with </a:t>
            </a:r>
            <a:r>
              <a:rPr lang="en-US" sz="5000" u="sng" dirty="0">
                <a:solidFill>
                  <a:srgbClr val="00166E"/>
                </a:solidFill>
                <a:latin typeface="Public Sans Bold"/>
              </a:rPr>
              <a:t>$192 Million </a:t>
            </a:r>
            <a:r>
              <a:rPr lang="en-US" sz="5000" dirty="0">
                <a:solidFill>
                  <a:srgbClr val="00166E"/>
                </a:solidFill>
                <a:latin typeface="Public Sans Bold"/>
              </a:rPr>
              <a:t>of Bond Funds</a:t>
            </a:r>
          </a:p>
        </p:txBody>
      </p:sp>
      <p:sp>
        <p:nvSpPr>
          <p:cNvPr id="10" name="AutoShape 7">
            <a:extLst>
              <a:ext uri="{FF2B5EF4-FFF2-40B4-BE49-F238E27FC236}">
                <a16:creationId xmlns:a16="http://schemas.microsoft.com/office/drawing/2014/main" id="{C930D1EF-300F-43D1-9ADE-9A25B9040984}"/>
              </a:ext>
            </a:extLst>
          </p:cNvPr>
          <p:cNvSpPr/>
          <p:nvPr/>
        </p:nvSpPr>
        <p:spPr>
          <a:xfrm>
            <a:off x="502920" y="2289012"/>
            <a:ext cx="13517880" cy="45719"/>
          </a:xfrm>
          <a:prstGeom prst="rect">
            <a:avLst/>
          </a:prstGeom>
          <a:solidFill>
            <a:srgbClr val="ECAB02"/>
          </a:solidFill>
          <a:ln>
            <a:solidFill>
              <a:srgbClr val="ECAB02"/>
            </a:solidFill>
          </a:ln>
        </p:spPr>
      </p:sp>
      <p:sp>
        <p:nvSpPr>
          <p:cNvPr id="11" name="AutoShape 2">
            <a:extLst>
              <a:ext uri="{FF2B5EF4-FFF2-40B4-BE49-F238E27FC236}">
                <a16:creationId xmlns:a16="http://schemas.microsoft.com/office/drawing/2014/main" id="{AA904FCC-34F8-43FD-81D7-B7827C0983E5}"/>
              </a:ext>
            </a:extLst>
          </p:cNvPr>
          <p:cNvSpPr/>
          <p:nvPr/>
        </p:nvSpPr>
        <p:spPr>
          <a:xfrm>
            <a:off x="-104775" y="2843"/>
            <a:ext cx="406854" cy="10530540"/>
          </a:xfrm>
          <a:prstGeom prst="rect">
            <a:avLst/>
          </a:prstGeom>
          <a:solidFill>
            <a:srgbClr val="ECAB02"/>
          </a:solidFill>
          <a:ln>
            <a:solidFill>
              <a:srgbClr val="ECAB02"/>
            </a:solidFill>
          </a:ln>
        </p:spPr>
      </p:sp>
      <p:sp>
        <p:nvSpPr>
          <p:cNvPr id="2" name="Slide Number Placeholder 1">
            <a:extLst>
              <a:ext uri="{FF2B5EF4-FFF2-40B4-BE49-F238E27FC236}">
                <a16:creationId xmlns:a16="http://schemas.microsoft.com/office/drawing/2014/main" id="{81F754F0-8D87-4CD9-B40D-DF847AAE90B6}"/>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369936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11425" y="-2423146"/>
            <a:ext cx="9227572" cy="15194070"/>
          </a:xfrm>
          <a:prstGeom prst="rect">
            <a:avLst/>
          </a:prstGeom>
        </p:spPr>
      </p:pic>
      <p:sp>
        <p:nvSpPr>
          <p:cNvPr id="3" name="TextBox 2"/>
          <p:cNvSpPr txBox="1"/>
          <p:nvPr/>
        </p:nvSpPr>
        <p:spPr>
          <a:xfrm>
            <a:off x="161635" y="144239"/>
            <a:ext cx="17927152" cy="584775"/>
          </a:xfrm>
          <a:prstGeom prst="rect">
            <a:avLst/>
          </a:prstGeom>
          <a:noFill/>
        </p:spPr>
        <p:txBody>
          <a:bodyPr wrap="none" rtlCol="0">
            <a:spAutoFit/>
          </a:bodyPr>
          <a:lstStyle/>
          <a:p>
            <a:r>
              <a:rPr lang="en-US" sz="3200" dirty="0" smtClean="0">
                <a:solidFill>
                  <a:schemeClr val="tx2">
                    <a:lumMod val="60000"/>
                    <a:lumOff val="40000"/>
                  </a:schemeClr>
                </a:solidFill>
              </a:rPr>
              <a:t>Blue House Raw Water Intake Rehabilitation ($5.9 Million) &amp; Levee Pump </a:t>
            </a:r>
            <a:r>
              <a:rPr lang="en-US" sz="3200" dirty="0">
                <a:solidFill>
                  <a:schemeClr val="tx2">
                    <a:lumMod val="60000"/>
                    <a:lumOff val="40000"/>
                  </a:schemeClr>
                </a:solidFill>
              </a:rPr>
              <a:t>S</a:t>
            </a:r>
            <a:r>
              <a:rPr lang="en-US" sz="3200" dirty="0" smtClean="0">
                <a:solidFill>
                  <a:schemeClr val="tx2">
                    <a:lumMod val="60000"/>
                    <a:lumOff val="40000"/>
                  </a:schemeClr>
                </a:solidFill>
              </a:rPr>
              <a:t>tation Rehabilitation ($5 Million)</a:t>
            </a:r>
            <a:endParaRPr lang="en-US" sz="3200" dirty="0">
              <a:solidFill>
                <a:schemeClr val="tx2">
                  <a:lumMod val="60000"/>
                  <a:lumOff val="40000"/>
                </a:schemeClr>
              </a:solidFill>
            </a:endParaRPr>
          </a:p>
        </p:txBody>
      </p:sp>
      <p:sp>
        <p:nvSpPr>
          <p:cNvPr id="5" name="Slide Number Placeholder 1">
            <a:extLst>
              <a:ext uri="{FF2B5EF4-FFF2-40B4-BE49-F238E27FC236}">
                <a16:creationId xmlns:a16="http://schemas.microsoft.com/office/drawing/2014/main" id="{2605905C-27EF-4CAA-8ABF-C1AD61EA159A}"/>
              </a:ext>
            </a:extLst>
          </p:cNvPr>
          <p:cNvSpPr txBox="1">
            <a:spLocks/>
          </p:cNvSpPr>
          <p:nvPr/>
        </p:nvSpPr>
        <p:spPr>
          <a:xfrm>
            <a:off x="15916405" y="93625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28</a:t>
            </a:fld>
            <a:endParaRPr lang="en-US" dirty="0"/>
          </a:p>
        </p:txBody>
      </p:sp>
      <p:sp>
        <p:nvSpPr>
          <p:cNvPr id="7" name="TextBox 5">
            <a:extLst>
              <a:ext uri="{FF2B5EF4-FFF2-40B4-BE49-F238E27FC236}">
                <a16:creationId xmlns:a16="http://schemas.microsoft.com/office/drawing/2014/main" id="{4AAB9B51-C572-4C25-9473-509DCFC23CC0}"/>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dirty="0">
                <a:solidFill>
                  <a:srgbClr val="00166E"/>
                </a:solidFill>
                <a:latin typeface="Public Sans"/>
              </a:rPr>
              <a:t>www.JeffParish.net</a:t>
            </a:r>
          </a:p>
        </p:txBody>
      </p:sp>
      <p:sp>
        <p:nvSpPr>
          <p:cNvPr id="4" name="TextBox 3"/>
          <p:cNvSpPr txBox="1"/>
          <p:nvPr/>
        </p:nvSpPr>
        <p:spPr>
          <a:xfrm>
            <a:off x="413359" y="3933173"/>
            <a:ext cx="974947" cy="830997"/>
          </a:xfrm>
          <a:prstGeom prst="rect">
            <a:avLst/>
          </a:prstGeom>
          <a:noFill/>
        </p:spPr>
        <p:txBody>
          <a:bodyPr wrap="none" rtlCol="0">
            <a:spAutoFit/>
          </a:bodyPr>
          <a:lstStyle/>
          <a:p>
            <a:r>
              <a:rPr lang="en-US" sz="2400" dirty="0" smtClean="0">
                <a:solidFill>
                  <a:srgbClr val="00B0F0"/>
                </a:solidFill>
              </a:rPr>
              <a:t> Blue</a:t>
            </a:r>
          </a:p>
          <a:p>
            <a:r>
              <a:rPr lang="en-US" sz="2400" dirty="0" smtClean="0">
                <a:solidFill>
                  <a:srgbClr val="00B0F0"/>
                </a:solidFill>
              </a:rPr>
              <a:t>House</a:t>
            </a:r>
            <a:endParaRPr lang="en-US" sz="2400" dirty="0">
              <a:solidFill>
                <a:srgbClr val="00B0F0"/>
              </a:solidFill>
            </a:endParaRPr>
          </a:p>
        </p:txBody>
      </p:sp>
      <p:sp>
        <p:nvSpPr>
          <p:cNvPr id="9" name="Right Arrow 8"/>
          <p:cNvSpPr/>
          <p:nvPr/>
        </p:nvSpPr>
        <p:spPr>
          <a:xfrm rot="1552047">
            <a:off x="1286861" y="4646227"/>
            <a:ext cx="20255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230991" y="3845476"/>
            <a:ext cx="1066061" cy="1200329"/>
          </a:xfrm>
          <a:prstGeom prst="rect">
            <a:avLst/>
          </a:prstGeom>
          <a:noFill/>
        </p:spPr>
        <p:txBody>
          <a:bodyPr wrap="none" rtlCol="0">
            <a:spAutoFit/>
          </a:bodyPr>
          <a:lstStyle/>
          <a:p>
            <a:r>
              <a:rPr lang="en-US" sz="2400" dirty="0" smtClean="0">
                <a:solidFill>
                  <a:srgbClr val="00B0F0"/>
                </a:solidFill>
              </a:rPr>
              <a:t> Levee</a:t>
            </a:r>
          </a:p>
          <a:p>
            <a:r>
              <a:rPr lang="en-US" sz="2400" dirty="0" smtClean="0">
                <a:solidFill>
                  <a:srgbClr val="00B0F0"/>
                </a:solidFill>
              </a:rPr>
              <a:t> Pump</a:t>
            </a:r>
          </a:p>
          <a:p>
            <a:r>
              <a:rPr lang="en-US" sz="2400" dirty="0" smtClean="0">
                <a:solidFill>
                  <a:srgbClr val="00B0F0"/>
                </a:solidFill>
              </a:rPr>
              <a:t>Station</a:t>
            </a:r>
            <a:endParaRPr lang="en-US" sz="2400" dirty="0">
              <a:solidFill>
                <a:srgbClr val="00B0F0"/>
              </a:solidFill>
            </a:endParaRPr>
          </a:p>
        </p:txBody>
      </p:sp>
      <p:sp>
        <p:nvSpPr>
          <p:cNvPr id="11" name="Right Arrow 10"/>
          <p:cNvSpPr/>
          <p:nvPr/>
        </p:nvSpPr>
        <p:spPr>
          <a:xfrm rot="13258092">
            <a:off x="11442390" y="3860827"/>
            <a:ext cx="8796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489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89813" y="-2617002"/>
            <a:ext cx="9732722" cy="16075280"/>
          </a:xfrm>
          <a:prstGeom prst="rect">
            <a:avLst/>
          </a:prstGeom>
        </p:spPr>
      </p:pic>
      <p:sp>
        <p:nvSpPr>
          <p:cNvPr id="5" name="TextBox 4"/>
          <p:cNvSpPr txBox="1"/>
          <p:nvPr/>
        </p:nvSpPr>
        <p:spPr>
          <a:xfrm>
            <a:off x="910555" y="174206"/>
            <a:ext cx="15291237" cy="584775"/>
          </a:xfrm>
          <a:prstGeom prst="rect">
            <a:avLst/>
          </a:prstGeom>
          <a:noFill/>
        </p:spPr>
        <p:txBody>
          <a:bodyPr wrap="none" rtlCol="0">
            <a:spAutoFit/>
          </a:bodyPr>
          <a:lstStyle/>
          <a:p>
            <a:r>
              <a:rPr lang="en-US" sz="3200" dirty="0" smtClean="0">
                <a:solidFill>
                  <a:schemeClr val="tx2">
                    <a:lumMod val="60000"/>
                    <a:lumOff val="40000"/>
                  </a:schemeClr>
                </a:solidFill>
              </a:rPr>
              <a:t>Existing Jefferson Parish East Bank Water Treatment Plant (52 Million Gallons/Day Capacity)</a:t>
            </a:r>
            <a:endParaRPr lang="en-US" sz="3200" dirty="0">
              <a:solidFill>
                <a:schemeClr val="tx2">
                  <a:lumMod val="60000"/>
                  <a:lumOff val="40000"/>
                </a:schemeClr>
              </a:solidFill>
            </a:endParaRPr>
          </a:p>
        </p:txBody>
      </p:sp>
      <p:sp>
        <p:nvSpPr>
          <p:cNvPr id="3" name="TextBox 2"/>
          <p:cNvSpPr txBox="1"/>
          <p:nvPr/>
        </p:nvSpPr>
        <p:spPr>
          <a:xfrm>
            <a:off x="16747299" y="3519814"/>
            <a:ext cx="1160895" cy="1015663"/>
          </a:xfrm>
          <a:prstGeom prst="rect">
            <a:avLst/>
          </a:prstGeom>
          <a:noFill/>
        </p:spPr>
        <p:txBody>
          <a:bodyPr wrap="none" rtlCol="0">
            <a:spAutoFit/>
          </a:bodyPr>
          <a:lstStyle/>
          <a:p>
            <a:r>
              <a:rPr lang="en-US" sz="2000" dirty="0" smtClean="0">
                <a:solidFill>
                  <a:srgbClr val="0070C0"/>
                </a:solidFill>
              </a:rPr>
              <a:t>P1 - 1931</a:t>
            </a:r>
          </a:p>
          <a:p>
            <a:r>
              <a:rPr lang="en-US" sz="2000" dirty="0">
                <a:solidFill>
                  <a:srgbClr val="0070C0"/>
                </a:solidFill>
              </a:rPr>
              <a:t> </a:t>
            </a:r>
            <a:r>
              <a:rPr lang="en-US" sz="2000" dirty="0" smtClean="0">
                <a:solidFill>
                  <a:srgbClr val="0070C0"/>
                </a:solidFill>
              </a:rPr>
              <a:t>      &amp;</a:t>
            </a:r>
          </a:p>
          <a:p>
            <a:r>
              <a:rPr lang="en-US" sz="2000" dirty="0" smtClean="0">
                <a:solidFill>
                  <a:srgbClr val="0070C0"/>
                </a:solidFill>
              </a:rPr>
              <a:t>P2 - 1955</a:t>
            </a:r>
            <a:endParaRPr lang="en-US" sz="2000" dirty="0">
              <a:solidFill>
                <a:srgbClr val="0070C0"/>
              </a:solidFill>
            </a:endParaRPr>
          </a:p>
        </p:txBody>
      </p:sp>
      <p:sp>
        <p:nvSpPr>
          <p:cNvPr id="7" name="TextBox 6"/>
          <p:cNvSpPr txBox="1"/>
          <p:nvPr/>
        </p:nvSpPr>
        <p:spPr>
          <a:xfrm>
            <a:off x="16501462" y="5848518"/>
            <a:ext cx="1652568" cy="1015663"/>
          </a:xfrm>
          <a:prstGeom prst="rect">
            <a:avLst/>
          </a:prstGeom>
          <a:noFill/>
        </p:spPr>
        <p:txBody>
          <a:bodyPr wrap="none" rtlCol="0">
            <a:spAutoFit/>
          </a:bodyPr>
          <a:lstStyle/>
          <a:p>
            <a:r>
              <a:rPr lang="en-US" sz="2000" dirty="0" smtClean="0">
                <a:solidFill>
                  <a:srgbClr val="0070C0"/>
                </a:solidFill>
              </a:rPr>
              <a:t>    P3 - 1969</a:t>
            </a:r>
          </a:p>
          <a:p>
            <a:r>
              <a:rPr lang="en-US" sz="2000" dirty="0">
                <a:solidFill>
                  <a:srgbClr val="0070C0"/>
                </a:solidFill>
              </a:rPr>
              <a:t> </a:t>
            </a:r>
            <a:r>
              <a:rPr lang="en-US" sz="2000" dirty="0" smtClean="0">
                <a:solidFill>
                  <a:srgbClr val="0070C0"/>
                </a:solidFill>
              </a:rPr>
              <a:t>       with</a:t>
            </a:r>
          </a:p>
          <a:p>
            <a:r>
              <a:rPr lang="en-US" sz="2000" dirty="0" smtClean="0">
                <a:solidFill>
                  <a:srgbClr val="0070C0"/>
                </a:solidFill>
              </a:rPr>
              <a:t>1990 Upgrade</a:t>
            </a:r>
            <a:endParaRPr lang="en-US" sz="2000" dirty="0">
              <a:solidFill>
                <a:srgbClr val="0070C0"/>
              </a:solidFill>
            </a:endParaRPr>
          </a:p>
        </p:txBody>
      </p:sp>
      <p:sp>
        <p:nvSpPr>
          <p:cNvPr id="8" name="Slide Number Placeholder 1">
            <a:extLst>
              <a:ext uri="{FF2B5EF4-FFF2-40B4-BE49-F238E27FC236}">
                <a16:creationId xmlns:a16="http://schemas.microsoft.com/office/drawing/2014/main" id="{2605905C-27EF-4CAA-8ABF-C1AD61EA159A}"/>
              </a:ext>
            </a:extLst>
          </p:cNvPr>
          <p:cNvSpPr txBox="1">
            <a:spLocks/>
          </p:cNvSpPr>
          <p:nvPr/>
        </p:nvSpPr>
        <p:spPr>
          <a:xfrm>
            <a:off x="15916405" y="93625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29</a:t>
            </a:fld>
            <a:endParaRPr lang="en-US" dirty="0"/>
          </a:p>
        </p:txBody>
      </p:sp>
      <p:sp>
        <p:nvSpPr>
          <p:cNvPr id="9" name="TextBox 5">
            <a:extLst>
              <a:ext uri="{FF2B5EF4-FFF2-40B4-BE49-F238E27FC236}">
                <a16:creationId xmlns:a16="http://schemas.microsoft.com/office/drawing/2014/main" id="{4AAB9B51-C572-4C25-9473-509DCFC23CC0}"/>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dirty="0">
                <a:solidFill>
                  <a:srgbClr val="00166E"/>
                </a:solidFill>
                <a:latin typeface="Public Sans"/>
              </a:rPr>
              <a:t>www.JeffParish.net</a:t>
            </a:r>
          </a:p>
        </p:txBody>
      </p:sp>
    </p:spTree>
    <p:extLst>
      <p:ext uri="{BB962C8B-B14F-4D97-AF65-F5344CB8AC3E}">
        <p14:creationId xmlns:p14="http://schemas.microsoft.com/office/powerpoint/2010/main" val="921632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000">
                <a:solidFill>
                  <a:srgbClr val="001A70"/>
                </a:solidFill>
                <a:latin typeface="Public Sans Medium" pitchFamily="2" charset="0"/>
              </a:rPr>
              <a:t>Aging Infrastructure (Water &amp; Sewer Systems)</a:t>
            </a:r>
            <a:endParaRPr lang="en-US" sz="500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001A70"/>
          </a:solidFill>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00166E"/>
          </a:solidFill>
        </p:spPr>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42" y="1675603"/>
            <a:ext cx="2680868" cy="357448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100" y="1675603"/>
            <a:ext cx="2680868" cy="3574488"/>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5160" y="1675604"/>
            <a:ext cx="2681067" cy="357475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57625" y="5350483"/>
            <a:ext cx="3019220" cy="2593224"/>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872584" y="5696322"/>
            <a:ext cx="2593772" cy="1945329"/>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074547" y="2000912"/>
            <a:ext cx="2640035" cy="1980026"/>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1284674" y="4777749"/>
            <a:ext cx="2655782" cy="1991835"/>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1253310" y="1976856"/>
            <a:ext cx="2633612" cy="1975209"/>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020879" y="4767692"/>
            <a:ext cx="2721117" cy="2040839"/>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994971" y="7605419"/>
            <a:ext cx="2721117" cy="2040839"/>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1299040" y="7643983"/>
            <a:ext cx="2702865" cy="2027150"/>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7041" y="5377858"/>
            <a:ext cx="3424356" cy="2568267"/>
          </a:xfrm>
          <a:prstGeom prst="rect">
            <a:avLst/>
          </a:prstGeom>
          <a:ln>
            <a:noFill/>
          </a:ln>
          <a:effectLst>
            <a:outerShdw blurRad="292100" dist="139700" dir="2700000" algn="tl" rotWithShape="0">
              <a:srgbClr val="333333">
                <a:alpha val="65000"/>
              </a:srgbClr>
            </a:outerShdw>
          </a:effectLst>
        </p:spPr>
      </p:pic>
      <p:pic>
        <p:nvPicPr>
          <p:cNvPr id="2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6705600" y="8044796"/>
            <a:ext cx="2555588" cy="1916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81397" y="8031389"/>
            <a:ext cx="2550281" cy="1912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6" descr="See the source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3455" y="8044796"/>
            <a:ext cx="3272844" cy="181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9307B6B-E1E0-4C7C-9603-0040B7D7C977}"/>
              </a:ext>
            </a:extLst>
          </p:cNvPr>
          <p:cNvSpPr>
            <a:spLocks noGrp="1"/>
          </p:cNvSpPr>
          <p:nvPr>
            <p:ph type="sldNum" sz="quarter" idx="12"/>
          </p:nvPr>
        </p:nvSpPr>
        <p:spPr>
          <a:xfrm>
            <a:off x="15916405" y="9252994"/>
            <a:ext cx="2133600" cy="365125"/>
          </a:xfrm>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703413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pic>
        <p:nvPicPr>
          <p:cNvPr id="20482" name="Picture 5" descr="image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55" y="1183831"/>
            <a:ext cx="13958887" cy="823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873508" y="453843"/>
            <a:ext cx="11980780" cy="584775"/>
          </a:xfrm>
          <a:prstGeom prst="rect">
            <a:avLst/>
          </a:prstGeom>
          <a:noFill/>
        </p:spPr>
        <p:txBody>
          <a:bodyPr wrap="none" rtlCol="0">
            <a:spAutoFit/>
          </a:bodyPr>
          <a:lstStyle/>
          <a:p>
            <a:r>
              <a:rPr lang="en-US" sz="3200" dirty="0" smtClean="0">
                <a:solidFill>
                  <a:schemeClr val="tx2">
                    <a:lumMod val="60000"/>
                    <a:lumOff val="40000"/>
                  </a:schemeClr>
                </a:solidFill>
              </a:rPr>
              <a:t>New Jefferson Parish East Bank Water Quality Laboratory ($5.5 Million)</a:t>
            </a:r>
            <a:endParaRPr lang="en-US" sz="3200" dirty="0">
              <a:solidFill>
                <a:schemeClr val="tx2">
                  <a:lumMod val="60000"/>
                  <a:lumOff val="40000"/>
                </a:schemeClr>
              </a:solidFill>
            </a:endParaRPr>
          </a:p>
        </p:txBody>
      </p:sp>
      <p:pic>
        <p:nvPicPr>
          <p:cNvPr id="5" name="Picture 3">
            <a:extLst>
              <a:ext uri="{FF2B5EF4-FFF2-40B4-BE49-F238E27FC236}">
                <a16:creationId xmlns:a16="http://schemas.microsoft.com/office/drawing/2014/main" id="{6F6FE63F-FF81-4CA6-B0E5-77704F1799AE}"/>
              </a:ext>
            </a:extLst>
          </p:cNvPr>
          <p:cNvPicPr>
            <a:picLocks noChangeAspect="1"/>
          </p:cNvPicPr>
          <p:nvPr/>
        </p:nvPicPr>
        <p:blipFill>
          <a:blip r:embed="rId3">
            <a:alphaModFix amt="9999"/>
          </a:blip>
          <a:srcRect l="21846" t="9495" r="23059" b="10505"/>
          <a:stretch>
            <a:fillRect/>
          </a:stretch>
        </p:blipFill>
        <p:spPr>
          <a:xfrm>
            <a:off x="11344937" y="454880"/>
            <a:ext cx="6467074" cy="9402293"/>
          </a:xfrm>
          <a:prstGeom prst="rect">
            <a:avLst/>
          </a:prstGeom>
        </p:spPr>
      </p:pic>
      <p:sp>
        <p:nvSpPr>
          <p:cNvPr id="6" name="Slide Number Placeholder 1">
            <a:extLst>
              <a:ext uri="{FF2B5EF4-FFF2-40B4-BE49-F238E27FC236}">
                <a16:creationId xmlns:a16="http://schemas.microsoft.com/office/drawing/2014/main" id="{2605905C-27EF-4CAA-8ABF-C1AD61EA159A}"/>
              </a:ext>
            </a:extLst>
          </p:cNvPr>
          <p:cNvSpPr txBox="1">
            <a:spLocks/>
          </p:cNvSpPr>
          <p:nvPr/>
        </p:nvSpPr>
        <p:spPr>
          <a:xfrm>
            <a:off x="15916405" y="93625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30</a:t>
            </a:fld>
            <a:endParaRPr lang="en-US" dirty="0"/>
          </a:p>
        </p:txBody>
      </p:sp>
      <p:sp>
        <p:nvSpPr>
          <p:cNvPr id="7" name="TextBox 5">
            <a:extLst>
              <a:ext uri="{FF2B5EF4-FFF2-40B4-BE49-F238E27FC236}">
                <a16:creationId xmlns:a16="http://schemas.microsoft.com/office/drawing/2014/main" id="{4AAB9B51-C572-4C25-9473-509DCFC23CC0}"/>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dirty="0">
                <a:solidFill>
                  <a:srgbClr val="00166E"/>
                </a:solidFill>
                <a:latin typeface="Public Sans"/>
              </a:rPr>
              <a:t>www.JeffParish.net</a:t>
            </a:r>
          </a:p>
        </p:txBody>
      </p:sp>
    </p:spTree>
    <p:extLst>
      <p:ext uri="{BB962C8B-B14F-4D97-AF65-F5344CB8AC3E}">
        <p14:creationId xmlns:p14="http://schemas.microsoft.com/office/powerpoint/2010/main" val="1642371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pic>
        <p:nvPicPr>
          <p:cNvPr id="20482" name="Picture 2"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95" y="2491870"/>
            <a:ext cx="13070649" cy="736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3463" y="454880"/>
            <a:ext cx="15839272" cy="2277547"/>
          </a:xfrm>
          <a:prstGeom prst="rect">
            <a:avLst/>
          </a:prstGeom>
          <a:noFill/>
        </p:spPr>
        <p:txBody>
          <a:bodyPr wrap="none" rtlCol="0">
            <a:spAutoFit/>
          </a:bodyPr>
          <a:lstStyle/>
          <a:p>
            <a:r>
              <a:rPr lang="en-US" sz="5400" dirty="0" smtClean="0">
                <a:solidFill>
                  <a:schemeClr val="accent1"/>
                </a:solidFill>
              </a:rPr>
              <a:t>New East </a:t>
            </a:r>
            <a:r>
              <a:rPr lang="en-US" sz="5400" dirty="0" smtClean="0">
                <a:solidFill>
                  <a:schemeClr val="accent1"/>
                </a:solidFill>
              </a:rPr>
              <a:t>Bank </a:t>
            </a:r>
            <a:r>
              <a:rPr lang="en-US" sz="5400" dirty="0" smtClean="0">
                <a:solidFill>
                  <a:schemeClr val="accent1"/>
                </a:solidFill>
              </a:rPr>
              <a:t>P4 Water </a:t>
            </a:r>
            <a:r>
              <a:rPr lang="en-US" sz="5400" dirty="0" smtClean="0">
                <a:solidFill>
                  <a:schemeClr val="accent1"/>
                </a:solidFill>
              </a:rPr>
              <a:t>Treatment </a:t>
            </a:r>
            <a:r>
              <a:rPr lang="en-US" sz="5400" dirty="0" smtClean="0">
                <a:solidFill>
                  <a:schemeClr val="accent1"/>
                </a:solidFill>
              </a:rPr>
              <a:t>Plant ($115 Million)</a:t>
            </a:r>
          </a:p>
          <a:p>
            <a:r>
              <a:rPr lang="en-US" sz="4400" dirty="0" smtClean="0">
                <a:solidFill>
                  <a:schemeClr val="accent1"/>
                </a:solidFill>
              </a:rPr>
              <a:t>                 (40 Million Gallons/Day Initial Capacity with</a:t>
            </a:r>
          </a:p>
          <a:p>
            <a:r>
              <a:rPr lang="en-US" sz="4400" dirty="0" smtClean="0">
                <a:solidFill>
                  <a:schemeClr val="accent1"/>
                </a:solidFill>
              </a:rPr>
              <a:t>               Potential Expansion to </a:t>
            </a:r>
            <a:r>
              <a:rPr lang="en-US" sz="4400" dirty="0" smtClean="0">
                <a:solidFill>
                  <a:schemeClr val="accent1"/>
                </a:solidFill>
              </a:rPr>
              <a:t>60 Million Gallons/Day)</a:t>
            </a:r>
            <a:endParaRPr lang="en-US" sz="4400" dirty="0">
              <a:solidFill>
                <a:schemeClr val="accent1"/>
              </a:solidFill>
            </a:endParaRPr>
          </a:p>
        </p:txBody>
      </p:sp>
      <p:pic>
        <p:nvPicPr>
          <p:cNvPr id="5" name="Picture 3">
            <a:extLst>
              <a:ext uri="{FF2B5EF4-FFF2-40B4-BE49-F238E27FC236}">
                <a16:creationId xmlns:a16="http://schemas.microsoft.com/office/drawing/2014/main" id="{6F6FE63F-FF81-4CA6-B0E5-77704F1799AE}"/>
              </a:ext>
            </a:extLst>
          </p:cNvPr>
          <p:cNvPicPr>
            <a:picLocks noChangeAspect="1"/>
          </p:cNvPicPr>
          <p:nvPr/>
        </p:nvPicPr>
        <p:blipFill>
          <a:blip r:embed="rId3">
            <a:alphaModFix amt="9999"/>
          </a:blip>
          <a:srcRect l="21846" t="9495" r="23059" b="10505"/>
          <a:stretch>
            <a:fillRect/>
          </a:stretch>
        </p:blipFill>
        <p:spPr>
          <a:xfrm>
            <a:off x="11344937" y="454880"/>
            <a:ext cx="6467074" cy="9402293"/>
          </a:xfrm>
          <a:prstGeom prst="rect">
            <a:avLst/>
          </a:prstGeom>
        </p:spPr>
      </p:pic>
      <p:sp>
        <p:nvSpPr>
          <p:cNvPr id="6" name="Slide Number Placeholder 1">
            <a:extLst>
              <a:ext uri="{FF2B5EF4-FFF2-40B4-BE49-F238E27FC236}">
                <a16:creationId xmlns:a16="http://schemas.microsoft.com/office/drawing/2014/main" id="{2605905C-27EF-4CAA-8ABF-C1AD61EA159A}"/>
              </a:ext>
            </a:extLst>
          </p:cNvPr>
          <p:cNvSpPr txBox="1">
            <a:spLocks/>
          </p:cNvSpPr>
          <p:nvPr/>
        </p:nvSpPr>
        <p:spPr>
          <a:xfrm>
            <a:off x="15916405" y="93625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31</a:t>
            </a:fld>
            <a:endParaRPr lang="en-US" dirty="0"/>
          </a:p>
        </p:txBody>
      </p:sp>
      <p:sp>
        <p:nvSpPr>
          <p:cNvPr id="7" name="TextBox 5">
            <a:extLst>
              <a:ext uri="{FF2B5EF4-FFF2-40B4-BE49-F238E27FC236}">
                <a16:creationId xmlns:a16="http://schemas.microsoft.com/office/drawing/2014/main" id="{4AAB9B51-C572-4C25-9473-509DCFC23CC0}"/>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dirty="0">
                <a:solidFill>
                  <a:srgbClr val="00166E"/>
                </a:solidFill>
                <a:latin typeface="Public Sans"/>
              </a:rPr>
              <a:t>www.JeffParish.net</a:t>
            </a:r>
          </a:p>
        </p:txBody>
      </p:sp>
    </p:spTree>
    <p:extLst>
      <p:ext uri="{BB962C8B-B14F-4D97-AF65-F5344CB8AC3E}">
        <p14:creationId xmlns:p14="http://schemas.microsoft.com/office/powerpoint/2010/main" val="688915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205451680"/>
              </p:ext>
            </p:extLst>
          </p:nvPr>
        </p:nvGraphicFramePr>
        <p:xfrm>
          <a:off x="6894505" y="1868640"/>
          <a:ext cx="3139858" cy="8162544"/>
        </p:xfrm>
        <a:graphic>
          <a:graphicData uri="http://schemas.openxmlformats.org/drawingml/2006/table">
            <a:tbl>
              <a:tblPr firstRow="1" bandRow="1">
                <a:tableStyleId>{5C22544A-7EE6-4342-B048-85BDC9FD1C3A}</a:tableStyleId>
              </a:tblPr>
              <a:tblGrid>
                <a:gridCol w="947803">
                  <a:extLst>
                    <a:ext uri="{9D8B030D-6E8A-4147-A177-3AD203B41FA5}">
                      <a16:colId xmlns:a16="http://schemas.microsoft.com/office/drawing/2014/main" val="2903365376"/>
                    </a:ext>
                  </a:extLst>
                </a:gridCol>
                <a:gridCol w="2192055">
                  <a:extLst>
                    <a:ext uri="{9D8B030D-6E8A-4147-A177-3AD203B41FA5}">
                      <a16:colId xmlns:a16="http://schemas.microsoft.com/office/drawing/2014/main" val="3711800154"/>
                    </a:ext>
                  </a:extLst>
                </a:gridCol>
              </a:tblGrid>
              <a:tr h="370840">
                <a:tc>
                  <a:txBody>
                    <a:bodyPr/>
                    <a:lstStyle/>
                    <a:p>
                      <a:r>
                        <a:rPr lang="en-US" dirty="0" smtClean="0"/>
                        <a:t>   YEAR</a:t>
                      </a:r>
                      <a:endParaRPr lang="en-US" dirty="0"/>
                    </a:p>
                  </a:txBody>
                  <a:tcPr/>
                </a:tc>
                <a:tc>
                  <a:txBody>
                    <a:bodyPr/>
                    <a:lstStyle/>
                    <a:p>
                      <a:r>
                        <a:rPr lang="en-US" dirty="0" smtClean="0"/>
                        <a:t>  AVAILABLE FUNDS</a:t>
                      </a:r>
                      <a:endParaRPr lang="en-US" dirty="0"/>
                    </a:p>
                  </a:txBody>
                  <a:tcPr/>
                </a:tc>
                <a:extLst>
                  <a:ext uri="{0D108BD9-81ED-4DB2-BD59-A6C34878D82A}">
                    <a16:rowId xmlns:a16="http://schemas.microsoft.com/office/drawing/2014/main" val="1273946208"/>
                  </a:ext>
                </a:extLst>
              </a:tr>
              <a:tr h="374904">
                <a:tc>
                  <a:txBody>
                    <a:bodyPr/>
                    <a:lstStyle/>
                    <a:p>
                      <a:r>
                        <a:rPr lang="en-US" dirty="0" smtClean="0"/>
                        <a:t>   2022</a:t>
                      </a:r>
                      <a:endParaRPr lang="en-US" dirty="0"/>
                    </a:p>
                  </a:txBody>
                  <a:tcPr/>
                </a:tc>
                <a:tc>
                  <a:txBody>
                    <a:bodyPr/>
                    <a:lstStyle/>
                    <a:p>
                      <a:r>
                        <a:rPr lang="en-US" dirty="0" smtClean="0"/>
                        <a:t>        $  5 Million</a:t>
                      </a:r>
                    </a:p>
                  </a:txBody>
                  <a:tcPr/>
                </a:tc>
                <a:extLst>
                  <a:ext uri="{0D108BD9-81ED-4DB2-BD59-A6C34878D82A}">
                    <a16:rowId xmlns:a16="http://schemas.microsoft.com/office/drawing/2014/main" val="2770787180"/>
                  </a:ext>
                </a:extLst>
              </a:tr>
              <a:tr h="370840">
                <a:tc>
                  <a:txBody>
                    <a:bodyPr/>
                    <a:lstStyle/>
                    <a:p>
                      <a:r>
                        <a:rPr lang="en-US" dirty="0" smtClean="0"/>
                        <a:t>   2023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$12 Million</a:t>
                      </a:r>
                    </a:p>
                  </a:txBody>
                  <a:tcPr/>
                </a:tc>
                <a:extLst>
                  <a:ext uri="{0D108BD9-81ED-4DB2-BD59-A6C34878D82A}">
                    <a16:rowId xmlns:a16="http://schemas.microsoft.com/office/drawing/2014/main" val="147821421"/>
                  </a:ext>
                </a:extLst>
              </a:tr>
              <a:tr h="370840">
                <a:tc>
                  <a:txBody>
                    <a:bodyPr/>
                    <a:lstStyle/>
                    <a:p>
                      <a:r>
                        <a:rPr lang="en-US" dirty="0" smtClean="0"/>
                        <a:t>   2024</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$13 Million</a:t>
                      </a:r>
                    </a:p>
                  </a:txBody>
                  <a:tcPr/>
                </a:tc>
                <a:extLst>
                  <a:ext uri="{0D108BD9-81ED-4DB2-BD59-A6C34878D82A}">
                    <a16:rowId xmlns:a16="http://schemas.microsoft.com/office/drawing/2014/main" val="685761298"/>
                  </a:ext>
                </a:extLst>
              </a:tr>
              <a:tr h="370840">
                <a:tc>
                  <a:txBody>
                    <a:bodyPr/>
                    <a:lstStyle/>
                    <a:p>
                      <a:r>
                        <a:rPr lang="en-US" dirty="0" smtClean="0"/>
                        <a:t>   2025</a:t>
                      </a:r>
                      <a:endParaRPr lang="en-US" dirty="0"/>
                    </a:p>
                  </a:txBody>
                  <a:tcPr/>
                </a:tc>
                <a:tc>
                  <a:txBody>
                    <a:bodyPr/>
                    <a:lstStyle/>
                    <a:p>
                      <a:r>
                        <a:rPr lang="en-US" dirty="0" smtClean="0"/>
                        <a:t>        $23 Million</a:t>
                      </a:r>
                      <a:endParaRPr lang="en-US" dirty="0"/>
                    </a:p>
                  </a:txBody>
                  <a:tcPr/>
                </a:tc>
                <a:extLst>
                  <a:ext uri="{0D108BD9-81ED-4DB2-BD59-A6C34878D82A}">
                    <a16:rowId xmlns:a16="http://schemas.microsoft.com/office/drawing/2014/main" val="797407581"/>
                  </a:ext>
                </a:extLst>
              </a:tr>
              <a:tr h="370840">
                <a:tc>
                  <a:txBody>
                    <a:bodyPr/>
                    <a:lstStyle/>
                    <a:p>
                      <a:r>
                        <a:rPr lang="en-US" dirty="0" smtClean="0"/>
                        <a:t>   2026</a:t>
                      </a:r>
                      <a:endParaRPr lang="en-US" dirty="0"/>
                    </a:p>
                  </a:txBody>
                  <a:tcPr/>
                </a:tc>
                <a:tc>
                  <a:txBody>
                    <a:bodyPr/>
                    <a:lstStyle/>
                    <a:p>
                      <a:r>
                        <a:rPr lang="en-US" dirty="0" smtClean="0"/>
                        <a:t>        $26 Million</a:t>
                      </a:r>
                      <a:endParaRPr lang="en-US" dirty="0"/>
                    </a:p>
                  </a:txBody>
                  <a:tcPr/>
                </a:tc>
                <a:extLst>
                  <a:ext uri="{0D108BD9-81ED-4DB2-BD59-A6C34878D82A}">
                    <a16:rowId xmlns:a16="http://schemas.microsoft.com/office/drawing/2014/main" val="2834882280"/>
                  </a:ext>
                </a:extLst>
              </a:tr>
              <a:tr h="370840">
                <a:tc>
                  <a:txBody>
                    <a:bodyPr/>
                    <a:lstStyle/>
                    <a:p>
                      <a:r>
                        <a:rPr lang="en-US" dirty="0" smtClean="0"/>
                        <a:t>   2027</a:t>
                      </a:r>
                      <a:endParaRPr lang="en-US" dirty="0"/>
                    </a:p>
                  </a:txBody>
                  <a:tcPr/>
                </a:tc>
                <a:tc>
                  <a:txBody>
                    <a:bodyPr/>
                    <a:lstStyle/>
                    <a:p>
                      <a:r>
                        <a:rPr lang="en-US" dirty="0" smtClean="0"/>
                        <a:t>        $27 Million</a:t>
                      </a:r>
                      <a:endParaRPr lang="en-US" dirty="0"/>
                    </a:p>
                  </a:txBody>
                  <a:tcPr/>
                </a:tc>
                <a:extLst>
                  <a:ext uri="{0D108BD9-81ED-4DB2-BD59-A6C34878D82A}">
                    <a16:rowId xmlns:a16="http://schemas.microsoft.com/office/drawing/2014/main" val="3983749079"/>
                  </a:ext>
                </a:extLst>
              </a:tr>
              <a:tr h="370840">
                <a:tc>
                  <a:txBody>
                    <a:bodyPr/>
                    <a:lstStyle/>
                    <a:p>
                      <a:r>
                        <a:rPr lang="en-US" dirty="0" smtClean="0"/>
                        <a:t>   2028</a:t>
                      </a:r>
                      <a:endParaRPr lang="en-US" dirty="0"/>
                    </a:p>
                  </a:txBody>
                  <a:tcPr/>
                </a:tc>
                <a:tc>
                  <a:txBody>
                    <a:bodyPr/>
                    <a:lstStyle/>
                    <a:p>
                      <a:r>
                        <a:rPr lang="en-US" dirty="0" smtClean="0"/>
                        <a:t>        $29 Million</a:t>
                      </a:r>
                      <a:endParaRPr lang="en-US" dirty="0"/>
                    </a:p>
                  </a:txBody>
                  <a:tcPr/>
                </a:tc>
                <a:extLst>
                  <a:ext uri="{0D108BD9-81ED-4DB2-BD59-A6C34878D82A}">
                    <a16:rowId xmlns:a16="http://schemas.microsoft.com/office/drawing/2014/main" val="1548368523"/>
                  </a:ext>
                </a:extLst>
              </a:tr>
              <a:tr h="370840">
                <a:tc>
                  <a:txBody>
                    <a:bodyPr/>
                    <a:lstStyle/>
                    <a:p>
                      <a:r>
                        <a:rPr lang="en-US" dirty="0" smtClean="0"/>
                        <a:t>   2029</a:t>
                      </a:r>
                      <a:endParaRPr lang="en-US" dirty="0"/>
                    </a:p>
                  </a:txBody>
                  <a:tcPr/>
                </a:tc>
                <a:tc>
                  <a:txBody>
                    <a:bodyPr/>
                    <a:lstStyle/>
                    <a:p>
                      <a:r>
                        <a:rPr lang="en-US" dirty="0" smtClean="0"/>
                        <a:t>        $33 Million</a:t>
                      </a:r>
                      <a:endParaRPr lang="en-US" dirty="0"/>
                    </a:p>
                  </a:txBody>
                  <a:tcPr/>
                </a:tc>
                <a:extLst>
                  <a:ext uri="{0D108BD9-81ED-4DB2-BD59-A6C34878D82A}">
                    <a16:rowId xmlns:a16="http://schemas.microsoft.com/office/drawing/2014/main" val="554428870"/>
                  </a:ext>
                </a:extLst>
              </a:tr>
              <a:tr h="370840">
                <a:tc>
                  <a:txBody>
                    <a:bodyPr/>
                    <a:lstStyle/>
                    <a:p>
                      <a:r>
                        <a:rPr lang="en-US" dirty="0" smtClean="0"/>
                        <a:t>   2030</a:t>
                      </a:r>
                      <a:endParaRPr lang="en-US" dirty="0"/>
                    </a:p>
                  </a:txBody>
                  <a:tcPr/>
                </a:tc>
                <a:tc>
                  <a:txBody>
                    <a:bodyPr/>
                    <a:lstStyle/>
                    <a:p>
                      <a:r>
                        <a:rPr lang="en-US" dirty="0" smtClean="0"/>
                        <a:t>        $47 Million</a:t>
                      </a:r>
                      <a:endParaRPr lang="en-US" dirty="0"/>
                    </a:p>
                  </a:txBody>
                  <a:tcPr/>
                </a:tc>
                <a:extLst>
                  <a:ext uri="{0D108BD9-81ED-4DB2-BD59-A6C34878D82A}">
                    <a16:rowId xmlns:a16="http://schemas.microsoft.com/office/drawing/2014/main" val="3996321959"/>
                  </a:ext>
                </a:extLst>
              </a:tr>
              <a:tr h="370840">
                <a:tc>
                  <a:txBody>
                    <a:bodyPr/>
                    <a:lstStyle/>
                    <a:p>
                      <a:r>
                        <a:rPr lang="en-US" dirty="0" smtClean="0"/>
                        <a:t>   2031</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4057371517"/>
                  </a:ext>
                </a:extLst>
              </a:tr>
              <a:tr h="370840">
                <a:tc>
                  <a:txBody>
                    <a:bodyPr/>
                    <a:lstStyle/>
                    <a:p>
                      <a:r>
                        <a:rPr lang="en-US" dirty="0" smtClean="0"/>
                        <a:t>   2032</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1350454769"/>
                  </a:ext>
                </a:extLst>
              </a:tr>
              <a:tr h="370840">
                <a:tc>
                  <a:txBody>
                    <a:bodyPr/>
                    <a:lstStyle/>
                    <a:p>
                      <a:r>
                        <a:rPr lang="en-US" dirty="0" smtClean="0"/>
                        <a:t>   2033</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2708018931"/>
                  </a:ext>
                </a:extLst>
              </a:tr>
              <a:tr h="370840">
                <a:tc>
                  <a:txBody>
                    <a:bodyPr/>
                    <a:lstStyle/>
                    <a:p>
                      <a:r>
                        <a:rPr lang="en-US" dirty="0" smtClean="0"/>
                        <a:t>   2034</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1228208340"/>
                  </a:ext>
                </a:extLst>
              </a:tr>
              <a:tr h="370840">
                <a:tc>
                  <a:txBody>
                    <a:bodyPr/>
                    <a:lstStyle/>
                    <a:p>
                      <a:r>
                        <a:rPr lang="en-US" dirty="0" smtClean="0"/>
                        <a:t>   2035</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1380773587"/>
                  </a:ext>
                </a:extLst>
              </a:tr>
              <a:tr h="370840">
                <a:tc>
                  <a:txBody>
                    <a:bodyPr/>
                    <a:lstStyle/>
                    <a:p>
                      <a:r>
                        <a:rPr lang="en-US" dirty="0" smtClean="0"/>
                        <a:t>   2036</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4255084856"/>
                  </a:ext>
                </a:extLst>
              </a:tr>
              <a:tr h="370840">
                <a:tc>
                  <a:txBody>
                    <a:bodyPr/>
                    <a:lstStyle/>
                    <a:p>
                      <a:r>
                        <a:rPr lang="en-US" dirty="0" smtClean="0"/>
                        <a:t>   2037</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2780514942"/>
                  </a:ext>
                </a:extLst>
              </a:tr>
              <a:tr h="370840">
                <a:tc>
                  <a:txBody>
                    <a:bodyPr/>
                    <a:lstStyle/>
                    <a:p>
                      <a:r>
                        <a:rPr lang="en-US" dirty="0" smtClean="0"/>
                        <a:t>   2038</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2016020915"/>
                  </a:ext>
                </a:extLst>
              </a:tr>
              <a:tr h="370840">
                <a:tc>
                  <a:txBody>
                    <a:bodyPr/>
                    <a:lstStyle/>
                    <a:p>
                      <a:r>
                        <a:rPr lang="en-US" dirty="0" smtClean="0"/>
                        <a:t>   2039</a:t>
                      </a:r>
                      <a:endParaRPr lang="en-US" dirty="0"/>
                    </a:p>
                  </a:txBody>
                  <a:tcPr/>
                </a:tc>
                <a:tc>
                  <a:txBody>
                    <a:bodyPr/>
                    <a:lstStyle/>
                    <a:p>
                      <a:r>
                        <a:rPr lang="en-US" dirty="0" smtClean="0"/>
                        <a:t>        $53 Million</a:t>
                      </a:r>
                      <a:endParaRPr lang="en-US" dirty="0"/>
                    </a:p>
                  </a:txBody>
                  <a:tcPr/>
                </a:tc>
                <a:extLst>
                  <a:ext uri="{0D108BD9-81ED-4DB2-BD59-A6C34878D82A}">
                    <a16:rowId xmlns:a16="http://schemas.microsoft.com/office/drawing/2014/main" val="4211074600"/>
                  </a:ext>
                </a:extLst>
              </a:tr>
              <a:tr h="370840">
                <a:tc>
                  <a:txBody>
                    <a:bodyPr/>
                    <a:lstStyle/>
                    <a:p>
                      <a:r>
                        <a:rPr lang="en-US" dirty="0" smtClean="0"/>
                        <a:t>   2040</a:t>
                      </a:r>
                      <a:endParaRPr lang="en-US" dirty="0"/>
                    </a:p>
                  </a:txBody>
                  <a:tcPr/>
                </a:tc>
                <a:tc>
                  <a:txBody>
                    <a:bodyPr/>
                    <a:lstStyle/>
                    <a:p>
                      <a:r>
                        <a:rPr lang="en-US" dirty="0" smtClean="0"/>
                        <a:t>        $53 Million</a:t>
                      </a:r>
                      <a:endParaRPr lang="en-US" dirty="0"/>
                    </a:p>
                  </a:txBody>
                  <a:tcPr/>
                </a:tc>
                <a:extLst>
                  <a:ext uri="{0D108BD9-81ED-4DB2-BD59-A6C34878D82A}">
                    <a16:rowId xmlns:a16="http://schemas.microsoft.com/office/drawing/2014/main" val="68387034"/>
                  </a:ext>
                </a:extLst>
              </a:tr>
              <a:tr h="370840">
                <a:tc>
                  <a:txBody>
                    <a:bodyPr/>
                    <a:lstStyle/>
                    <a:p>
                      <a:r>
                        <a:rPr lang="en-US" dirty="0" smtClean="0"/>
                        <a:t>   2041</a:t>
                      </a:r>
                      <a:endParaRPr lang="en-US" dirty="0"/>
                    </a:p>
                  </a:txBody>
                  <a:tcPr/>
                </a:tc>
                <a:tc>
                  <a:txBody>
                    <a:bodyPr/>
                    <a:lstStyle/>
                    <a:p>
                      <a:r>
                        <a:rPr lang="en-US" dirty="0" smtClean="0"/>
                        <a:t>        $53 Million</a:t>
                      </a:r>
                      <a:endParaRPr lang="en-US" dirty="0"/>
                    </a:p>
                  </a:txBody>
                  <a:tcPr/>
                </a:tc>
                <a:extLst>
                  <a:ext uri="{0D108BD9-81ED-4DB2-BD59-A6C34878D82A}">
                    <a16:rowId xmlns:a16="http://schemas.microsoft.com/office/drawing/2014/main" val="131633793"/>
                  </a:ext>
                </a:extLst>
              </a:tr>
              <a:tr h="370840">
                <a:tc>
                  <a:txBody>
                    <a:bodyPr/>
                    <a:lstStyle/>
                    <a:p>
                      <a:r>
                        <a:rPr lang="en-US" dirty="0" smtClean="0"/>
                        <a:t>  TOTAL</a:t>
                      </a:r>
                      <a:endParaRPr lang="en-US" dirty="0"/>
                    </a:p>
                  </a:txBody>
                  <a:tcPr/>
                </a:tc>
                <a:tc>
                  <a:txBody>
                    <a:bodyPr/>
                    <a:lstStyle/>
                    <a:p>
                      <a:r>
                        <a:rPr lang="en-US" dirty="0" smtClean="0"/>
                        <a:t>        $790 Million</a:t>
                      </a:r>
                      <a:endParaRPr lang="en-US" dirty="0"/>
                    </a:p>
                  </a:txBody>
                  <a:tcPr/>
                </a:tc>
                <a:extLst>
                  <a:ext uri="{0D108BD9-81ED-4DB2-BD59-A6C34878D82A}">
                    <a16:rowId xmlns:a16="http://schemas.microsoft.com/office/drawing/2014/main" val="1003226139"/>
                  </a:ext>
                </a:extLst>
              </a:tr>
            </a:tbl>
          </a:graphicData>
        </a:graphic>
      </p:graphicFrame>
      <p:sp>
        <p:nvSpPr>
          <p:cNvPr id="4" name="TextBox 3"/>
          <p:cNvSpPr txBox="1"/>
          <p:nvPr/>
        </p:nvSpPr>
        <p:spPr>
          <a:xfrm>
            <a:off x="3840730" y="789140"/>
            <a:ext cx="9692140" cy="769441"/>
          </a:xfrm>
          <a:prstGeom prst="rect">
            <a:avLst/>
          </a:prstGeom>
          <a:noFill/>
        </p:spPr>
        <p:txBody>
          <a:bodyPr wrap="none" rtlCol="0">
            <a:spAutoFit/>
          </a:bodyPr>
          <a:lstStyle/>
          <a:p>
            <a:r>
              <a:rPr lang="en-US" sz="4400" dirty="0" smtClean="0">
                <a:solidFill>
                  <a:schemeClr val="tx2"/>
                </a:solidFill>
              </a:rPr>
              <a:t>Water System Pipe Replacement Program</a:t>
            </a:r>
            <a:endParaRPr lang="en-US" sz="4400" dirty="0">
              <a:solidFill>
                <a:schemeClr val="tx2"/>
              </a:solidFill>
            </a:endParaRPr>
          </a:p>
        </p:txBody>
      </p:sp>
      <p:pic>
        <p:nvPicPr>
          <p:cNvPr id="5" name="Picture 3">
            <a:extLst>
              <a:ext uri="{FF2B5EF4-FFF2-40B4-BE49-F238E27FC236}">
                <a16:creationId xmlns:a16="http://schemas.microsoft.com/office/drawing/2014/main" id="{6F6FE63F-FF81-4CA6-B0E5-77704F1799AE}"/>
              </a:ext>
            </a:extLst>
          </p:cNvPr>
          <p:cNvPicPr>
            <a:picLocks noChangeAspect="1"/>
          </p:cNvPicPr>
          <p:nvPr/>
        </p:nvPicPr>
        <p:blipFill>
          <a:blip r:embed="rId2">
            <a:alphaModFix amt="9999"/>
          </a:blip>
          <a:srcRect l="21846" t="9495" r="23059" b="10505"/>
          <a:stretch>
            <a:fillRect/>
          </a:stretch>
        </p:blipFill>
        <p:spPr>
          <a:xfrm>
            <a:off x="11319885" y="442354"/>
            <a:ext cx="6467074" cy="9402293"/>
          </a:xfrm>
          <a:prstGeom prst="rect">
            <a:avLst/>
          </a:prstGeom>
        </p:spPr>
      </p:pic>
      <p:sp>
        <p:nvSpPr>
          <p:cNvPr id="6" name="Slide Number Placeholder 1">
            <a:extLst>
              <a:ext uri="{FF2B5EF4-FFF2-40B4-BE49-F238E27FC236}">
                <a16:creationId xmlns:a16="http://schemas.microsoft.com/office/drawing/2014/main" id="{2605905C-27EF-4CAA-8ABF-C1AD61EA159A}"/>
              </a:ext>
            </a:extLst>
          </p:cNvPr>
          <p:cNvSpPr txBox="1">
            <a:spLocks/>
          </p:cNvSpPr>
          <p:nvPr/>
        </p:nvSpPr>
        <p:spPr>
          <a:xfrm>
            <a:off x="15916405" y="93625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32</a:t>
            </a:fld>
            <a:endParaRPr lang="en-US" dirty="0"/>
          </a:p>
        </p:txBody>
      </p:sp>
      <p:sp>
        <p:nvSpPr>
          <p:cNvPr id="7" name="TextBox 5">
            <a:extLst>
              <a:ext uri="{FF2B5EF4-FFF2-40B4-BE49-F238E27FC236}">
                <a16:creationId xmlns:a16="http://schemas.microsoft.com/office/drawing/2014/main" id="{4AAB9B51-C572-4C25-9473-509DCFC23CC0}"/>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dirty="0">
                <a:solidFill>
                  <a:srgbClr val="00166E"/>
                </a:solidFill>
                <a:latin typeface="Public Sans"/>
              </a:rPr>
              <a:t>www.JeffParish.net</a:t>
            </a:r>
          </a:p>
        </p:txBody>
      </p:sp>
    </p:spTree>
    <p:extLst>
      <p:ext uri="{BB962C8B-B14F-4D97-AF65-F5344CB8AC3E}">
        <p14:creationId xmlns:p14="http://schemas.microsoft.com/office/powerpoint/2010/main" val="3611898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775" y="2843"/>
            <a:ext cx="406854" cy="2575832"/>
          </a:xfrm>
          <a:prstGeom prst="rect">
            <a:avLst/>
          </a:prstGeom>
          <a:solidFill>
            <a:srgbClr val="031873"/>
          </a:solidFill>
        </p:spPr>
      </p:sp>
      <p:sp>
        <p:nvSpPr>
          <p:cNvPr id="3" name="AutoShape 3"/>
          <p:cNvSpPr/>
          <p:nvPr/>
        </p:nvSpPr>
        <p:spPr>
          <a:xfrm>
            <a:off x="-104775" y="2573232"/>
            <a:ext cx="406854" cy="2575832"/>
          </a:xfrm>
          <a:prstGeom prst="rect">
            <a:avLst/>
          </a:prstGeom>
          <a:solidFill>
            <a:srgbClr val="76CAEB"/>
          </a:solidFill>
        </p:spPr>
      </p:sp>
      <p:sp>
        <p:nvSpPr>
          <p:cNvPr id="4" name="AutoShape 4"/>
          <p:cNvSpPr/>
          <p:nvPr/>
        </p:nvSpPr>
        <p:spPr>
          <a:xfrm>
            <a:off x="-104775" y="5143621"/>
            <a:ext cx="406854" cy="2575832"/>
          </a:xfrm>
          <a:prstGeom prst="rect">
            <a:avLst/>
          </a:prstGeom>
          <a:solidFill>
            <a:srgbClr val="E67200"/>
          </a:solidFill>
        </p:spPr>
      </p:sp>
      <p:sp>
        <p:nvSpPr>
          <p:cNvPr id="5" name="AutoShape 5"/>
          <p:cNvSpPr/>
          <p:nvPr/>
        </p:nvSpPr>
        <p:spPr>
          <a:xfrm>
            <a:off x="-104775" y="7714010"/>
            <a:ext cx="406854" cy="2575832"/>
          </a:xfrm>
          <a:prstGeom prst="rect">
            <a:avLst/>
          </a:prstGeom>
          <a:solidFill>
            <a:srgbClr val="ECAB02"/>
          </a:solidFill>
        </p:spPr>
      </p:sp>
      <p:pic>
        <p:nvPicPr>
          <p:cNvPr id="6" name="Picture 6"/>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pic>
        <p:nvPicPr>
          <p:cNvPr id="7" name="Picture 7"/>
          <p:cNvPicPr>
            <a:picLocks noChangeAspect="1"/>
          </p:cNvPicPr>
          <p:nvPr/>
        </p:nvPicPr>
        <p:blipFill>
          <a:blip r:embed="rId4"/>
          <a:srcRect l="4091" t="5115" b="10125"/>
          <a:stretch>
            <a:fillRect/>
          </a:stretch>
        </p:blipFill>
        <p:spPr>
          <a:xfrm>
            <a:off x="311604" y="0"/>
            <a:ext cx="4591272" cy="1945059"/>
          </a:xfrm>
          <a:prstGeom prst="rect">
            <a:avLst/>
          </a:prstGeom>
        </p:spPr>
      </p:pic>
      <p:sp>
        <p:nvSpPr>
          <p:cNvPr id="8" name="TextBox 8"/>
          <p:cNvSpPr txBox="1"/>
          <p:nvPr/>
        </p:nvSpPr>
        <p:spPr>
          <a:xfrm>
            <a:off x="1028700" y="5723161"/>
            <a:ext cx="6258326" cy="1974900"/>
          </a:xfrm>
          <a:prstGeom prst="rect">
            <a:avLst/>
          </a:prstGeom>
        </p:spPr>
        <p:txBody>
          <a:bodyPr wrap="square" lIns="0" tIns="0" rIns="0" bIns="0" rtlCol="0" anchor="t">
            <a:spAutoFit/>
          </a:bodyPr>
          <a:lstStyle/>
          <a:p>
            <a:pPr>
              <a:lnSpc>
                <a:spcPts val="7688"/>
              </a:lnSpc>
            </a:pPr>
            <a:r>
              <a:rPr lang="en-US" sz="5492" b="1">
                <a:solidFill>
                  <a:srgbClr val="00166E"/>
                </a:solidFill>
                <a:latin typeface="Public Sans"/>
              </a:rPr>
              <a:t>20 Year Outlook</a:t>
            </a:r>
          </a:p>
          <a:p>
            <a:pPr>
              <a:lnSpc>
                <a:spcPts val="7688"/>
              </a:lnSpc>
            </a:pPr>
            <a:endParaRPr lang="en-US" sz="5492">
              <a:solidFill>
                <a:srgbClr val="00166E"/>
              </a:solidFill>
              <a:latin typeface="Public Sans"/>
            </a:endParaRPr>
          </a:p>
        </p:txBody>
      </p:sp>
      <p:sp>
        <p:nvSpPr>
          <p:cNvPr id="10" name="AutoShape 10"/>
          <p:cNvSpPr/>
          <p:nvPr/>
        </p:nvSpPr>
        <p:spPr>
          <a:xfrm flipV="1">
            <a:off x="1028700" y="5448300"/>
            <a:ext cx="9334500" cy="45719"/>
          </a:xfrm>
          <a:prstGeom prst="rect">
            <a:avLst/>
          </a:prstGeom>
          <a:solidFill>
            <a:srgbClr val="76CAEB"/>
          </a:solidFill>
        </p:spPr>
      </p:sp>
      <p:sp>
        <p:nvSpPr>
          <p:cNvPr id="11" name="AutoShape 11"/>
          <p:cNvSpPr/>
          <p:nvPr/>
        </p:nvSpPr>
        <p:spPr>
          <a:xfrm>
            <a:off x="15959427" y="10173334"/>
            <a:ext cx="2080799" cy="9525"/>
          </a:xfrm>
          <a:prstGeom prst="rect">
            <a:avLst/>
          </a:prstGeom>
          <a:solidFill>
            <a:srgbClr val="00166E"/>
          </a:solidFill>
        </p:spPr>
      </p:sp>
      <p:sp>
        <p:nvSpPr>
          <p:cNvPr id="12" name="TextBox 12"/>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4" name="TextBox 13">
            <a:extLst>
              <a:ext uri="{FF2B5EF4-FFF2-40B4-BE49-F238E27FC236}">
                <a16:creationId xmlns:a16="http://schemas.microsoft.com/office/drawing/2014/main" id="{B746AE92-F1A7-4A77-A9DF-9E9556AEBFAC}"/>
              </a:ext>
            </a:extLst>
          </p:cNvPr>
          <p:cNvSpPr txBox="1"/>
          <p:nvPr/>
        </p:nvSpPr>
        <p:spPr>
          <a:xfrm>
            <a:off x="829076" y="3854018"/>
            <a:ext cx="12915900" cy="1477328"/>
          </a:xfrm>
          <a:prstGeom prst="rect">
            <a:avLst/>
          </a:prstGeom>
          <a:noFill/>
        </p:spPr>
        <p:txBody>
          <a:bodyPr wrap="square" rtlCol="0">
            <a:spAutoFit/>
          </a:bodyPr>
          <a:lstStyle/>
          <a:p>
            <a:r>
              <a:rPr lang="en-US" sz="9000" dirty="0">
                <a:solidFill>
                  <a:srgbClr val="001A70"/>
                </a:solidFill>
                <a:latin typeface="Public Sans Medium" pitchFamily="2" charset="0"/>
              </a:rPr>
              <a:t>Sewer Rate Increase </a:t>
            </a:r>
          </a:p>
        </p:txBody>
      </p:sp>
      <p:sp>
        <p:nvSpPr>
          <p:cNvPr id="9" name="Slide Number Placeholder 8">
            <a:extLst>
              <a:ext uri="{FF2B5EF4-FFF2-40B4-BE49-F238E27FC236}">
                <a16:creationId xmlns:a16="http://schemas.microsoft.com/office/drawing/2014/main" id="{39696E64-83B5-4154-8C12-9FA61F865704}"/>
              </a:ext>
            </a:extLst>
          </p:cNvPr>
          <p:cNvSpPr>
            <a:spLocks noGrp="1"/>
          </p:cNvSpPr>
          <p:nvPr>
            <p:ph type="sldNum" sz="quarter" idx="12"/>
          </p:nvPr>
        </p:nvSpPr>
        <p:spPr>
          <a:xfrm>
            <a:off x="15916405" y="9346939"/>
            <a:ext cx="2133600" cy="365125"/>
          </a:xfrm>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3579012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sp>
        <p:nvSpPr>
          <p:cNvPr id="4" name="AutoShape 4"/>
          <p:cNvSpPr/>
          <p:nvPr/>
        </p:nvSpPr>
        <p:spPr>
          <a:xfrm>
            <a:off x="15959427" y="10173334"/>
            <a:ext cx="2080799" cy="9525"/>
          </a:xfrm>
          <a:prstGeom prst="rect">
            <a:avLst/>
          </a:prstGeom>
          <a:solidFill>
            <a:srgbClr val="00166E"/>
          </a:solidFill>
        </p:spPr>
      </p:sp>
      <p:sp>
        <p:nvSpPr>
          <p:cNvPr id="5" name="TextBox 5"/>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6" name="TextBox 6"/>
          <p:cNvSpPr txBox="1"/>
          <p:nvPr/>
        </p:nvSpPr>
        <p:spPr>
          <a:xfrm>
            <a:off x="485502" y="837571"/>
            <a:ext cx="14820900" cy="1538883"/>
          </a:xfrm>
          <a:prstGeom prst="rect">
            <a:avLst/>
          </a:prstGeom>
        </p:spPr>
        <p:txBody>
          <a:bodyPr wrap="square" lIns="0" tIns="0" rIns="0" bIns="0" rtlCol="0" anchor="t">
            <a:spAutoFit/>
          </a:bodyPr>
          <a:lstStyle/>
          <a:p>
            <a:r>
              <a:rPr lang="en-US" sz="5000">
                <a:solidFill>
                  <a:srgbClr val="00166E"/>
                </a:solidFill>
                <a:latin typeface="Public Sans Bold"/>
              </a:rPr>
              <a:t>Sewer Department Revenues vs. Expenditures and fund balance after reserve (2014-2023)</a:t>
            </a:r>
          </a:p>
        </p:txBody>
      </p:sp>
      <p:sp>
        <p:nvSpPr>
          <p:cNvPr id="7" name="AutoShape 7"/>
          <p:cNvSpPr/>
          <p:nvPr/>
        </p:nvSpPr>
        <p:spPr>
          <a:xfrm>
            <a:off x="485502" y="2725952"/>
            <a:ext cx="11335423" cy="45719"/>
          </a:xfrm>
          <a:prstGeom prst="rect">
            <a:avLst/>
          </a:prstGeom>
          <a:solidFill>
            <a:srgbClr val="001A70"/>
          </a:solidFill>
          <a:ln>
            <a:solidFill>
              <a:srgbClr val="001A70"/>
            </a:solidFill>
          </a:ln>
        </p:spPr>
      </p:sp>
      <p:sp>
        <p:nvSpPr>
          <p:cNvPr id="14" name="AutoShape 2">
            <a:extLst>
              <a:ext uri="{FF2B5EF4-FFF2-40B4-BE49-F238E27FC236}">
                <a16:creationId xmlns:a16="http://schemas.microsoft.com/office/drawing/2014/main" id="{AA904FCC-34F8-43FD-81D7-B7827C0983E5}"/>
              </a:ext>
            </a:extLst>
          </p:cNvPr>
          <p:cNvSpPr/>
          <p:nvPr/>
        </p:nvSpPr>
        <p:spPr>
          <a:xfrm>
            <a:off x="-104775" y="2843"/>
            <a:ext cx="406854" cy="10530540"/>
          </a:xfrm>
          <a:prstGeom prst="rect">
            <a:avLst/>
          </a:prstGeom>
          <a:solidFill>
            <a:srgbClr val="001A70"/>
          </a:solidFill>
          <a:ln>
            <a:solidFill>
              <a:srgbClr val="001A70"/>
            </a:solidFill>
          </a:ln>
        </p:spPr>
      </p:sp>
      <p:pic>
        <p:nvPicPr>
          <p:cNvPr id="9" name="Picture 8">
            <a:extLst>
              <a:ext uri="{FF2B5EF4-FFF2-40B4-BE49-F238E27FC236}">
                <a16:creationId xmlns:a16="http://schemas.microsoft.com/office/drawing/2014/main" id="{46191815-3055-472C-A5E5-D05500BBC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933700"/>
            <a:ext cx="9829800" cy="7044730"/>
          </a:xfrm>
          <a:prstGeom prst="rect">
            <a:avLst/>
          </a:prstGeom>
        </p:spPr>
      </p:pic>
      <p:sp>
        <p:nvSpPr>
          <p:cNvPr id="2" name="Slide Number Placeholder 1">
            <a:extLst>
              <a:ext uri="{FF2B5EF4-FFF2-40B4-BE49-F238E27FC236}">
                <a16:creationId xmlns:a16="http://schemas.microsoft.com/office/drawing/2014/main" id="{78702586-CCD4-4471-AA67-0BBDD29213A6}"/>
              </a:ext>
            </a:extLst>
          </p:cNvPr>
          <p:cNvSpPr>
            <a:spLocks noGrp="1"/>
          </p:cNvSpPr>
          <p:nvPr>
            <p:ph type="sldNum" sz="quarter" idx="12"/>
          </p:nvPr>
        </p:nvSpPr>
        <p:spPr>
          <a:xfrm>
            <a:off x="15838118" y="9174706"/>
            <a:ext cx="2133600" cy="365125"/>
          </a:xfrm>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2951993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7" name="TextBox 7"/>
          <p:cNvSpPr txBox="1"/>
          <p:nvPr/>
        </p:nvSpPr>
        <p:spPr>
          <a:xfrm>
            <a:off x="1028700" y="2898808"/>
            <a:ext cx="11315700" cy="1231106"/>
          </a:xfrm>
          <a:prstGeom prst="rect">
            <a:avLst/>
          </a:prstGeom>
        </p:spPr>
        <p:txBody>
          <a:bodyPr wrap="square" lIns="0" tIns="0" rIns="0" bIns="0" rtlCol="0" anchor="t">
            <a:spAutoFit/>
          </a:bodyPr>
          <a:lstStyle/>
          <a:p>
            <a:pPr marL="685800" indent="-685800">
              <a:buFont typeface="Arial" panose="020B0604020202020204" pitchFamily="34" charset="0"/>
              <a:buChar char="•"/>
            </a:pPr>
            <a:endParaRPr lang="en-US" sz="4000" b="1" dirty="0">
              <a:solidFill>
                <a:srgbClr val="001A70"/>
              </a:solidFill>
              <a:latin typeface="Public Sans Light" pitchFamily="2" charset="0"/>
            </a:endParaRPr>
          </a:p>
          <a:p>
            <a:endParaRPr lang="en-US" sz="4000" b="1" dirty="0">
              <a:solidFill>
                <a:srgbClr val="001A70"/>
              </a:solidFill>
              <a:latin typeface="Public Sans Light" pitchFamily="2" charset="0"/>
            </a:endParaRPr>
          </a:p>
        </p:txBody>
      </p:sp>
      <p:sp>
        <p:nvSpPr>
          <p:cNvPr id="8" name="TextBox 8"/>
          <p:cNvSpPr txBox="1"/>
          <p:nvPr/>
        </p:nvSpPr>
        <p:spPr>
          <a:xfrm>
            <a:off x="1028700" y="747398"/>
            <a:ext cx="16091512" cy="923330"/>
          </a:xfrm>
          <a:prstGeom prst="rect">
            <a:avLst/>
          </a:prstGeom>
        </p:spPr>
        <p:txBody>
          <a:bodyPr wrap="square" lIns="0" tIns="0" rIns="0" bIns="0" rtlCol="0" anchor="t">
            <a:spAutoFit/>
          </a:bodyPr>
          <a:lstStyle/>
          <a:p>
            <a:r>
              <a:rPr lang="en-US" sz="6000" b="1" dirty="0">
                <a:solidFill>
                  <a:srgbClr val="00166E"/>
                </a:solidFill>
                <a:latin typeface="Public Sans Medium" pitchFamily="2" charset="0"/>
              </a:rPr>
              <a:t>SCADA System </a:t>
            </a: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1028699" y="1631814"/>
            <a:ext cx="11145483" cy="45719"/>
          </a:xfrm>
          <a:prstGeom prst="rect">
            <a:avLst/>
          </a:prstGeom>
          <a:solidFill>
            <a:srgbClr val="E67200"/>
          </a:solidFill>
          <a:ln>
            <a:solidFill>
              <a:srgbClr val="E67200"/>
            </a:solidFill>
          </a:ln>
        </p:spPr>
      </p:sp>
      <p:sp>
        <p:nvSpPr>
          <p:cNvPr id="9" name="AutoShape 2">
            <a:extLst>
              <a:ext uri="{FF2B5EF4-FFF2-40B4-BE49-F238E27FC236}">
                <a16:creationId xmlns:a16="http://schemas.microsoft.com/office/drawing/2014/main" id="{1B1E4251-0DBB-49B6-A431-1339648FC052}"/>
              </a:ext>
            </a:extLst>
          </p:cNvPr>
          <p:cNvSpPr/>
          <p:nvPr/>
        </p:nvSpPr>
        <p:spPr>
          <a:xfrm>
            <a:off x="-104775" y="2843"/>
            <a:ext cx="406854" cy="10530540"/>
          </a:xfrm>
          <a:prstGeom prst="rect">
            <a:avLst/>
          </a:prstGeom>
          <a:solidFill>
            <a:srgbClr val="E67200"/>
          </a:solidFill>
          <a:ln>
            <a:solidFill>
              <a:srgbClr val="E67200"/>
            </a:solidFill>
          </a:ln>
        </p:spPr>
      </p:sp>
      <p:sp>
        <p:nvSpPr>
          <p:cNvPr id="2" name="Slide Number Placeholder 1">
            <a:extLst>
              <a:ext uri="{FF2B5EF4-FFF2-40B4-BE49-F238E27FC236}">
                <a16:creationId xmlns:a16="http://schemas.microsoft.com/office/drawing/2014/main" id="{2957B55E-6EE9-4D33-BF0B-74E99A3913F2}"/>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35</a:t>
            </a:fld>
            <a:endParaRPr lang="en-US"/>
          </a:p>
        </p:txBody>
      </p:sp>
      <p:pic>
        <p:nvPicPr>
          <p:cNvPr id="4" name="Picture 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harpenSoften amount="2000"/>
                    </a14:imgEffect>
                    <a14:imgEffect>
                      <a14:colorTemperature colorTemp="11200"/>
                    </a14:imgEffect>
                    <a14:imgEffect>
                      <a14:saturation sat="400000"/>
                    </a14:imgEffect>
                    <a14:imgEffect>
                      <a14:brightnessContrast bright="64000" contrast="77000"/>
                    </a14:imgEffect>
                  </a14:imgLayer>
                </a14:imgProps>
              </a:ext>
              <a:ext uri="{28A0092B-C50C-407E-A947-70E740481C1C}">
                <a14:useLocalDpi xmlns:a14="http://schemas.microsoft.com/office/drawing/2010/main" val="0"/>
              </a:ext>
            </a:extLst>
          </a:blip>
          <a:stretch>
            <a:fillRect/>
          </a:stretch>
        </p:blipFill>
        <p:spPr>
          <a:xfrm>
            <a:off x="1178522" y="1938355"/>
            <a:ext cx="10845838" cy="8059828"/>
          </a:xfrm>
          <a:prstGeom prst="rect">
            <a:avLst/>
          </a:prstGeom>
        </p:spPr>
      </p:pic>
      <p:sp>
        <p:nvSpPr>
          <p:cNvPr id="16" name="Rectangle 15"/>
          <p:cNvSpPr/>
          <p:nvPr/>
        </p:nvSpPr>
        <p:spPr>
          <a:xfrm>
            <a:off x="12174182" y="8078425"/>
            <a:ext cx="4637304" cy="1938992"/>
          </a:xfrm>
          <a:prstGeom prst="rect">
            <a:avLst/>
          </a:prstGeom>
        </p:spPr>
        <p:txBody>
          <a:bodyPr wrap="square">
            <a:spAutoFit/>
          </a:bodyPr>
          <a:lstStyle/>
          <a:p>
            <a:r>
              <a:rPr lang="en-US" sz="3000" i="1" dirty="0">
                <a:solidFill>
                  <a:srgbClr val="001A70"/>
                </a:solidFill>
                <a:latin typeface="Public Sans Medium" pitchFamily="2" charset="0"/>
              </a:rPr>
              <a:t>Demonstrates the effect of I&amp;I and rain water flows into our Sewer System</a:t>
            </a:r>
          </a:p>
        </p:txBody>
      </p:sp>
    </p:spTree>
    <p:extLst>
      <p:ext uri="{BB962C8B-B14F-4D97-AF65-F5344CB8AC3E}">
        <p14:creationId xmlns:p14="http://schemas.microsoft.com/office/powerpoint/2010/main" val="3948338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sp>
        <p:nvSpPr>
          <p:cNvPr id="4" name="AutoShape 4"/>
          <p:cNvSpPr/>
          <p:nvPr/>
        </p:nvSpPr>
        <p:spPr>
          <a:xfrm>
            <a:off x="15959427" y="10173334"/>
            <a:ext cx="2080799" cy="9525"/>
          </a:xfrm>
          <a:prstGeom prst="rect">
            <a:avLst/>
          </a:prstGeom>
          <a:solidFill>
            <a:srgbClr val="00166E"/>
          </a:solidFill>
        </p:spPr>
      </p:sp>
      <p:sp>
        <p:nvSpPr>
          <p:cNvPr id="5" name="TextBox 5"/>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6" name="TextBox 6"/>
          <p:cNvSpPr txBox="1"/>
          <p:nvPr/>
        </p:nvSpPr>
        <p:spPr>
          <a:xfrm>
            <a:off x="485502" y="837571"/>
            <a:ext cx="14820900" cy="2616101"/>
          </a:xfrm>
          <a:prstGeom prst="rect">
            <a:avLst/>
          </a:prstGeom>
        </p:spPr>
        <p:txBody>
          <a:bodyPr wrap="square" lIns="0" tIns="0" rIns="0" bIns="0" rtlCol="0" anchor="t">
            <a:spAutoFit/>
          </a:bodyPr>
          <a:lstStyle/>
          <a:p>
            <a:r>
              <a:rPr lang="en-US" sz="8500">
                <a:solidFill>
                  <a:srgbClr val="00166E"/>
                </a:solidFill>
                <a:latin typeface="Public Sans Bold"/>
              </a:rPr>
              <a:t>Funds Needed for Sewer Capital Projects (2021-2041)</a:t>
            </a:r>
          </a:p>
        </p:txBody>
      </p:sp>
      <p:sp>
        <p:nvSpPr>
          <p:cNvPr id="7" name="AutoShape 7"/>
          <p:cNvSpPr/>
          <p:nvPr/>
        </p:nvSpPr>
        <p:spPr>
          <a:xfrm>
            <a:off x="485502" y="3471010"/>
            <a:ext cx="11335423" cy="45719"/>
          </a:xfrm>
          <a:prstGeom prst="rect">
            <a:avLst/>
          </a:prstGeom>
          <a:solidFill>
            <a:srgbClr val="ECAB02"/>
          </a:solidFill>
          <a:ln>
            <a:solidFill>
              <a:srgbClr val="ECAB02"/>
            </a:solidFill>
          </a:ln>
        </p:spPr>
      </p:sp>
      <p:sp>
        <p:nvSpPr>
          <p:cNvPr id="8" name="TextBox 8"/>
          <p:cNvSpPr txBox="1"/>
          <p:nvPr/>
        </p:nvSpPr>
        <p:spPr>
          <a:xfrm>
            <a:off x="513641" y="3871749"/>
            <a:ext cx="11123861" cy="5770811"/>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2500" dirty="0">
                <a:solidFill>
                  <a:srgbClr val="001A70"/>
                </a:solidFill>
                <a:latin typeface="Public Sans Medium" pitchFamily="2" charset="0"/>
              </a:rPr>
              <a:t>Treatment plant upgrades and rehab total cost is $96,290,000 and we have $31,290,000 in existing funds</a:t>
            </a:r>
          </a:p>
          <a:p>
            <a:pPr lvl="1"/>
            <a:r>
              <a:rPr lang="en-US" sz="2500" dirty="0">
                <a:solidFill>
                  <a:srgbClr val="001A70"/>
                </a:solidFill>
                <a:latin typeface="Public Sans Medium" pitchFamily="2" charset="0"/>
              </a:rPr>
              <a:t> </a:t>
            </a:r>
            <a:r>
              <a:rPr lang="en-US" sz="2500" dirty="0">
                <a:solidFill>
                  <a:srgbClr val="E67200"/>
                </a:solidFill>
                <a:latin typeface="Public Sans Medium" pitchFamily="2" charset="0"/>
              </a:rPr>
              <a:t>$65 million short</a:t>
            </a:r>
          </a:p>
          <a:p>
            <a:endParaRPr lang="en-US" sz="2500" dirty="0">
              <a:solidFill>
                <a:srgbClr val="001A70"/>
              </a:solidFill>
              <a:latin typeface="Public Sans Medium" pitchFamily="2" charset="0"/>
            </a:endParaRPr>
          </a:p>
          <a:p>
            <a:pPr marL="342900" indent="-342900">
              <a:buFont typeface="Arial" panose="020B0604020202020204" pitchFamily="34" charset="0"/>
              <a:buChar char="•"/>
            </a:pPr>
            <a:r>
              <a:rPr lang="en-US" sz="2500" dirty="0">
                <a:solidFill>
                  <a:srgbClr val="001A70"/>
                </a:solidFill>
                <a:latin typeface="Public Sans Medium" pitchFamily="2" charset="0"/>
              </a:rPr>
              <a:t>Lift stations upgrades and rehab total cost is $194,580,000; $49,580,000 in existing funds</a:t>
            </a:r>
          </a:p>
          <a:p>
            <a:pPr lvl="1"/>
            <a:r>
              <a:rPr lang="en-US" sz="2500" dirty="0">
                <a:solidFill>
                  <a:srgbClr val="E67200"/>
                </a:solidFill>
                <a:latin typeface="Public Sans Medium" pitchFamily="2" charset="0"/>
              </a:rPr>
              <a:t>$145 million short</a:t>
            </a:r>
          </a:p>
          <a:p>
            <a:endParaRPr lang="en-US" sz="2500" dirty="0">
              <a:solidFill>
                <a:srgbClr val="001A70"/>
              </a:solidFill>
              <a:latin typeface="Public Sans Medium" pitchFamily="2" charset="0"/>
            </a:endParaRPr>
          </a:p>
          <a:p>
            <a:pPr marL="342900" indent="-342900">
              <a:buFont typeface="Arial" panose="020B0604020202020204" pitchFamily="34" charset="0"/>
              <a:buChar char="•"/>
            </a:pPr>
            <a:r>
              <a:rPr lang="en-US" sz="2500" dirty="0">
                <a:solidFill>
                  <a:srgbClr val="001A70"/>
                </a:solidFill>
                <a:latin typeface="Public Sans Medium" pitchFamily="2" charset="0"/>
              </a:rPr>
              <a:t>Force main upgrades and rehab total cost is $47,530,000; $7,530,000 in existing funds</a:t>
            </a:r>
          </a:p>
          <a:p>
            <a:pPr lvl="1"/>
            <a:r>
              <a:rPr lang="en-US" sz="2500" dirty="0">
                <a:solidFill>
                  <a:srgbClr val="E67200"/>
                </a:solidFill>
                <a:latin typeface="Public Sans Medium" pitchFamily="2" charset="0"/>
              </a:rPr>
              <a:t>$40 million short</a:t>
            </a:r>
          </a:p>
          <a:p>
            <a:endParaRPr lang="en-US" sz="2500" dirty="0">
              <a:solidFill>
                <a:srgbClr val="001A70"/>
              </a:solidFill>
              <a:latin typeface="Public Sans Medium" pitchFamily="2" charset="0"/>
            </a:endParaRPr>
          </a:p>
          <a:p>
            <a:pPr marL="342900" indent="-342900">
              <a:buFont typeface="Arial" panose="020B0604020202020204" pitchFamily="34" charset="0"/>
              <a:buChar char="•"/>
            </a:pPr>
            <a:r>
              <a:rPr lang="en-US" sz="2500" dirty="0">
                <a:solidFill>
                  <a:srgbClr val="001A70"/>
                </a:solidFill>
                <a:latin typeface="Public Sans Medium" pitchFamily="2" charset="0"/>
              </a:rPr>
              <a:t>Price Brothers pipe rehab total cost is $24,960,000; $960,000 in existing funds</a:t>
            </a:r>
          </a:p>
          <a:p>
            <a:pPr lvl="1"/>
            <a:r>
              <a:rPr lang="en-US" sz="2500" dirty="0">
                <a:solidFill>
                  <a:srgbClr val="E67200"/>
                </a:solidFill>
                <a:latin typeface="Public Sans Medium" pitchFamily="2" charset="0"/>
              </a:rPr>
              <a:t>$24 million short</a:t>
            </a:r>
          </a:p>
        </p:txBody>
      </p:sp>
      <p:sp>
        <p:nvSpPr>
          <p:cNvPr id="10" name="AutoShape 2">
            <a:extLst>
              <a:ext uri="{FF2B5EF4-FFF2-40B4-BE49-F238E27FC236}">
                <a16:creationId xmlns:a16="http://schemas.microsoft.com/office/drawing/2014/main" id="{9ACA7F24-5EA8-4DEC-A16E-FDA6BCA7D49A}"/>
              </a:ext>
            </a:extLst>
          </p:cNvPr>
          <p:cNvSpPr/>
          <p:nvPr/>
        </p:nvSpPr>
        <p:spPr>
          <a:xfrm>
            <a:off x="-104775" y="2843"/>
            <a:ext cx="406854" cy="10284157"/>
          </a:xfrm>
          <a:prstGeom prst="rect">
            <a:avLst/>
          </a:prstGeom>
          <a:solidFill>
            <a:srgbClr val="ECAB02"/>
          </a:solidFill>
          <a:ln>
            <a:solidFill>
              <a:srgbClr val="ECAB02"/>
            </a:solidFill>
          </a:ln>
        </p:spPr>
      </p:sp>
      <p:sp>
        <p:nvSpPr>
          <p:cNvPr id="2" name="Slide Number Placeholder 1">
            <a:extLst>
              <a:ext uri="{FF2B5EF4-FFF2-40B4-BE49-F238E27FC236}">
                <a16:creationId xmlns:a16="http://schemas.microsoft.com/office/drawing/2014/main" id="{AD806A52-D15C-4ACC-91AE-244270DCAD36}"/>
              </a:ext>
            </a:extLst>
          </p:cNvPr>
          <p:cNvSpPr>
            <a:spLocks noGrp="1"/>
          </p:cNvSpPr>
          <p:nvPr>
            <p:ph type="sldNum" sz="quarter" idx="12"/>
          </p:nvPr>
        </p:nvSpPr>
        <p:spPr>
          <a:xfrm>
            <a:off x="15916405" y="9237336"/>
            <a:ext cx="2133600" cy="365125"/>
          </a:xfrm>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1584277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sp>
        <p:nvSpPr>
          <p:cNvPr id="4" name="AutoShape 4"/>
          <p:cNvSpPr/>
          <p:nvPr/>
        </p:nvSpPr>
        <p:spPr>
          <a:xfrm>
            <a:off x="15959427" y="10173334"/>
            <a:ext cx="2080799" cy="9525"/>
          </a:xfrm>
          <a:prstGeom prst="rect">
            <a:avLst/>
          </a:prstGeom>
          <a:solidFill>
            <a:srgbClr val="00166E"/>
          </a:solidFill>
        </p:spPr>
      </p:sp>
      <p:sp>
        <p:nvSpPr>
          <p:cNvPr id="5" name="TextBox 5"/>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6" name="TextBox 6"/>
          <p:cNvSpPr txBox="1"/>
          <p:nvPr/>
        </p:nvSpPr>
        <p:spPr>
          <a:xfrm>
            <a:off x="485502" y="837571"/>
            <a:ext cx="14820900" cy="2616101"/>
          </a:xfrm>
          <a:prstGeom prst="rect">
            <a:avLst/>
          </a:prstGeom>
        </p:spPr>
        <p:txBody>
          <a:bodyPr wrap="square" lIns="0" tIns="0" rIns="0" bIns="0" rtlCol="0" anchor="t">
            <a:spAutoFit/>
          </a:bodyPr>
          <a:lstStyle/>
          <a:p>
            <a:r>
              <a:rPr lang="en-US" sz="8500" dirty="0">
                <a:solidFill>
                  <a:srgbClr val="00166E"/>
                </a:solidFill>
                <a:latin typeface="Public Sans Bold"/>
              </a:rPr>
              <a:t>Funds Needed for Sewer Capital Projects (2021-2041)</a:t>
            </a:r>
          </a:p>
        </p:txBody>
      </p:sp>
      <p:sp>
        <p:nvSpPr>
          <p:cNvPr id="7" name="AutoShape 7"/>
          <p:cNvSpPr/>
          <p:nvPr/>
        </p:nvSpPr>
        <p:spPr>
          <a:xfrm>
            <a:off x="485502" y="3471010"/>
            <a:ext cx="11335423" cy="45719"/>
          </a:xfrm>
          <a:prstGeom prst="rect">
            <a:avLst/>
          </a:prstGeom>
          <a:solidFill>
            <a:srgbClr val="001A70"/>
          </a:solidFill>
          <a:ln>
            <a:solidFill>
              <a:srgbClr val="001A70"/>
            </a:solidFill>
          </a:ln>
        </p:spPr>
      </p:sp>
      <p:sp>
        <p:nvSpPr>
          <p:cNvPr id="8" name="TextBox 8"/>
          <p:cNvSpPr txBox="1"/>
          <p:nvPr/>
        </p:nvSpPr>
        <p:spPr>
          <a:xfrm>
            <a:off x="513641" y="3521554"/>
            <a:ext cx="12516559" cy="6647974"/>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400" dirty="0">
                <a:solidFill>
                  <a:srgbClr val="001A70"/>
                </a:solidFill>
                <a:latin typeface="Public Sans Medium" pitchFamily="2" charset="0"/>
              </a:rPr>
              <a:t>Gravity system upgrades and rehab total cost is $109,100,000; $9,100,000 in existing funds</a:t>
            </a:r>
          </a:p>
          <a:p>
            <a:pPr lvl="1"/>
            <a:r>
              <a:rPr lang="en-US" sz="2400" dirty="0">
                <a:solidFill>
                  <a:srgbClr val="E67200"/>
                </a:solidFill>
                <a:latin typeface="Public Sans Medium" pitchFamily="2" charset="0"/>
              </a:rPr>
              <a:t>$100 million short</a:t>
            </a:r>
          </a:p>
          <a:p>
            <a:endParaRPr lang="en-US" sz="2400" dirty="0">
              <a:solidFill>
                <a:srgbClr val="001A70"/>
              </a:solidFill>
              <a:latin typeface="Public Sans Medium" pitchFamily="2" charset="0"/>
            </a:endParaRPr>
          </a:p>
          <a:p>
            <a:pPr marL="457200" indent="-457200">
              <a:buFont typeface="Arial" panose="020B0604020202020204" pitchFamily="34" charset="0"/>
              <a:buChar char="•"/>
            </a:pPr>
            <a:r>
              <a:rPr lang="en-US" sz="2400" dirty="0">
                <a:solidFill>
                  <a:srgbClr val="001A70"/>
                </a:solidFill>
                <a:latin typeface="Public Sans Medium" pitchFamily="2" charset="0"/>
              </a:rPr>
              <a:t>SCADA installation and operation total cost is $6,200,000; $2,200,000 in existing funds</a:t>
            </a:r>
          </a:p>
          <a:p>
            <a:pPr lvl="1"/>
            <a:r>
              <a:rPr lang="en-US" sz="2400" dirty="0">
                <a:solidFill>
                  <a:srgbClr val="E67200"/>
                </a:solidFill>
                <a:latin typeface="Public Sans Medium" pitchFamily="2" charset="0"/>
              </a:rPr>
              <a:t>$4 million short</a:t>
            </a:r>
          </a:p>
          <a:p>
            <a:endParaRPr lang="en-US" sz="2400" dirty="0">
              <a:solidFill>
                <a:srgbClr val="001A70"/>
              </a:solidFill>
              <a:latin typeface="Public Sans Medium" pitchFamily="2" charset="0"/>
            </a:endParaRPr>
          </a:p>
          <a:p>
            <a:pPr marL="457200" indent="-457200">
              <a:buFont typeface="Arial" panose="020B0604020202020204" pitchFamily="34" charset="0"/>
              <a:buChar char="•"/>
            </a:pPr>
            <a:r>
              <a:rPr lang="en-US" sz="2400" dirty="0">
                <a:solidFill>
                  <a:srgbClr val="001A70"/>
                </a:solidFill>
                <a:latin typeface="Public Sans Medium" pitchFamily="2" charset="0"/>
              </a:rPr>
              <a:t>Odor control upgrades total cost is $8,000,000; no existing funds</a:t>
            </a:r>
          </a:p>
          <a:p>
            <a:pPr lvl="1"/>
            <a:r>
              <a:rPr lang="en-US" sz="2400" dirty="0">
                <a:solidFill>
                  <a:srgbClr val="E67200"/>
                </a:solidFill>
                <a:latin typeface="Public Sans Medium" pitchFamily="2" charset="0"/>
              </a:rPr>
              <a:t>$8 million short</a:t>
            </a:r>
          </a:p>
          <a:p>
            <a:endParaRPr lang="en-US" sz="2400" dirty="0">
              <a:solidFill>
                <a:srgbClr val="001A70"/>
              </a:solidFill>
              <a:latin typeface="Public Sans Medium" pitchFamily="2" charset="0"/>
            </a:endParaRPr>
          </a:p>
          <a:p>
            <a:pPr marL="457200" indent="-457200">
              <a:buFont typeface="Arial" panose="020B0604020202020204" pitchFamily="34" charset="0"/>
              <a:buChar char="•"/>
            </a:pPr>
            <a:r>
              <a:rPr lang="en-US" sz="2400" dirty="0">
                <a:solidFill>
                  <a:srgbClr val="001A70"/>
                </a:solidFill>
                <a:latin typeface="Public Sans Medium" pitchFamily="2" charset="0"/>
              </a:rPr>
              <a:t>Generator installation and operation total cost is $32,000,000; no existing funds</a:t>
            </a:r>
          </a:p>
          <a:p>
            <a:pPr lvl="1"/>
            <a:r>
              <a:rPr lang="en-US" sz="2400" dirty="0">
                <a:solidFill>
                  <a:srgbClr val="E67200"/>
                </a:solidFill>
                <a:latin typeface="Public Sans Medium" pitchFamily="2" charset="0"/>
              </a:rPr>
              <a:t>$32 million short</a:t>
            </a:r>
          </a:p>
          <a:p>
            <a:endParaRPr lang="en-US" sz="2400" dirty="0">
              <a:solidFill>
                <a:srgbClr val="001A70"/>
              </a:solidFill>
              <a:latin typeface="Public Sans Medium" pitchFamily="2" charset="0"/>
            </a:endParaRPr>
          </a:p>
          <a:p>
            <a:pPr marL="457200" indent="-457200">
              <a:buFont typeface="Arial" panose="020B0604020202020204" pitchFamily="34" charset="0"/>
              <a:buChar char="•"/>
            </a:pPr>
            <a:r>
              <a:rPr lang="en-US" sz="2400" dirty="0">
                <a:solidFill>
                  <a:srgbClr val="001A70"/>
                </a:solidFill>
                <a:latin typeface="Public Sans Medium" pitchFamily="2" charset="0"/>
              </a:rPr>
              <a:t>I/I pipe replacement program total cost </a:t>
            </a:r>
            <a:r>
              <a:rPr lang="en-US" sz="2400">
                <a:solidFill>
                  <a:srgbClr val="001A70"/>
                </a:solidFill>
                <a:latin typeface="Public Sans Medium" pitchFamily="2" charset="0"/>
              </a:rPr>
              <a:t>is $800,000,000</a:t>
            </a:r>
            <a:endParaRPr lang="en-US" sz="2400" dirty="0">
              <a:solidFill>
                <a:srgbClr val="001A70"/>
              </a:solidFill>
              <a:latin typeface="Public Sans Medium" pitchFamily="2" charset="0"/>
            </a:endParaRPr>
          </a:p>
          <a:p>
            <a:pPr lvl="1"/>
            <a:r>
              <a:rPr lang="en-US" sz="2400" dirty="0">
                <a:solidFill>
                  <a:srgbClr val="E67200"/>
                </a:solidFill>
                <a:latin typeface="Public Sans Medium" pitchFamily="2" charset="0"/>
              </a:rPr>
              <a:t>$800 million short</a:t>
            </a:r>
          </a:p>
          <a:p>
            <a:endParaRPr lang="en-US" sz="2400" dirty="0">
              <a:solidFill>
                <a:srgbClr val="001A70"/>
              </a:solidFill>
              <a:latin typeface="Public Sans Medium" pitchFamily="2" charset="0"/>
            </a:endParaRPr>
          </a:p>
          <a:p>
            <a:pPr marL="457200" indent="-457200">
              <a:buFont typeface="Arial" panose="020B0604020202020204" pitchFamily="34" charset="0"/>
              <a:buChar char="•"/>
            </a:pPr>
            <a:r>
              <a:rPr lang="en-US" sz="2400" b="1" u="sng" dirty="0">
                <a:solidFill>
                  <a:srgbClr val="001A70"/>
                </a:solidFill>
                <a:latin typeface="Public Sans Medium" pitchFamily="2" charset="0"/>
              </a:rPr>
              <a:t>TOTAL FUNDS NEEDED: $1.2 Billion</a:t>
            </a:r>
          </a:p>
        </p:txBody>
      </p:sp>
      <p:sp>
        <p:nvSpPr>
          <p:cNvPr id="10" name="AutoShape 2">
            <a:extLst>
              <a:ext uri="{FF2B5EF4-FFF2-40B4-BE49-F238E27FC236}">
                <a16:creationId xmlns:a16="http://schemas.microsoft.com/office/drawing/2014/main" id="{9ACA7F24-5EA8-4DEC-A16E-FDA6BCA7D49A}"/>
              </a:ext>
            </a:extLst>
          </p:cNvPr>
          <p:cNvSpPr/>
          <p:nvPr/>
        </p:nvSpPr>
        <p:spPr>
          <a:xfrm>
            <a:off x="-104775" y="2843"/>
            <a:ext cx="406854" cy="10530540"/>
          </a:xfrm>
          <a:prstGeom prst="rect">
            <a:avLst/>
          </a:prstGeom>
          <a:solidFill>
            <a:srgbClr val="001A70"/>
          </a:solidFill>
          <a:ln>
            <a:solidFill>
              <a:srgbClr val="001A70"/>
            </a:solidFill>
          </a:ln>
        </p:spPr>
      </p:sp>
      <p:sp>
        <p:nvSpPr>
          <p:cNvPr id="2" name="Slide Number Placeholder 1">
            <a:extLst>
              <a:ext uri="{FF2B5EF4-FFF2-40B4-BE49-F238E27FC236}">
                <a16:creationId xmlns:a16="http://schemas.microsoft.com/office/drawing/2014/main" id="{D4746C57-730E-4741-AA10-79513F72D3EA}"/>
              </a:ext>
            </a:extLst>
          </p:cNvPr>
          <p:cNvSpPr>
            <a:spLocks noGrp="1"/>
          </p:cNvSpPr>
          <p:nvPr>
            <p:ph type="sldNum" sz="quarter" idx="12"/>
          </p:nvPr>
        </p:nvSpPr>
        <p:spPr>
          <a:xfrm>
            <a:off x="15916406" y="9346939"/>
            <a:ext cx="2133600" cy="365125"/>
          </a:xfrm>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238670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57C61-E6C7-4E5D-ACA3-2EA58CC5439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6" name="AutoShape 4">
            <a:extLst>
              <a:ext uri="{FF2B5EF4-FFF2-40B4-BE49-F238E27FC236}">
                <a16:creationId xmlns:a16="http://schemas.microsoft.com/office/drawing/2014/main" id="{EF8E2CD8-75C0-4308-883F-9A6BCC8B74C2}"/>
              </a:ext>
            </a:extLst>
          </p:cNvPr>
          <p:cNvSpPr/>
          <p:nvPr/>
        </p:nvSpPr>
        <p:spPr>
          <a:xfrm>
            <a:off x="15959427" y="10173334"/>
            <a:ext cx="2080799" cy="9525"/>
          </a:xfrm>
          <a:prstGeom prst="rect">
            <a:avLst/>
          </a:prstGeom>
          <a:solidFill>
            <a:srgbClr val="00166E"/>
          </a:solidFill>
        </p:spPr>
      </p:sp>
      <p:sp>
        <p:nvSpPr>
          <p:cNvPr id="7" name="TextBox 5">
            <a:extLst>
              <a:ext uri="{FF2B5EF4-FFF2-40B4-BE49-F238E27FC236}">
                <a16:creationId xmlns:a16="http://schemas.microsoft.com/office/drawing/2014/main" id="{C5FCC688-489D-4549-9619-FBB061C37E75}"/>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8" name="AutoShape 2">
            <a:extLst>
              <a:ext uri="{FF2B5EF4-FFF2-40B4-BE49-F238E27FC236}">
                <a16:creationId xmlns:a16="http://schemas.microsoft.com/office/drawing/2014/main" id="{1036DB4D-F935-40CB-93E2-06B01EBB580B}"/>
              </a:ext>
            </a:extLst>
          </p:cNvPr>
          <p:cNvSpPr/>
          <p:nvPr/>
        </p:nvSpPr>
        <p:spPr>
          <a:xfrm>
            <a:off x="-5197" y="-236970"/>
            <a:ext cx="406854" cy="10530540"/>
          </a:xfrm>
          <a:prstGeom prst="rect">
            <a:avLst/>
          </a:prstGeom>
          <a:solidFill>
            <a:srgbClr val="76CAEB"/>
          </a:solidFill>
        </p:spPr>
      </p:sp>
      <p:sp>
        <p:nvSpPr>
          <p:cNvPr id="9" name="TextBox 6">
            <a:extLst>
              <a:ext uri="{FF2B5EF4-FFF2-40B4-BE49-F238E27FC236}">
                <a16:creationId xmlns:a16="http://schemas.microsoft.com/office/drawing/2014/main" id="{FD31622D-B2FE-450F-82A1-1CB188B8711A}"/>
              </a:ext>
            </a:extLst>
          </p:cNvPr>
          <p:cNvSpPr txBox="1"/>
          <p:nvPr/>
        </p:nvSpPr>
        <p:spPr>
          <a:xfrm>
            <a:off x="548275" y="669973"/>
            <a:ext cx="14463125" cy="1923604"/>
          </a:xfrm>
          <a:prstGeom prst="rect">
            <a:avLst/>
          </a:prstGeom>
        </p:spPr>
        <p:txBody>
          <a:bodyPr wrap="square" lIns="0" tIns="0" rIns="0" bIns="0" rtlCol="0" anchor="t">
            <a:spAutoFit/>
          </a:bodyPr>
          <a:lstStyle/>
          <a:p>
            <a:r>
              <a:rPr lang="en-US" sz="5000" dirty="0">
                <a:solidFill>
                  <a:srgbClr val="00166E"/>
                </a:solidFill>
                <a:latin typeface="Public Sans Medium" pitchFamily="2" charset="0"/>
              </a:rPr>
              <a:t>Current Sewer Rate Comparison </a:t>
            </a:r>
          </a:p>
          <a:p>
            <a:r>
              <a:rPr lang="en-US" sz="4500" dirty="0">
                <a:solidFill>
                  <a:srgbClr val="76CAEB"/>
                </a:solidFill>
                <a:latin typeface="Public Sans Medium" pitchFamily="2" charset="0"/>
              </a:rPr>
              <a:t>Jefferson Parish vs. New Orleans &amp; Baton Rouge</a:t>
            </a:r>
          </a:p>
          <a:p>
            <a:r>
              <a:rPr lang="en-US" sz="3000" i="1" dirty="0">
                <a:solidFill>
                  <a:srgbClr val="00166E"/>
                </a:solidFill>
                <a:latin typeface="Public Sans Medium" pitchFamily="2" charset="0"/>
              </a:rPr>
              <a:t>(Based on Average Jefferson Parish Customer Usage of 6,200 Gallons/Month)</a:t>
            </a:r>
          </a:p>
        </p:txBody>
      </p:sp>
      <p:sp>
        <p:nvSpPr>
          <p:cNvPr id="11" name="AutoShape 10">
            <a:extLst>
              <a:ext uri="{FF2B5EF4-FFF2-40B4-BE49-F238E27FC236}">
                <a16:creationId xmlns:a16="http://schemas.microsoft.com/office/drawing/2014/main" id="{06FFC563-D52A-4331-8E22-7890FE9B89BA}"/>
              </a:ext>
            </a:extLst>
          </p:cNvPr>
          <p:cNvSpPr/>
          <p:nvPr/>
        </p:nvSpPr>
        <p:spPr>
          <a:xfrm>
            <a:off x="609600" y="2781300"/>
            <a:ext cx="7328263" cy="45719"/>
          </a:xfrm>
          <a:prstGeom prst="rect">
            <a:avLst/>
          </a:prstGeom>
          <a:solidFill>
            <a:srgbClr val="76CAEB"/>
          </a:solidFill>
        </p:spPr>
      </p:sp>
      <p:graphicFrame>
        <p:nvGraphicFramePr>
          <p:cNvPr id="10" name="Chart 9"/>
          <p:cNvGraphicFramePr/>
          <p:nvPr>
            <p:extLst>
              <p:ext uri="{D42A27DB-BD31-4B8C-83A1-F6EECF244321}">
                <p14:modId xmlns:p14="http://schemas.microsoft.com/office/powerpoint/2010/main" val="1079344559"/>
              </p:ext>
            </p:extLst>
          </p:nvPr>
        </p:nvGraphicFramePr>
        <p:xfrm>
          <a:off x="642425" y="3302998"/>
          <a:ext cx="10320138" cy="681342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48275" y="2827019"/>
            <a:ext cx="1337226" cy="707886"/>
          </a:xfrm>
          <a:prstGeom prst="rect">
            <a:avLst/>
          </a:prstGeom>
        </p:spPr>
        <p:txBody>
          <a:bodyPr wrap="none">
            <a:spAutoFit/>
          </a:bodyPr>
          <a:lstStyle/>
          <a:p>
            <a:r>
              <a:rPr lang="en-US" sz="4000">
                <a:solidFill>
                  <a:srgbClr val="00166E"/>
                </a:solidFill>
                <a:latin typeface="Public Sans Medium" pitchFamily="2" charset="0"/>
              </a:rPr>
              <a:t>2021</a:t>
            </a:r>
            <a:endParaRPr lang="en-US" sz="4000"/>
          </a:p>
        </p:txBody>
      </p:sp>
      <p:sp>
        <p:nvSpPr>
          <p:cNvPr id="2" name="Slide Number Placeholder 1">
            <a:extLst>
              <a:ext uri="{FF2B5EF4-FFF2-40B4-BE49-F238E27FC236}">
                <a16:creationId xmlns:a16="http://schemas.microsoft.com/office/drawing/2014/main" id="{95C9CAB2-F20E-42D7-B193-EF7E2E96EF86}"/>
              </a:ext>
            </a:extLst>
          </p:cNvPr>
          <p:cNvSpPr>
            <a:spLocks noGrp="1"/>
          </p:cNvSpPr>
          <p:nvPr>
            <p:ph type="sldNum" sz="quarter" idx="12"/>
          </p:nvPr>
        </p:nvSpPr>
        <p:spPr>
          <a:xfrm>
            <a:off x="15916405" y="9315624"/>
            <a:ext cx="2133600" cy="365125"/>
          </a:xfrm>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595494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7" name="TextBox 7"/>
          <p:cNvSpPr txBox="1"/>
          <p:nvPr/>
        </p:nvSpPr>
        <p:spPr>
          <a:xfrm>
            <a:off x="1028700" y="2898808"/>
            <a:ext cx="11315700" cy="6155531"/>
          </a:xfrm>
          <a:prstGeom prst="rect">
            <a:avLst/>
          </a:prstGeom>
        </p:spPr>
        <p:txBody>
          <a:bodyPr wrap="square" lIns="0" tIns="0" rIns="0" bIns="0" rtlCol="0" anchor="t">
            <a:spAutoFit/>
          </a:bodyPr>
          <a:lstStyle/>
          <a:p>
            <a:pPr marL="685800" indent="-685800">
              <a:buFont typeface="Arial" panose="020B0604020202020204" pitchFamily="34" charset="0"/>
              <a:buChar char="•"/>
            </a:pPr>
            <a:r>
              <a:rPr lang="en-US" sz="4000" b="1" dirty="0">
                <a:solidFill>
                  <a:srgbClr val="001A70"/>
                </a:solidFill>
                <a:latin typeface="Public Sans Light" pitchFamily="2" charset="0"/>
              </a:rPr>
              <a:t>2023 Sewer Millage set at 3.36 Mills</a:t>
            </a:r>
          </a:p>
          <a:p>
            <a:endParaRPr lang="en-US" sz="4000" b="1" dirty="0">
              <a:solidFill>
                <a:srgbClr val="001A70"/>
              </a:solidFill>
              <a:latin typeface="Public Sans Light" pitchFamily="2" charset="0"/>
            </a:endParaRPr>
          </a:p>
          <a:p>
            <a:pPr marL="685800" indent="-685800">
              <a:buFont typeface="Arial" panose="020B0604020202020204" pitchFamily="34" charset="0"/>
              <a:buChar char="•"/>
            </a:pPr>
            <a:r>
              <a:rPr lang="en-US" sz="4000" b="1" dirty="0">
                <a:solidFill>
                  <a:srgbClr val="001A70"/>
                </a:solidFill>
                <a:latin typeface="Public Sans Light" pitchFamily="2" charset="0"/>
              </a:rPr>
              <a:t>Annual CPI increase is 1% </a:t>
            </a:r>
          </a:p>
          <a:p>
            <a:endParaRPr lang="en-US" sz="4000" b="1" dirty="0">
              <a:solidFill>
                <a:srgbClr val="001A70"/>
              </a:solidFill>
              <a:latin typeface="Public Sans Light" pitchFamily="2" charset="0"/>
            </a:endParaRPr>
          </a:p>
          <a:p>
            <a:pPr marL="685800" indent="-685800">
              <a:buFont typeface="Arial" panose="020B0604020202020204" pitchFamily="34" charset="0"/>
              <a:buChar char="•"/>
            </a:pPr>
            <a:r>
              <a:rPr lang="en-US" sz="4000" b="1" dirty="0">
                <a:solidFill>
                  <a:srgbClr val="001A70"/>
                </a:solidFill>
                <a:latin typeface="Public Sans Light" pitchFamily="2" charset="0"/>
              </a:rPr>
              <a:t>Annual operating cost increase is 5%</a:t>
            </a:r>
          </a:p>
          <a:p>
            <a:endParaRPr lang="en-US" sz="4000" b="1" dirty="0">
              <a:solidFill>
                <a:srgbClr val="001A70"/>
              </a:solidFill>
              <a:latin typeface="Public Sans Light" pitchFamily="2" charset="0"/>
            </a:endParaRPr>
          </a:p>
          <a:p>
            <a:pPr marL="685800" indent="-685800">
              <a:buFont typeface="Arial" panose="020B0604020202020204" pitchFamily="34" charset="0"/>
              <a:buChar char="•"/>
            </a:pPr>
            <a:r>
              <a:rPr lang="en-US" sz="4000" b="1" dirty="0">
                <a:solidFill>
                  <a:srgbClr val="001A70"/>
                </a:solidFill>
                <a:latin typeface="Public Sans Light" pitchFamily="2" charset="0"/>
              </a:rPr>
              <a:t>In 2022, Sewer Department bonds $100 million at a 20 year payback </a:t>
            </a:r>
          </a:p>
          <a:p>
            <a:pPr marL="685800" indent="-685800">
              <a:buFont typeface="Arial" panose="020B0604020202020204" pitchFamily="34" charset="0"/>
              <a:buChar char="•"/>
            </a:pPr>
            <a:endParaRPr lang="en-US" sz="4000" b="1" dirty="0">
              <a:solidFill>
                <a:srgbClr val="001A70"/>
              </a:solidFill>
              <a:latin typeface="Public Sans Light" pitchFamily="2" charset="0"/>
            </a:endParaRPr>
          </a:p>
          <a:p>
            <a:endParaRPr lang="en-US" sz="4000" b="1" dirty="0">
              <a:solidFill>
                <a:srgbClr val="001A70"/>
              </a:solidFill>
              <a:latin typeface="Public Sans Light" pitchFamily="2" charset="0"/>
            </a:endParaRPr>
          </a:p>
        </p:txBody>
      </p:sp>
      <p:sp>
        <p:nvSpPr>
          <p:cNvPr id="8" name="TextBox 8"/>
          <p:cNvSpPr txBox="1"/>
          <p:nvPr/>
        </p:nvSpPr>
        <p:spPr>
          <a:xfrm>
            <a:off x="1028700" y="747398"/>
            <a:ext cx="13854619" cy="1974900"/>
          </a:xfrm>
          <a:prstGeom prst="rect">
            <a:avLst/>
          </a:prstGeom>
        </p:spPr>
        <p:txBody>
          <a:bodyPr wrap="square" lIns="0" tIns="0" rIns="0" bIns="0" rtlCol="0" anchor="t">
            <a:spAutoFit/>
          </a:bodyPr>
          <a:lstStyle/>
          <a:p>
            <a:pPr>
              <a:lnSpc>
                <a:spcPts val="15400"/>
              </a:lnSpc>
            </a:pPr>
            <a:r>
              <a:rPr lang="en-US" sz="6000" dirty="0">
                <a:solidFill>
                  <a:srgbClr val="00166E"/>
                </a:solidFill>
                <a:latin typeface="Public Sans Medium" pitchFamily="2" charset="0"/>
              </a:rPr>
              <a:t>Assumptions for Financial Projections</a:t>
            </a: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flipV="1">
            <a:off x="1028699" y="2431914"/>
            <a:ext cx="13465513" cy="67447"/>
          </a:xfrm>
          <a:prstGeom prst="rect">
            <a:avLst/>
          </a:prstGeom>
          <a:solidFill>
            <a:srgbClr val="ECAB02"/>
          </a:solidFill>
          <a:ln>
            <a:solidFill>
              <a:srgbClr val="ECAB02"/>
            </a:solidFill>
          </a:ln>
        </p:spPr>
      </p:sp>
      <p:sp>
        <p:nvSpPr>
          <p:cNvPr id="9" name="AutoShape 2">
            <a:extLst>
              <a:ext uri="{FF2B5EF4-FFF2-40B4-BE49-F238E27FC236}">
                <a16:creationId xmlns:a16="http://schemas.microsoft.com/office/drawing/2014/main" id="{1B1E4251-0DBB-49B6-A431-1339648FC052}"/>
              </a:ext>
            </a:extLst>
          </p:cNvPr>
          <p:cNvSpPr/>
          <p:nvPr/>
        </p:nvSpPr>
        <p:spPr>
          <a:xfrm>
            <a:off x="-104775" y="2843"/>
            <a:ext cx="406854" cy="10530540"/>
          </a:xfrm>
          <a:prstGeom prst="rect">
            <a:avLst/>
          </a:prstGeom>
          <a:solidFill>
            <a:srgbClr val="ECAB02"/>
          </a:solidFill>
          <a:ln>
            <a:solidFill>
              <a:srgbClr val="ECAB02"/>
            </a:solidFill>
          </a:ln>
        </p:spPr>
      </p:sp>
      <p:sp>
        <p:nvSpPr>
          <p:cNvPr id="2" name="Slide Number Placeholder 1">
            <a:extLst>
              <a:ext uri="{FF2B5EF4-FFF2-40B4-BE49-F238E27FC236}">
                <a16:creationId xmlns:a16="http://schemas.microsoft.com/office/drawing/2014/main" id="{2957B55E-6EE9-4D33-BF0B-74E99A3913F2}"/>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357167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000">
                <a:solidFill>
                  <a:srgbClr val="001A70"/>
                </a:solidFill>
                <a:latin typeface="Public Sans Medium" pitchFamily="2" charset="0"/>
              </a:rPr>
              <a:t>Water &amp; Sewer Footprint:</a:t>
            </a:r>
            <a:endParaRPr lang="en-US" sz="500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76CAEB"/>
          </a:solidFill>
          <a:ln>
            <a:solidFill>
              <a:srgbClr val="76CAEB"/>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76CAEB"/>
          </a:solidFill>
        </p:spPr>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267901"/>
            <a:ext cx="6324600" cy="8810591"/>
          </a:xfrm>
          <a:prstGeom prst="rect">
            <a:avLst/>
          </a:prstGeom>
        </p:spPr>
      </p:pic>
      <p:sp>
        <p:nvSpPr>
          <p:cNvPr id="3" name="Rectangle 2"/>
          <p:cNvSpPr/>
          <p:nvPr/>
        </p:nvSpPr>
        <p:spPr>
          <a:xfrm>
            <a:off x="6248400" y="2194949"/>
            <a:ext cx="7162800" cy="7186583"/>
          </a:xfrm>
          <a:prstGeom prst="rect">
            <a:avLst/>
          </a:prstGeom>
        </p:spPr>
        <p:txBody>
          <a:bodyPr wrap="square" lIns="91440" tIns="45720" rIns="91440" bIns="45720" anchor="t">
            <a:spAutoFit/>
          </a:bodyPr>
          <a:lstStyle/>
          <a:p>
            <a:r>
              <a:rPr lang="en-US" sz="2500" dirty="0">
                <a:solidFill>
                  <a:srgbClr val="001A70"/>
                </a:solidFill>
                <a:latin typeface="Public Sans"/>
              </a:rPr>
              <a:t>Jefferson Parish provides water services to residents in:</a:t>
            </a:r>
          </a:p>
          <a:p>
            <a:pPr marL="342900" indent="-342900">
              <a:buFont typeface="Arial" panose="020B0604020202020204" pitchFamily="34" charset="0"/>
              <a:buChar char="•"/>
            </a:pPr>
            <a:endParaRPr lang="en-US" sz="2500" dirty="0">
              <a:solidFill>
                <a:srgbClr val="001A70"/>
              </a:solidFill>
              <a:latin typeface="Public Sans" pitchFamily="2" charset="0"/>
            </a:endParaRPr>
          </a:p>
          <a:p>
            <a:pPr marL="800100" lvl="1" indent="-342900">
              <a:buFont typeface="Arial" panose="020B0604020202020204" pitchFamily="34" charset="0"/>
              <a:buChar char="•"/>
            </a:pPr>
            <a:r>
              <a:rPr lang="en-US" sz="2500" dirty="0">
                <a:solidFill>
                  <a:srgbClr val="001A70"/>
                </a:solidFill>
                <a:latin typeface="Public Sans"/>
              </a:rPr>
              <a:t>Unincorporated Jefferson Parish </a:t>
            </a:r>
          </a:p>
          <a:p>
            <a:pPr marL="800100" lvl="1" indent="-342900">
              <a:buFont typeface="Arial" panose="020B0604020202020204" pitchFamily="34" charset="0"/>
              <a:buChar char="•"/>
            </a:pPr>
            <a:r>
              <a:rPr lang="en-US" sz="2500" dirty="0">
                <a:solidFill>
                  <a:srgbClr val="001A70"/>
                </a:solidFill>
                <a:latin typeface="Public Sans"/>
              </a:rPr>
              <a:t>City of Kenner</a:t>
            </a:r>
          </a:p>
          <a:p>
            <a:pPr marL="800100" lvl="1" indent="-342900">
              <a:buFont typeface="Arial" panose="020B0604020202020204" pitchFamily="34" charset="0"/>
              <a:buChar char="•"/>
            </a:pPr>
            <a:r>
              <a:rPr lang="en-US" sz="2500" dirty="0">
                <a:solidFill>
                  <a:srgbClr val="001A70"/>
                </a:solidFill>
                <a:latin typeface="Public Sans"/>
              </a:rPr>
              <a:t>City of Harahan</a:t>
            </a:r>
          </a:p>
          <a:p>
            <a:pPr marL="800100" lvl="1" indent="-342900">
              <a:buFont typeface="Arial" panose="020B0604020202020204" pitchFamily="34" charset="0"/>
              <a:buChar char="•"/>
            </a:pPr>
            <a:r>
              <a:rPr lang="en-US" sz="2500" dirty="0">
                <a:solidFill>
                  <a:srgbClr val="001A70"/>
                </a:solidFill>
                <a:latin typeface="Public Sans"/>
              </a:rPr>
              <a:t>Town of Jean Lafitte</a:t>
            </a:r>
          </a:p>
          <a:p>
            <a:pPr marL="800100" lvl="1" indent="-342900">
              <a:buFont typeface="Arial" panose="020B0604020202020204" pitchFamily="34" charset="0"/>
              <a:buChar char="•"/>
            </a:pPr>
            <a:r>
              <a:rPr lang="en-US" sz="2500" dirty="0">
                <a:solidFill>
                  <a:srgbClr val="001A70"/>
                </a:solidFill>
                <a:latin typeface="Public Sans"/>
              </a:rPr>
              <a:t>Town of Grand Isle </a:t>
            </a:r>
            <a:endParaRPr lang="en-US" sz="2500" dirty="0">
              <a:solidFill>
                <a:srgbClr val="001A70"/>
              </a:solidFill>
              <a:latin typeface="Public Sans" pitchFamily="2" charset="0"/>
            </a:endParaRPr>
          </a:p>
          <a:p>
            <a:pPr marL="800100" lvl="1" indent="-342900">
              <a:buFont typeface="Arial" panose="020B0604020202020204" pitchFamily="34" charset="0"/>
              <a:buChar char="•"/>
            </a:pPr>
            <a:r>
              <a:rPr lang="en-US" sz="2500" dirty="0">
                <a:solidFill>
                  <a:srgbClr val="001A70"/>
                </a:solidFill>
                <a:latin typeface="Public Sans"/>
              </a:rPr>
              <a:t>City of Gretna (Timberlane Subdivision)</a:t>
            </a:r>
          </a:p>
          <a:p>
            <a:pPr marL="800100" lvl="1" indent="-342900">
              <a:buFont typeface="Arial" panose="020B0604020202020204" pitchFamily="34" charset="0"/>
              <a:buChar char="•"/>
            </a:pPr>
            <a:r>
              <a:rPr lang="en-US" sz="2500" dirty="0">
                <a:solidFill>
                  <a:srgbClr val="001A70"/>
                </a:solidFill>
                <a:latin typeface="Public Sans"/>
              </a:rPr>
              <a:t>City of Westwego (we sell to them)</a:t>
            </a:r>
          </a:p>
          <a:p>
            <a:pPr marL="800100" lvl="1" indent="-342900">
              <a:buFont typeface="Arial" panose="020B0604020202020204" pitchFamily="34" charset="0"/>
              <a:buChar char="•"/>
            </a:pPr>
            <a:endParaRPr lang="en-US" sz="2500" dirty="0">
              <a:solidFill>
                <a:srgbClr val="001A70"/>
              </a:solidFill>
              <a:latin typeface="Public Sans" pitchFamily="2" charset="0"/>
            </a:endParaRPr>
          </a:p>
          <a:p>
            <a:r>
              <a:rPr lang="en-US" sz="2500" dirty="0">
                <a:solidFill>
                  <a:srgbClr val="001A70"/>
                </a:solidFill>
                <a:latin typeface="Public Sans"/>
              </a:rPr>
              <a:t>Jefferson Parish provides sewer services to residents in:</a:t>
            </a:r>
          </a:p>
          <a:p>
            <a:endParaRPr lang="en-US" sz="2500" dirty="0">
              <a:solidFill>
                <a:srgbClr val="001A70"/>
              </a:solidFill>
              <a:latin typeface="Public Sans" pitchFamily="2" charset="0"/>
            </a:endParaRPr>
          </a:p>
          <a:p>
            <a:pPr marL="342900" indent="-342900">
              <a:buFont typeface="Arial" panose="020B0604020202020204" pitchFamily="34" charset="0"/>
              <a:buChar char="•"/>
            </a:pPr>
            <a:r>
              <a:rPr lang="en-US" sz="2500" dirty="0">
                <a:solidFill>
                  <a:srgbClr val="001A70"/>
                </a:solidFill>
                <a:latin typeface="Public Sans"/>
              </a:rPr>
              <a:t>Unincorporated Jefferson Parish </a:t>
            </a:r>
            <a:endParaRPr lang="en-US" sz="2500" dirty="0">
              <a:solidFill>
                <a:srgbClr val="001A70"/>
              </a:solidFill>
              <a:latin typeface="Public Sans" pitchFamily="2" charset="0"/>
            </a:endParaRPr>
          </a:p>
          <a:p>
            <a:pPr marL="342900" indent="-342900">
              <a:buFont typeface="Arial" panose="020B0604020202020204" pitchFamily="34" charset="0"/>
              <a:buChar char="•"/>
            </a:pPr>
            <a:r>
              <a:rPr lang="en-US" sz="2500" dirty="0">
                <a:solidFill>
                  <a:srgbClr val="001A70"/>
                </a:solidFill>
                <a:latin typeface="Public Sans"/>
              </a:rPr>
              <a:t>Town of Jean Lafitte</a:t>
            </a:r>
          </a:p>
          <a:p>
            <a:pPr marL="342900" indent="-342900">
              <a:buFont typeface="Arial" panose="020B0604020202020204" pitchFamily="34" charset="0"/>
              <a:buChar char="•"/>
            </a:pPr>
            <a:r>
              <a:rPr lang="en-US" sz="2500" dirty="0">
                <a:solidFill>
                  <a:srgbClr val="001A70"/>
                </a:solidFill>
                <a:latin typeface="Public Sans"/>
              </a:rPr>
              <a:t>City of Gretna (Timberlane Subdivision)</a:t>
            </a:r>
          </a:p>
          <a:p>
            <a:endParaRPr lang="en-US" i="1" dirty="0"/>
          </a:p>
          <a:p>
            <a:endParaRPr lang="en-US" i="1" dirty="0"/>
          </a:p>
        </p:txBody>
      </p:sp>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15682" t="13576" r="66212" b="17091"/>
          <a:stretch/>
        </p:blipFill>
        <p:spPr>
          <a:xfrm>
            <a:off x="545373" y="7279710"/>
            <a:ext cx="2426427" cy="2903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a:extLst>
              <a:ext uri="{FF2B5EF4-FFF2-40B4-BE49-F238E27FC236}">
                <a16:creationId xmlns:a16="http://schemas.microsoft.com/office/drawing/2014/main" id="{1FE2C5E6-315B-4C26-A913-C9F092D9CCC7}"/>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847079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013E0C1-847B-4878-AE31-66236772EE47}"/>
              </a:ext>
            </a:extLst>
          </p:cNvPr>
          <p:cNvSpPr/>
          <p:nvPr/>
        </p:nvSpPr>
        <p:spPr>
          <a:xfrm>
            <a:off x="-102054" y="1"/>
            <a:ext cx="406854" cy="10287000"/>
          </a:xfrm>
          <a:prstGeom prst="rect">
            <a:avLst/>
          </a:prstGeom>
          <a:solidFill>
            <a:srgbClr val="001A70"/>
          </a:solidFill>
          <a:ln>
            <a:solidFill>
              <a:srgbClr val="001A70"/>
            </a:solidFill>
          </a:ln>
        </p:spPr>
        <p:txBody>
          <a:bodyPr/>
          <a:lstStyle/>
          <a:p>
            <a:endParaRPr lang="en-US"/>
          </a:p>
        </p:txBody>
      </p:sp>
      <p:sp>
        <p:nvSpPr>
          <p:cNvPr id="7" name="TextBox 6">
            <a:extLst>
              <a:ext uri="{FF2B5EF4-FFF2-40B4-BE49-F238E27FC236}">
                <a16:creationId xmlns:a16="http://schemas.microsoft.com/office/drawing/2014/main" id="{E01008B8-12BA-4959-BF9C-16C125BB4E83}"/>
              </a:ext>
            </a:extLst>
          </p:cNvPr>
          <p:cNvSpPr txBox="1"/>
          <p:nvPr/>
        </p:nvSpPr>
        <p:spPr>
          <a:xfrm>
            <a:off x="996462" y="214848"/>
            <a:ext cx="16605738" cy="1384995"/>
          </a:xfrm>
          <a:prstGeom prst="rect">
            <a:avLst/>
          </a:prstGeom>
        </p:spPr>
        <p:txBody>
          <a:bodyPr wrap="square" lIns="0" tIns="0" rIns="0" bIns="0" rtlCol="0" anchor="t">
            <a:spAutoFit/>
          </a:bodyPr>
          <a:lstStyle/>
          <a:p>
            <a:r>
              <a:rPr lang="en-US" sz="9000" dirty="0" smtClean="0">
                <a:solidFill>
                  <a:srgbClr val="00166E"/>
                </a:solidFill>
                <a:latin typeface="Public Sans Medium" pitchFamily="2" charset="0"/>
              </a:rPr>
              <a:t>Approved </a:t>
            </a:r>
            <a:r>
              <a:rPr lang="en-US" sz="9000" dirty="0">
                <a:solidFill>
                  <a:srgbClr val="00166E"/>
                </a:solidFill>
                <a:latin typeface="Public Sans Medium" pitchFamily="2" charset="0"/>
              </a:rPr>
              <a:t>Sewer Rate Increase</a:t>
            </a:r>
          </a:p>
        </p:txBody>
      </p:sp>
      <p:pic>
        <p:nvPicPr>
          <p:cNvPr id="8" name="Picture 7">
            <a:extLst>
              <a:ext uri="{FF2B5EF4-FFF2-40B4-BE49-F238E27FC236}">
                <a16:creationId xmlns:a16="http://schemas.microsoft.com/office/drawing/2014/main" id="{80245D72-9CDC-4BA9-8A77-9CC50AB25756}"/>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9" name="AutoShape 4">
            <a:extLst>
              <a:ext uri="{FF2B5EF4-FFF2-40B4-BE49-F238E27FC236}">
                <a16:creationId xmlns:a16="http://schemas.microsoft.com/office/drawing/2014/main" id="{1506FADC-48D5-4CC1-86C7-E1556CEBAD81}"/>
              </a:ext>
            </a:extLst>
          </p:cNvPr>
          <p:cNvSpPr/>
          <p:nvPr/>
        </p:nvSpPr>
        <p:spPr>
          <a:xfrm>
            <a:off x="15959427" y="10173334"/>
            <a:ext cx="2080799" cy="9525"/>
          </a:xfrm>
          <a:prstGeom prst="rect">
            <a:avLst/>
          </a:prstGeom>
          <a:solidFill>
            <a:srgbClr val="00166E"/>
          </a:solidFill>
        </p:spPr>
      </p:sp>
      <p:sp>
        <p:nvSpPr>
          <p:cNvPr id="10" name="TextBox 5">
            <a:extLst>
              <a:ext uri="{FF2B5EF4-FFF2-40B4-BE49-F238E27FC236}">
                <a16:creationId xmlns:a16="http://schemas.microsoft.com/office/drawing/2014/main" id="{61C0CF9B-DA7F-401E-A52E-425C81E7508C}"/>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1" name="AutoShape 10">
            <a:extLst>
              <a:ext uri="{FF2B5EF4-FFF2-40B4-BE49-F238E27FC236}">
                <a16:creationId xmlns:a16="http://schemas.microsoft.com/office/drawing/2014/main" id="{0369FD1C-3B64-47AE-A6EA-68891BAA47ED}"/>
              </a:ext>
            </a:extLst>
          </p:cNvPr>
          <p:cNvSpPr/>
          <p:nvPr/>
        </p:nvSpPr>
        <p:spPr>
          <a:xfrm>
            <a:off x="1053735" y="1544160"/>
            <a:ext cx="16319865" cy="55683"/>
          </a:xfrm>
          <a:prstGeom prst="rect">
            <a:avLst/>
          </a:prstGeom>
          <a:solidFill>
            <a:srgbClr val="001A70"/>
          </a:solidFill>
          <a:ln>
            <a:solidFill>
              <a:srgbClr val="001A70"/>
            </a:solidFill>
          </a:ln>
        </p:spPr>
      </p:sp>
      <p:graphicFrame>
        <p:nvGraphicFramePr>
          <p:cNvPr id="12" name="Table 11"/>
          <p:cNvGraphicFramePr>
            <a:graphicFrameLocks noGrp="1"/>
          </p:cNvGraphicFramePr>
          <p:nvPr>
            <p:extLst>
              <p:ext uri="{D42A27DB-BD31-4B8C-83A1-F6EECF244321}">
                <p14:modId xmlns:p14="http://schemas.microsoft.com/office/powerpoint/2010/main" val="350366875"/>
              </p:ext>
            </p:extLst>
          </p:nvPr>
        </p:nvGraphicFramePr>
        <p:xfrm>
          <a:off x="1053735" y="1866900"/>
          <a:ext cx="10376268" cy="8056725"/>
        </p:xfrm>
        <a:graphic>
          <a:graphicData uri="http://schemas.openxmlformats.org/drawingml/2006/table">
            <a:tbl>
              <a:tblPr>
                <a:tableStyleId>{5C22544A-7EE6-4342-B048-85BDC9FD1C3A}</a:tableStyleId>
              </a:tblPr>
              <a:tblGrid>
                <a:gridCol w="1482324">
                  <a:extLst>
                    <a:ext uri="{9D8B030D-6E8A-4147-A177-3AD203B41FA5}">
                      <a16:colId xmlns:a16="http://schemas.microsoft.com/office/drawing/2014/main" val="3571949142"/>
                    </a:ext>
                  </a:extLst>
                </a:gridCol>
                <a:gridCol w="1482324">
                  <a:extLst>
                    <a:ext uri="{9D8B030D-6E8A-4147-A177-3AD203B41FA5}">
                      <a16:colId xmlns:a16="http://schemas.microsoft.com/office/drawing/2014/main" val="3843198060"/>
                    </a:ext>
                  </a:extLst>
                </a:gridCol>
                <a:gridCol w="1482324">
                  <a:extLst>
                    <a:ext uri="{9D8B030D-6E8A-4147-A177-3AD203B41FA5}">
                      <a16:colId xmlns:a16="http://schemas.microsoft.com/office/drawing/2014/main" val="253355589"/>
                    </a:ext>
                  </a:extLst>
                </a:gridCol>
                <a:gridCol w="1482324">
                  <a:extLst>
                    <a:ext uri="{9D8B030D-6E8A-4147-A177-3AD203B41FA5}">
                      <a16:colId xmlns:a16="http://schemas.microsoft.com/office/drawing/2014/main" val="2885879058"/>
                    </a:ext>
                  </a:extLst>
                </a:gridCol>
                <a:gridCol w="1482324">
                  <a:extLst>
                    <a:ext uri="{9D8B030D-6E8A-4147-A177-3AD203B41FA5}">
                      <a16:colId xmlns:a16="http://schemas.microsoft.com/office/drawing/2014/main" val="422399179"/>
                    </a:ext>
                  </a:extLst>
                </a:gridCol>
                <a:gridCol w="1482324">
                  <a:extLst>
                    <a:ext uri="{9D8B030D-6E8A-4147-A177-3AD203B41FA5}">
                      <a16:colId xmlns:a16="http://schemas.microsoft.com/office/drawing/2014/main" val="4284534527"/>
                    </a:ext>
                  </a:extLst>
                </a:gridCol>
                <a:gridCol w="1482324">
                  <a:extLst>
                    <a:ext uri="{9D8B030D-6E8A-4147-A177-3AD203B41FA5}">
                      <a16:colId xmlns:a16="http://schemas.microsoft.com/office/drawing/2014/main" val="3681874441"/>
                    </a:ext>
                  </a:extLst>
                </a:gridCol>
              </a:tblGrid>
              <a:tr h="776088">
                <a:tc gridSpan="7">
                  <a:txBody>
                    <a:bodyPr/>
                    <a:lstStyle/>
                    <a:p>
                      <a:pPr algn="ctr" fontAlgn="ctr"/>
                      <a:r>
                        <a:rPr lang="en-US" sz="2000" b="1" u="none" strike="noStrike">
                          <a:effectLst/>
                          <a:latin typeface="Public Sans" pitchFamily="2" charset="0"/>
                        </a:rPr>
                        <a:t>Average Monthly Residential Sewer Bill</a:t>
                      </a:r>
                    </a:p>
                    <a:p>
                      <a:pPr algn="ctr" fontAlgn="ctr"/>
                      <a:r>
                        <a:rPr lang="en-US" sz="1500" u="none" strike="noStrike">
                          <a:effectLst/>
                          <a:latin typeface="Public Sans" pitchFamily="2" charset="0"/>
                        </a:rPr>
                        <a:t>(Based upon 85 % of Average Water Consumption of 6,200 Gallons/Month and Annual 1% CPI)</a:t>
                      </a:r>
                      <a:endParaRPr lang="en-US" sz="1500" b="1" i="0" u="none" strike="noStrike">
                        <a:solidFill>
                          <a:srgbClr val="000000"/>
                        </a:solidFill>
                        <a:effectLst/>
                        <a:latin typeface="Public Sans" pitchFamily="2" charset="0"/>
                      </a:endParaRPr>
                    </a:p>
                  </a:txBody>
                  <a:tcPr marL="8286" marR="8286" marT="8286"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1306840"/>
                  </a:ext>
                </a:extLst>
              </a:tr>
              <a:tr h="697545">
                <a:tc>
                  <a:txBody>
                    <a:bodyPr/>
                    <a:lstStyle/>
                    <a:p>
                      <a:pPr algn="ctr" fontAlgn="ctr"/>
                      <a:r>
                        <a:rPr lang="en-US" sz="1400" u="none" strike="noStrike">
                          <a:effectLst/>
                          <a:latin typeface="Public Sans" pitchFamily="2" charset="0"/>
                        </a:rPr>
                        <a:t>Year</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Service Charge</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Minimum Charge for 0 to 3,000 Gal</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Rate for 1,000 Gallons over 3,000 Gal</a:t>
                      </a:r>
                      <a:endParaRPr lang="en-US" sz="1400" b="0" i="0" u="none" strike="noStrike" dirty="0">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Additional Charge for 2,700 Gal</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Total Bill</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*Increase from Previous Year</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4188194455"/>
                  </a:ext>
                </a:extLst>
              </a:tr>
              <a:tr h="248345">
                <a:tc>
                  <a:txBody>
                    <a:bodyPr/>
                    <a:lstStyle/>
                    <a:p>
                      <a:pPr algn="ctr" fontAlgn="b"/>
                      <a:r>
                        <a:rPr lang="en-US" sz="1400" u="none" strike="noStrike">
                          <a:effectLst/>
                          <a:latin typeface="Public Sans" pitchFamily="2" charset="0"/>
                        </a:rPr>
                        <a:t>2021</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$1.42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$2.32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$3.38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$6.76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$10.50</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l" fontAlgn="b"/>
                      <a:r>
                        <a:rPr lang="en-US" sz="1600" b="1" u="none" strike="noStrike">
                          <a:solidFill>
                            <a:srgbClr val="001A70"/>
                          </a:solidFill>
                          <a:effectLst/>
                          <a:latin typeface="Public Sans" pitchFamily="2" charset="0"/>
                        </a:rPr>
                        <a:t> </a:t>
                      </a:r>
                      <a:endParaRPr lang="en-US" sz="1600" b="1" i="0" u="none" strike="noStrike">
                        <a:solidFill>
                          <a:srgbClr val="001A70"/>
                        </a:solidFill>
                        <a:effectLst/>
                        <a:latin typeface="Public Sans" pitchFamily="2" charset="0"/>
                      </a:endParaRPr>
                    </a:p>
                  </a:txBody>
                  <a:tcPr marL="8286" marR="8286" marT="8286" marB="0" anchor="b"/>
                </a:tc>
                <a:extLst>
                  <a:ext uri="{0D108BD9-81ED-4DB2-BD59-A6C34878D82A}">
                    <a16:rowId xmlns:a16="http://schemas.microsoft.com/office/drawing/2014/main" val="4201793361"/>
                  </a:ext>
                </a:extLst>
              </a:tr>
              <a:tr h="248345">
                <a:tc>
                  <a:txBody>
                    <a:bodyPr/>
                    <a:lstStyle/>
                    <a:p>
                      <a:pPr algn="ctr" fontAlgn="b"/>
                      <a:r>
                        <a:rPr lang="en-US" sz="1400" u="none" strike="noStrike">
                          <a:effectLst/>
                          <a:latin typeface="Public Sans" pitchFamily="2" charset="0"/>
                        </a:rPr>
                        <a:t>2022</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$1.43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$3.28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$4.78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$9.56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$14.27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$3.77</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669470324"/>
                  </a:ext>
                </a:extLst>
              </a:tr>
              <a:tr h="248345">
                <a:tc>
                  <a:txBody>
                    <a:bodyPr/>
                    <a:lstStyle/>
                    <a:p>
                      <a:pPr algn="ctr" fontAlgn="b"/>
                      <a:r>
                        <a:rPr lang="en-US" sz="1400" u="none" strike="noStrike">
                          <a:effectLst/>
                          <a:latin typeface="Public Sans" pitchFamily="2" charset="0"/>
                        </a:rPr>
                        <a:t>2023</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$1.45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$4.25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$6.19</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$12.39</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$18.08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$3.81</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998328948"/>
                  </a:ext>
                </a:extLst>
              </a:tr>
              <a:tr h="248345">
                <a:tc>
                  <a:txBody>
                    <a:bodyPr/>
                    <a:lstStyle/>
                    <a:p>
                      <a:pPr algn="ctr" fontAlgn="b"/>
                      <a:r>
                        <a:rPr lang="en-US" sz="1400" u="none" strike="noStrike">
                          <a:effectLst/>
                          <a:latin typeface="Public Sans" pitchFamily="2" charset="0"/>
                        </a:rPr>
                        <a:t>2024</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$1.46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$5.23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$7.62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$15.24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$21.93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$3.85</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882928154"/>
                  </a:ext>
                </a:extLst>
              </a:tr>
              <a:tr h="248345">
                <a:tc>
                  <a:txBody>
                    <a:bodyPr/>
                    <a:lstStyle/>
                    <a:p>
                      <a:pPr algn="ctr" fontAlgn="b"/>
                      <a:r>
                        <a:rPr lang="en-US" sz="1400" u="none" strike="noStrike">
                          <a:effectLst/>
                          <a:latin typeface="Public Sans" pitchFamily="2" charset="0"/>
                        </a:rPr>
                        <a:t>2025</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$1.48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$6.22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$9.06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$18.12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$25.82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$3.89</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4024912030"/>
                  </a:ext>
                </a:extLst>
              </a:tr>
              <a:tr h="248345">
                <a:tc>
                  <a:txBody>
                    <a:bodyPr/>
                    <a:lstStyle/>
                    <a:p>
                      <a:pPr algn="ctr" fontAlgn="b"/>
                      <a:r>
                        <a:rPr lang="en-US" sz="1400" u="none" strike="noStrike">
                          <a:effectLst/>
                          <a:latin typeface="Public Sans" pitchFamily="2" charset="0"/>
                        </a:rPr>
                        <a:t>2026</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$1.49</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$7.22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$10.52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$21.04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$29.75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$3.93</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930304882"/>
                  </a:ext>
                </a:extLst>
              </a:tr>
              <a:tr h="248345">
                <a:tc>
                  <a:txBody>
                    <a:bodyPr/>
                    <a:lstStyle/>
                    <a:p>
                      <a:pPr algn="ctr" fontAlgn="b"/>
                      <a:r>
                        <a:rPr lang="en-US" sz="1400" u="none" strike="noStrike">
                          <a:effectLst/>
                          <a:latin typeface="Public Sans" pitchFamily="2" charset="0"/>
                        </a:rPr>
                        <a:t>2027</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$1.51</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$8.23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$11.99</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$23.98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$33.71</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$3.97</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1583943346"/>
                  </a:ext>
                </a:extLst>
              </a:tr>
              <a:tr h="248345">
                <a:tc>
                  <a:txBody>
                    <a:bodyPr/>
                    <a:lstStyle/>
                    <a:p>
                      <a:pPr algn="ctr" fontAlgn="b"/>
                      <a:r>
                        <a:rPr lang="en-US" sz="1400" u="none" strike="noStrike">
                          <a:effectLst/>
                          <a:latin typeface="Public Sans" pitchFamily="2" charset="0"/>
                        </a:rPr>
                        <a:t>2028</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$1.52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$9.25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$13.47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$26.95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$37.72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$4.01</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56798088"/>
                  </a:ext>
                </a:extLst>
              </a:tr>
              <a:tr h="248345">
                <a:tc>
                  <a:txBody>
                    <a:bodyPr/>
                    <a:lstStyle/>
                    <a:p>
                      <a:pPr algn="ctr" fontAlgn="b"/>
                      <a:r>
                        <a:rPr lang="en-US" sz="1400" u="none" strike="noStrike">
                          <a:effectLst/>
                          <a:latin typeface="Public Sans" pitchFamily="2" charset="0"/>
                        </a:rPr>
                        <a:t>2029</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$1.54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$10.28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$14.97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$29.95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$41.76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$4.05</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1454577430"/>
                  </a:ext>
                </a:extLst>
              </a:tr>
              <a:tr h="248345">
                <a:tc>
                  <a:txBody>
                    <a:bodyPr/>
                    <a:lstStyle/>
                    <a:p>
                      <a:pPr algn="ctr" fontAlgn="b"/>
                      <a:r>
                        <a:rPr lang="en-US" sz="1400" u="none" strike="noStrike">
                          <a:effectLst/>
                          <a:latin typeface="Public Sans" pitchFamily="2" charset="0"/>
                        </a:rPr>
                        <a:t>2030</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$1.55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$11.32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$16.49</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$32.98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$45.85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$4.09</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1521615516"/>
                  </a:ext>
                </a:extLst>
              </a:tr>
              <a:tr h="248345">
                <a:tc>
                  <a:txBody>
                    <a:bodyPr/>
                    <a:lstStyle/>
                    <a:p>
                      <a:pPr algn="ctr" fontAlgn="b"/>
                      <a:r>
                        <a:rPr lang="en-US" sz="1400" u="none" strike="noStrike">
                          <a:effectLst/>
                          <a:latin typeface="Public Sans" pitchFamily="2" charset="0"/>
                        </a:rPr>
                        <a:t>2031</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$1.57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$12.37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$18.02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$36.04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$49.98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$4.13</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144092041"/>
                  </a:ext>
                </a:extLst>
              </a:tr>
              <a:tr h="248345">
                <a:tc>
                  <a:txBody>
                    <a:bodyPr/>
                    <a:lstStyle/>
                    <a:p>
                      <a:pPr algn="ctr" fontAlgn="b"/>
                      <a:r>
                        <a:rPr lang="en-US" sz="1400" u="none" strike="noStrike">
                          <a:effectLst/>
                          <a:latin typeface="Public Sans" pitchFamily="2" charset="0"/>
                        </a:rPr>
                        <a:t>2032</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$1.58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$12.96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$18.88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$37.77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$52.31</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$2.33</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2711105497"/>
                  </a:ext>
                </a:extLst>
              </a:tr>
              <a:tr h="248345">
                <a:tc>
                  <a:txBody>
                    <a:bodyPr/>
                    <a:lstStyle/>
                    <a:p>
                      <a:pPr algn="ctr" fontAlgn="b"/>
                      <a:r>
                        <a:rPr lang="en-US" sz="1400" u="none" strike="noStrike">
                          <a:effectLst/>
                          <a:latin typeface="Public Sans" pitchFamily="2" charset="0"/>
                        </a:rPr>
                        <a:t>2033</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$1.60</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$13.56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$19.75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$39.51</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$54.67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$2.36</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304901778"/>
                  </a:ext>
                </a:extLst>
              </a:tr>
              <a:tr h="248345">
                <a:tc>
                  <a:txBody>
                    <a:bodyPr/>
                    <a:lstStyle/>
                    <a:p>
                      <a:pPr algn="ctr" fontAlgn="b"/>
                      <a:r>
                        <a:rPr lang="en-US" sz="1400" u="none" strike="noStrike">
                          <a:effectLst/>
                          <a:latin typeface="Public Sans" pitchFamily="2" charset="0"/>
                        </a:rPr>
                        <a:t>2034</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$1.62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$14.16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$20.63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$41.27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$57.05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$2.38</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1669395371"/>
                  </a:ext>
                </a:extLst>
              </a:tr>
              <a:tr h="248345">
                <a:tc>
                  <a:txBody>
                    <a:bodyPr/>
                    <a:lstStyle/>
                    <a:p>
                      <a:pPr algn="ctr" fontAlgn="b"/>
                      <a:r>
                        <a:rPr lang="en-US" sz="1400" u="none" strike="noStrike">
                          <a:effectLst/>
                          <a:latin typeface="Public Sans" pitchFamily="2" charset="0"/>
                        </a:rPr>
                        <a:t>2035</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$1.63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$14.77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$21.52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$43.05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$59.45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$2.40</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02555768"/>
                  </a:ext>
                </a:extLst>
              </a:tr>
              <a:tr h="248345">
                <a:tc>
                  <a:txBody>
                    <a:bodyPr/>
                    <a:lstStyle/>
                    <a:p>
                      <a:pPr algn="ctr" fontAlgn="b"/>
                      <a:r>
                        <a:rPr lang="en-US" sz="1400" u="none" strike="noStrike">
                          <a:effectLst/>
                          <a:latin typeface="Public Sans" pitchFamily="2" charset="0"/>
                        </a:rPr>
                        <a:t>2036</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$1.65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$15.39</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$22.42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$44.84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$61.88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$2.43</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906079619"/>
                  </a:ext>
                </a:extLst>
              </a:tr>
              <a:tr h="248345">
                <a:tc>
                  <a:txBody>
                    <a:bodyPr/>
                    <a:lstStyle/>
                    <a:p>
                      <a:pPr algn="ctr" fontAlgn="b"/>
                      <a:r>
                        <a:rPr lang="en-US" sz="1400" u="none" strike="noStrike">
                          <a:effectLst/>
                          <a:latin typeface="Public Sans" pitchFamily="2" charset="0"/>
                        </a:rPr>
                        <a:t>2037</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$1.67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$16.01</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$23.33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$46.66</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$64.34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$2.45</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2545311328"/>
                  </a:ext>
                </a:extLst>
              </a:tr>
              <a:tr h="248345">
                <a:tc>
                  <a:txBody>
                    <a:bodyPr/>
                    <a:lstStyle/>
                    <a:p>
                      <a:pPr algn="ctr" fontAlgn="b"/>
                      <a:r>
                        <a:rPr lang="en-US" sz="1400" u="none" strike="noStrike">
                          <a:effectLst/>
                          <a:latin typeface="Public Sans" pitchFamily="2" charset="0"/>
                        </a:rPr>
                        <a:t>2038</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$1.68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$16.64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$24.24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$48.49</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$66.81</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$2.48</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776397702"/>
                  </a:ext>
                </a:extLst>
              </a:tr>
              <a:tr h="248345">
                <a:tc>
                  <a:txBody>
                    <a:bodyPr/>
                    <a:lstStyle/>
                    <a:p>
                      <a:pPr algn="ctr" fontAlgn="b"/>
                      <a:r>
                        <a:rPr lang="en-US" sz="1400" u="none" strike="noStrike">
                          <a:effectLst/>
                          <a:latin typeface="Public Sans" pitchFamily="2" charset="0"/>
                        </a:rPr>
                        <a:t>2039</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$1.70</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$17.28</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$25.17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$50.34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$69.32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$2.50</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137077332"/>
                  </a:ext>
                </a:extLst>
              </a:tr>
              <a:tr h="248345">
                <a:tc>
                  <a:txBody>
                    <a:bodyPr/>
                    <a:lstStyle/>
                    <a:p>
                      <a:pPr algn="ctr" fontAlgn="b"/>
                      <a:r>
                        <a:rPr lang="en-US" sz="1400" u="none" strike="noStrike">
                          <a:effectLst/>
                          <a:latin typeface="Public Sans" pitchFamily="2" charset="0"/>
                        </a:rPr>
                        <a:t>2040</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$1.72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$17.92</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$26.10</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$52.21</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$71.84</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$2.53</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3161281155"/>
                  </a:ext>
                </a:extLst>
              </a:tr>
              <a:tr h="248345">
                <a:tc>
                  <a:txBody>
                    <a:bodyPr/>
                    <a:lstStyle/>
                    <a:p>
                      <a:pPr algn="ctr" fontAlgn="b"/>
                      <a:r>
                        <a:rPr lang="en-US" sz="1400" u="none" strike="noStrike">
                          <a:effectLst/>
                          <a:latin typeface="Public Sans" pitchFamily="2" charset="0"/>
                        </a:rPr>
                        <a:t>2041</a:t>
                      </a:r>
                      <a:endParaRPr lang="en-US" sz="1400" b="0" i="0" u="none" strike="noStrike">
                        <a:solidFill>
                          <a:srgbClr val="000000"/>
                        </a:solidFill>
                        <a:effectLst/>
                        <a:latin typeface="Public Sans" pitchFamily="2" charset="0"/>
                      </a:endParaRPr>
                    </a:p>
                  </a:txBody>
                  <a:tcPr marL="8286" marR="8286" marT="8286" marB="0" anchor="b"/>
                </a:tc>
                <a:tc>
                  <a:txBody>
                    <a:bodyPr/>
                    <a:lstStyle/>
                    <a:p>
                      <a:pPr algn="ctr" fontAlgn="ctr"/>
                      <a:r>
                        <a:rPr lang="en-US" sz="1400" u="none" strike="noStrike">
                          <a:effectLst/>
                          <a:latin typeface="Public Sans" pitchFamily="2" charset="0"/>
                        </a:rPr>
                        <a:t>$1.73</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$18.57</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$27.05</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$54.10</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400" u="none" strike="noStrike">
                          <a:effectLst/>
                          <a:latin typeface="Public Sans" pitchFamily="2" charset="0"/>
                        </a:rPr>
                        <a:t>$74.40</a:t>
                      </a:r>
                      <a:endParaRPr lang="en-US" sz="1400" b="0" i="0" u="none" strike="noStrike">
                        <a:solidFill>
                          <a:srgbClr val="000000"/>
                        </a:solidFill>
                        <a:effectLst/>
                        <a:latin typeface="Public Sans" pitchFamily="2" charset="0"/>
                      </a:endParaRPr>
                    </a:p>
                  </a:txBody>
                  <a:tcPr marL="8286" marR="8286" marT="8286" marB="0" anchor="ctr"/>
                </a:tc>
                <a:tc>
                  <a:txBody>
                    <a:bodyPr/>
                    <a:lstStyle/>
                    <a:p>
                      <a:pPr algn="ctr" fontAlgn="ctr"/>
                      <a:r>
                        <a:rPr lang="en-US" sz="1600" b="1" u="none" strike="noStrike">
                          <a:solidFill>
                            <a:srgbClr val="001A70"/>
                          </a:solidFill>
                          <a:effectLst/>
                          <a:latin typeface="Public Sans" pitchFamily="2" charset="0"/>
                        </a:rPr>
                        <a:t>$2.55</a:t>
                      </a:r>
                      <a:endParaRPr lang="en-US" sz="1600" b="1" i="0" u="none" strike="noStrike">
                        <a:solidFill>
                          <a:srgbClr val="001A70"/>
                        </a:solidFill>
                        <a:effectLst/>
                        <a:latin typeface="Public Sans" pitchFamily="2" charset="0"/>
                      </a:endParaRPr>
                    </a:p>
                  </a:txBody>
                  <a:tcPr marL="8286" marR="8286" marT="8286" marB="0" anchor="ctr"/>
                </a:tc>
                <a:extLst>
                  <a:ext uri="{0D108BD9-81ED-4DB2-BD59-A6C34878D82A}">
                    <a16:rowId xmlns:a16="http://schemas.microsoft.com/office/drawing/2014/main" val="47165524"/>
                  </a:ext>
                </a:extLst>
              </a:tr>
              <a:tr h="469168">
                <a:tc gridSpan="7">
                  <a:txBody>
                    <a:bodyPr/>
                    <a:lstStyle/>
                    <a:p>
                      <a:pPr algn="l" fontAlgn="ctr"/>
                      <a:r>
                        <a:rPr lang="en-US" sz="2800" b="1" u="sng" strike="noStrike" dirty="0">
                          <a:solidFill>
                            <a:srgbClr val="001A70"/>
                          </a:solidFill>
                          <a:effectLst/>
                          <a:latin typeface="Public Sans" pitchFamily="2" charset="0"/>
                        </a:rPr>
                        <a:t>*Average monthly residential sewer bill increases as follows:</a:t>
                      </a:r>
                    </a:p>
                    <a:p>
                      <a:pPr marL="457200" indent="-457200" algn="l" fontAlgn="ctr">
                        <a:buFont typeface="Arial" panose="020B0604020202020204" pitchFamily="34" charset="0"/>
                        <a:buChar char="•"/>
                      </a:pPr>
                      <a:r>
                        <a:rPr lang="en-US" sz="2800" b="1" u="none" strike="noStrike" dirty="0">
                          <a:solidFill>
                            <a:srgbClr val="001A70"/>
                          </a:solidFill>
                          <a:effectLst/>
                          <a:latin typeface="Public Sans" pitchFamily="2" charset="0"/>
                        </a:rPr>
                        <a:t>  2022 - 2031, $3.63 plus the Annual CPI adjustment </a:t>
                      </a:r>
                    </a:p>
                    <a:p>
                      <a:pPr marL="457200" indent="-457200" algn="l" fontAlgn="ctr">
                        <a:buFont typeface="Arial" panose="020B0604020202020204" pitchFamily="34" charset="0"/>
                        <a:buChar char="•"/>
                      </a:pPr>
                      <a:r>
                        <a:rPr lang="en-US" sz="2800" b="1" u="none" strike="noStrike" dirty="0">
                          <a:solidFill>
                            <a:srgbClr val="001A70"/>
                          </a:solidFill>
                          <a:effectLst/>
                          <a:latin typeface="Public Sans" pitchFamily="2" charset="0"/>
                        </a:rPr>
                        <a:t>  2032 - 2041, $1.82 plus the Annual CPI adjustment</a:t>
                      </a:r>
                      <a:endParaRPr lang="en-US" sz="2800" b="1" i="0" u="none" strike="noStrike" dirty="0">
                        <a:solidFill>
                          <a:srgbClr val="001A70"/>
                        </a:solidFill>
                        <a:effectLst/>
                        <a:latin typeface="Public Sans" pitchFamily="2" charset="0"/>
                      </a:endParaRPr>
                    </a:p>
                  </a:txBody>
                  <a:tcPr marL="8286" marR="8286" marT="8286"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4511439"/>
                  </a:ext>
                </a:extLst>
              </a:tr>
            </a:tbl>
          </a:graphicData>
        </a:graphic>
      </p:graphicFrame>
      <p:sp>
        <p:nvSpPr>
          <p:cNvPr id="2" name="Slide Number Placeholder 1">
            <a:extLst>
              <a:ext uri="{FF2B5EF4-FFF2-40B4-BE49-F238E27FC236}">
                <a16:creationId xmlns:a16="http://schemas.microsoft.com/office/drawing/2014/main" id="{F3B64645-BCE9-496D-AB9D-7B4E342BE172}"/>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3091606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57C61-E6C7-4E5D-ACA3-2EA58CC5439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6" name="AutoShape 4">
            <a:extLst>
              <a:ext uri="{FF2B5EF4-FFF2-40B4-BE49-F238E27FC236}">
                <a16:creationId xmlns:a16="http://schemas.microsoft.com/office/drawing/2014/main" id="{EF8E2CD8-75C0-4308-883F-9A6BCC8B74C2}"/>
              </a:ext>
            </a:extLst>
          </p:cNvPr>
          <p:cNvSpPr/>
          <p:nvPr/>
        </p:nvSpPr>
        <p:spPr>
          <a:xfrm>
            <a:off x="15959427" y="10173334"/>
            <a:ext cx="2080799" cy="9525"/>
          </a:xfrm>
          <a:prstGeom prst="rect">
            <a:avLst/>
          </a:prstGeom>
          <a:solidFill>
            <a:srgbClr val="00166E"/>
          </a:solidFill>
        </p:spPr>
      </p:sp>
      <p:sp>
        <p:nvSpPr>
          <p:cNvPr id="7" name="TextBox 5">
            <a:extLst>
              <a:ext uri="{FF2B5EF4-FFF2-40B4-BE49-F238E27FC236}">
                <a16:creationId xmlns:a16="http://schemas.microsoft.com/office/drawing/2014/main" id="{C5FCC688-489D-4549-9619-FBB061C37E75}"/>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8" name="AutoShape 2">
            <a:extLst>
              <a:ext uri="{FF2B5EF4-FFF2-40B4-BE49-F238E27FC236}">
                <a16:creationId xmlns:a16="http://schemas.microsoft.com/office/drawing/2014/main" id="{1036DB4D-F935-40CB-93E2-06B01EBB580B}"/>
              </a:ext>
            </a:extLst>
          </p:cNvPr>
          <p:cNvSpPr/>
          <p:nvPr/>
        </p:nvSpPr>
        <p:spPr>
          <a:xfrm>
            <a:off x="-48329" y="-42876"/>
            <a:ext cx="406854" cy="10530540"/>
          </a:xfrm>
          <a:prstGeom prst="rect">
            <a:avLst/>
          </a:prstGeom>
          <a:solidFill>
            <a:srgbClr val="76CAEB"/>
          </a:solidFill>
        </p:spPr>
      </p:sp>
      <p:sp>
        <p:nvSpPr>
          <p:cNvPr id="9" name="TextBox 6">
            <a:extLst>
              <a:ext uri="{FF2B5EF4-FFF2-40B4-BE49-F238E27FC236}">
                <a16:creationId xmlns:a16="http://schemas.microsoft.com/office/drawing/2014/main" id="{FD31622D-B2FE-450F-82A1-1CB188B8711A}"/>
              </a:ext>
            </a:extLst>
          </p:cNvPr>
          <p:cNvSpPr txBox="1"/>
          <p:nvPr/>
        </p:nvSpPr>
        <p:spPr>
          <a:xfrm>
            <a:off x="576774" y="266700"/>
            <a:ext cx="17330225" cy="1846659"/>
          </a:xfrm>
          <a:prstGeom prst="rect">
            <a:avLst/>
          </a:prstGeom>
        </p:spPr>
        <p:txBody>
          <a:bodyPr wrap="square" lIns="0" tIns="0" rIns="0" bIns="0" rtlCol="0" anchor="t">
            <a:spAutoFit/>
          </a:bodyPr>
          <a:lstStyle/>
          <a:p>
            <a:r>
              <a:rPr lang="en-US" sz="6000" dirty="0" smtClean="0">
                <a:solidFill>
                  <a:srgbClr val="00166E"/>
                </a:solidFill>
                <a:latin typeface="Public Sans Medium" pitchFamily="2" charset="0"/>
              </a:rPr>
              <a:t>Approved </a:t>
            </a:r>
            <a:r>
              <a:rPr lang="en-US" sz="6000" dirty="0">
                <a:solidFill>
                  <a:srgbClr val="00166E"/>
                </a:solidFill>
                <a:latin typeface="Public Sans Medium" pitchFamily="2" charset="0"/>
              </a:rPr>
              <a:t>Sewer Rate Increase for Minimum Usage Customers </a:t>
            </a:r>
            <a:r>
              <a:rPr lang="en-US" sz="4000" dirty="0">
                <a:solidFill>
                  <a:srgbClr val="00166E"/>
                </a:solidFill>
                <a:latin typeface="Public Sans Medium" pitchFamily="2" charset="0"/>
              </a:rPr>
              <a:t>(Approximately 36% of Parish Residents)</a:t>
            </a:r>
          </a:p>
        </p:txBody>
      </p:sp>
      <p:sp>
        <p:nvSpPr>
          <p:cNvPr id="11" name="AutoShape 10">
            <a:extLst>
              <a:ext uri="{FF2B5EF4-FFF2-40B4-BE49-F238E27FC236}">
                <a16:creationId xmlns:a16="http://schemas.microsoft.com/office/drawing/2014/main" id="{06FFC563-D52A-4331-8E22-7890FE9B89BA}"/>
              </a:ext>
            </a:extLst>
          </p:cNvPr>
          <p:cNvSpPr/>
          <p:nvPr/>
        </p:nvSpPr>
        <p:spPr>
          <a:xfrm flipV="1">
            <a:off x="609600" y="2052322"/>
            <a:ext cx="16230600" cy="71466"/>
          </a:xfrm>
          <a:prstGeom prst="rect">
            <a:avLst/>
          </a:prstGeom>
          <a:solidFill>
            <a:srgbClr val="76CAEB"/>
          </a:solidFill>
        </p:spPr>
      </p:sp>
      <p:graphicFrame>
        <p:nvGraphicFramePr>
          <p:cNvPr id="3" name="Table 2"/>
          <p:cNvGraphicFramePr>
            <a:graphicFrameLocks noGrp="1"/>
          </p:cNvGraphicFramePr>
          <p:nvPr>
            <p:extLst>
              <p:ext uri="{D42A27DB-BD31-4B8C-83A1-F6EECF244321}">
                <p14:modId xmlns:p14="http://schemas.microsoft.com/office/powerpoint/2010/main" val="3714265765"/>
              </p:ext>
            </p:extLst>
          </p:nvPr>
        </p:nvGraphicFramePr>
        <p:xfrm>
          <a:off x="609600" y="2324100"/>
          <a:ext cx="10515600" cy="7897295"/>
        </p:xfrm>
        <a:graphic>
          <a:graphicData uri="http://schemas.openxmlformats.org/drawingml/2006/table">
            <a:tbl>
              <a:tblPr>
                <a:tableStyleId>{5C22544A-7EE6-4342-B048-85BDC9FD1C3A}</a:tableStyleId>
              </a:tblPr>
              <a:tblGrid>
                <a:gridCol w="2103120">
                  <a:extLst>
                    <a:ext uri="{9D8B030D-6E8A-4147-A177-3AD203B41FA5}">
                      <a16:colId xmlns:a16="http://schemas.microsoft.com/office/drawing/2014/main" val="2582313763"/>
                    </a:ext>
                  </a:extLst>
                </a:gridCol>
                <a:gridCol w="2103120">
                  <a:extLst>
                    <a:ext uri="{9D8B030D-6E8A-4147-A177-3AD203B41FA5}">
                      <a16:colId xmlns:a16="http://schemas.microsoft.com/office/drawing/2014/main" val="1420357780"/>
                    </a:ext>
                  </a:extLst>
                </a:gridCol>
                <a:gridCol w="2103120">
                  <a:extLst>
                    <a:ext uri="{9D8B030D-6E8A-4147-A177-3AD203B41FA5}">
                      <a16:colId xmlns:a16="http://schemas.microsoft.com/office/drawing/2014/main" val="750134030"/>
                    </a:ext>
                  </a:extLst>
                </a:gridCol>
                <a:gridCol w="2103120">
                  <a:extLst>
                    <a:ext uri="{9D8B030D-6E8A-4147-A177-3AD203B41FA5}">
                      <a16:colId xmlns:a16="http://schemas.microsoft.com/office/drawing/2014/main" val="1105726615"/>
                    </a:ext>
                  </a:extLst>
                </a:gridCol>
                <a:gridCol w="2103120">
                  <a:extLst>
                    <a:ext uri="{9D8B030D-6E8A-4147-A177-3AD203B41FA5}">
                      <a16:colId xmlns:a16="http://schemas.microsoft.com/office/drawing/2014/main" val="747214669"/>
                    </a:ext>
                  </a:extLst>
                </a:gridCol>
              </a:tblGrid>
              <a:tr h="431501">
                <a:tc gridSpan="5">
                  <a:txBody>
                    <a:bodyPr/>
                    <a:lstStyle/>
                    <a:p>
                      <a:pPr algn="ctr" fontAlgn="ctr"/>
                      <a:r>
                        <a:rPr lang="en-US" sz="2000" b="1" u="none" strike="noStrike">
                          <a:effectLst/>
                          <a:latin typeface="Public Sans" pitchFamily="2" charset="0"/>
                        </a:rPr>
                        <a:t>Monthly Residential Sewer Bill  </a:t>
                      </a:r>
                    </a:p>
                    <a:p>
                      <a:pPr algn="ctr" fontAlgn="ctr"/>
                      <a:r>
                        <a:rPr lang="en-US" sz="2000" u="none" strike="noStrike">
                          <a:effectLst/>
                          <a:latin typeface="Public Sans" pitchFamily="2" charset="0"/>
                        </a:rPr>
                        <a:t>(Based upon 85% of Water Usage under 3,530 Gallons/Month and Annual 1% CPI)</a:t>
                      </a:r>
                      <a:endParaRPr lang="en-US" sz="2000" b="0" i="0" u="none" strike="noStrike">
                        <a:solidFill>
                          <a:srgbClr val="000000"/>
                        </a:solidFill>
                        <a:effectLst/>
                        <a:latin typeface="Public Sans" pitchFamily="2" charset="0"/>
                      </a:endParaRPr>
                    </a:p>
                  </a:txBody>
                  <a:tcPr marL="8028" marR="8028" marT="802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2927795"/>
                  </a:ext>
                </a:extLst>
              </a:tr>
              <a:tr h="641291">
                <a:tc>
                  <a:txBody>
                    <a:bodyPr/>
                    <a:lstStyle/>
                    <a:p>
                      <a:pPr algn="ctr" fontAlgn="ctr"/>
                      <a:r>
                        <a:rPr lang="en-US" sz="1400" u="none" strike="noStrike">
                          <a:effectLst/>
                          <a:latin typeface="Public Sans" pitchFamily="2" charset="0"/>
                        </a:rPr>
                        <a:t>Year</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Service Charge</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Minimum Charge for 0 to 3,000 Gal</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Total Bill</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*Increase from Previous Year</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2411542116"/>
                  </a:ext>
                </a:extLst>
              </a:tr>
              <a:tr h="238398">
                <a:tc>
                  <a:txBody>
                    <a:bodyPr/>
                    <a:lstStyle/>
                    <a:p>
                      <a:pPr algn="ctr" fontAlgn="b"/>
                      <a:r>
                        <a:rPr lang="en-US" sz="1400" u="none" strike="noStrike">
                          <a:effectLst/>
                          <a:latin typeface="Public Sans" pitchFamily="2" charset="0"/>
                        </a:rPr>
                        <a:t>2021</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$1.42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$2.32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$3.74</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l" fontAlgn="b"/>
                      <a:r>
                        <a:rPr lang="en-US" sz="1600" b="1" u="none" strike="noStrike">
                          <a:solidFill>
                            <a:srgbClr val="001A70"/>
                          </a:solidFill>
                          <a:effectLst/>
                          <a:latin typeface="Public Sans" pitchFamily="2" charset="0"/>
                        </a:rPr>
                        <a:t> </a:t>
                      </a:r>
                      <a:endParaRPr lang="en-US" sz="1600" b="1" i="0" u="none" strike="noStrike">
                        <a:solidFill>
                          <a:srgbClr val="001A70"/>
                        </a:solidFill>
                        <a:effectLst/>
                        <a:latin typeface="Public Sans" pitchFamily="2" charset="0"/>
                      </a:endParaRPr>
                    </a:p>
                  </a:txBody>
                  <a:tcPr marL="8028" marR="8028" marT="8028" marB="0" anchor="b"/>
                </a:tc>
                <a:extLst>
                  <a:ext uri="{0D108BD9-81ED-4DB2-BD59-A6C34878D82A}">
                    <a16:rowId xmlns:a16="http://schemas.microsoft.com/office/drawing/2014/main" val="3771099683"/>
                  </a:ext>
                </a:extLst>
              </a:tr>
              <a:tr h="238398">
                <a:tc>
                  <a:txBody>
                    <a:bodyPr/>
                    <a:lstStyle/>
                    <a:p>
                      <a:pPr algn="ctr" fontAlgn="b"/>
                      <a:r>
                        <a:rPr lang="en-US" sz="1400" u="none" strike="noStrike">
                          <a:effectLst/>
                          <a:latin typeface="Public Sans" pitchFamily="2" charset="0"/>
                        </a:rPr>
                        <a:t>2022</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$1.43</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$3.28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$4.71</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$0.97</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743073011"/>
                  </a:ext>
                </a:extLst>
              </a:tr>
              <a:tr h="238398">
                <a:tc>
                  <a:txBody>
                    <a:bodyPr/>
                    <a:lstStyle/>
                    <a:p>
                      <a:pPr algn="ctr" fontAlgn="b"/>
                      <a:r>
                        <a:rPr lang="en-US" sz="1400" u="none" strike="noStrike">
                          <a:effectLst/>
                          <a:latin typeface="Public Sans" pitchFamily="2" charset="0"/>
                        </a:rPr>
                        <a:t>2023</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$1.45</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$4.25</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$5.70</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$0.98</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4183244988"/>
                  </a:ext>
                </a:extLst>
              </a:tr>
              <a:tr h="238398">
                <a:tc>
                  <a:txBody>
                    <a:bodyPr/>
                    <a:lstStyle/>
                    <a:p>
                      <a:pPr algn="ctr" fontAlgn="b"/>
                      <a:r>
                        <a:rPr lang="en-US" sz="1400" u="none" strike="noStrike">
                          <a:effectLst/>
                          <a:latin typeface="Public Sans" pitchFamily="2" charset="0"/>
                        </a:rPr>
                        <a:t>2024</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$1.46</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$5.23</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$6.69</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$0.99</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3779152084"/>
                  </a:ext>
                </a:extLst>
              </a:tr>
              <a:tr h="238398">
                <a:tc>
                  <a:txBody>
                    <a:bodyPr/>
                    <a:lstStyle/>
                    <a:p>
                      <a:pPr algn="ctr" fontAlgn="b"/>
                      <a:r>
                        <a:rPr lang="en-US" sz="1400" u="none" strike="noStrike">
                          <a:effectLst/>
                          <a:latin typeface="Public Sans" pitchFamily="2" charset="0"/>
                        </a:rPr>
                        <a:t>2025</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$1.48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$6.22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$7.70</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$1.00</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3514187039"/>
                  </a:ext>
                </a:extLst>
              </a:tr>
              <a:tr h="238398">
                <a:tc>
                  <a:txBody>
                    <a:bodyPr/>
                    <a:lstStyle/>
                    <a:p>
                      <a:pPr algn="ctr" fontAlgn="b"/>
                      <a:r>
                        <a:rPr lang="en-US" sz="1400" u="none" strike="noStrike">
                          <a:effectLst/>
                          <a:latin typeface="Public Sans" pitchFamily="2" charset="0"/>
                        </a:rPr>
                        <a:t>2026</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$1.49</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$7.22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$8.71</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$1.01</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3900157398"/>
                  </a:ext>
                </a:extLst>
              </a:tr>
              <a:tr h="238398">
                <a:tc>
                  <a:txBody>
                    <a:bodyPr/>
                    <a:lstStyle/>
                    <a:p>
                      <a:pPr algn="ctr" fontAlgn="b"/>
                      <a:r>
                        <a:rPr lang="en-US" sz="1400" u="none" strike="noStrike">
                          <a:effectLst/>
                          <a:latin typeface="Public Sans" pitchFamily="2" charset="0"/>
                        </a:rPr>
                        <a:t>2027</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$1.51</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$8.23</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$9.74</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$1.02</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2522992207"/>
                  </a:ext>
                </a:extLst>
              </a:tr>
              <a:tr h="238398">
                <a:tc>
                  <a:txBody>
                    <a:bodyPr/>
                    <a:lstStyle/>
                    <a:p>
                      <a:pPr algn="ctr" fontAlgn="b"/>
                      <a:r>
                        <a:rPr lang="en-US" sz="1400" u="none" strike="noStrike">
                          <a:effectLst/>
                          <a:latin typeface="Public Sans" pitchFamily="2" charset="0"/>
                        </a:rPr>
                        <a:t>2028</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$1.52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$9.25</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$10.77</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$1.03</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3318727229"/>
                  </a:ext>
                </a:extLst>
              </a:tr>
              <a:tr h="238398">
                <a:tc>
                  <a:txBody>
                    <a:bodyPr/>
                    <a:lstStyle/>
                    <a:p>
                      <a:pPr algn="ctr" fontAlgn="b"/>
                      <a:r>
                        <a:rPr lang="en-US" sz="1400" u="none" strike="noStrike">
                          <a:effectLst/>
                          <a:latin typeface="Public Sans" pitchFamily="2" charset="0"/>
                        </a:rPr>
                        <a:t>2029</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$1.54</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$10.28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$11.82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$1.04</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1682783264"/>
                  </a:ext>
                </a:extLst>
              </a:tr>
              <a:tr h="238398">
                <a:tc>
                  <a:txBody>
                    <a:bodyPr/>
                    <a:lstStyle/>
                    <a:p>
                      <a:pPr algn="ctr" fontAlgn="b"/>
                      <a:r>
                        <a:rPr lang="en-US" sz="1400" u="none" strike="noStrike">
                          <a:effectLst/>
                          <a:latin typeface="Public Sans" pitchFamily="2" charset="0"/>
                        </a:rPr>
                        <a:t>2030</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$1.55</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$11.32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$12.87</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$1.06</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1047515352"/>
                  </a:ext>
                </a:extLst>
              </a:tr>
              <a:tr h="238398">
                <a:tc>
                  <a:txBody>
                    <a:bodyPr/>
                    <a:lstStyle/>
                    <a:p>
                      <a:pPr algn="ctr" fontAlgn="b"/>
                      <a:r>
                        <a:rPr lang="en-US" sz="1400" u="none" strike="noStrike">
                          <a:effectLst/>
                          <a:latin typeface="Public Sans" pitchFamily="2" charset="0"/>
                        </a:rPr>
                        <a:t>2031</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$1.57</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$12.37</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$13.94</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$1.07</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3470573491"/>
                  </a:ext>
                </a:extLst>
              </a:tr>
              <a:tr h="238398">
                <a:tc>
                  <a:txBody>
                    <a:bodyPr/>
                    <a:lstStyle/>
                    <a:p>
                      <a:pPr algn="ctr" fontAlgn="b"/>
                      <a:r>
                        <a:rPr lang="en-US" sz="1400" u="none" strike="noStrike">
                          <a:effectLst/>
                          <a:latin typeface="Public Sans" pitchFamily="2" charset="0"/>
                        </a:rPr>
                        <a:t>2032</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$1.58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$12.96</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$14.55</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$0.61</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238429534"/>
                  </a:ext>
                </a:extLst>
              </a:tr>
              <a:tr h="238398">
                <a:tc>
                  <a:txBody>
                    <a:bodyPr/>
                    <a:lstStyle/>
                    <a:p>
                      <a:pPr algn="ctr" fontAlgn="b"/>
                      <a:r>
                        <a:rPr lang="en-US" sz="1400" u="none" strike="noStrike">
                          <a:effectLst/>
                          <a:latin typeface="Public Sans" pitchFamily="2" charset="0"/>
                        </a:rPr>
                        <a:t>2033</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$1.60</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$13.56</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$15.16</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$0.61</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4199807614"/>
                  </a:ext>
                </a:extLst>
              </a:tr>
              <a:tr h="238398">
                <a:tc>
                  <a:txBody>
                    <a:bodyPr/>
                    <a:lstStyle/>
                    <a:p>
                      <a:pPr algn="ctr" fontAlgn="b"/>
                      <a:r>
                        <a:rPr lang="en-US" sz="1400" u="none" strike="noStrike">
                          <a:effectLst/>
                          <a:latin typeface="Public Sans" pitchFamily="2" charset="0"/>
                        </a:rPr>
                        <a:t>2034</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$1.62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$14.16</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$15.78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$0.62</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910763336"/>
                  </a:ext>
                </a:extLst>
              </a:tr>
              <a:tr h="238398">
                <a:tc>
                  <a:txBody>
                    <a:bodyPr/>
                    <a:lstStyle/>
                    <a:p>
                      <a:pPr algn="ctr" fontAlgn="b"/>
                      <a:r>
                        <a:rPr lang="en-US" sz="1400" u="none" strike="noStrike">
                          <a:effectLst/>
                          <a:latin typeface="Public Sans" pitchFamily="2" charset="0"/>
                        </a:rPr>
                        <a:t>2035</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$1.63</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$14.77</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$16.41</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$0.63</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3315079688"/>
                  </a:ext>
                </a:extLst>
              </a:tr>
              <a:tr h="238398">
                <a:tc>
                  <a:txBody>
                    <a:bodyPr/>
                    <a:lstStyle/>
                    <a:p>
                      <a:pPr algn="ctr" fontAlgn="b"/>
                      <a:r>
                        <a:rPr lang="en-US" sz="1400" u="none" strike="noStrike">
                          <a:effectLst/>
                          <a:latin typeface="Public Sans" pitchFamily="2" charset="0"/>
                        </a:rPr>
                        <a:t>2036</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$1.65</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$15.39</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$17.04</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$0.63</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2431492691"/>
                  </a:ext>
                </a:extLst>
              </a:tr>
              <a:tr h="238398">
                <a:tc>
                  <a:txBody>
                    <a:bodyPr/>
                    <a:lstStyle/>
                    <a:p>
                      <a:pPr algn="ctr" fontAlgn="b"/>
                      <a:r>
                        <a:rPr lang="en-US" sz="1400" u="none" strike="noStrike">
                          <a:effectLst/>
                          <a:latin typeface="Public Sans" pitchFamily="2" charset="0"/>
                        </a:rPr>
                        <a:t>2037</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$1.67</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$16.01</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$17.68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$0.64</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2139575019"/>
                  </a:ext>
                </a:extLst>
              </a:tr>
              <a:tr h="238398">
                <a:tc>
                  <a:txBody>
                    <a:bodyPr/>
                    <a:lstStyle/>
                    <a:p>
                      <a:pPr algn="ctr" fontAlgn="b"/>
                      <a:r>
                        <a:rPr lang="en-US" sz="1400" u="none" strike="noStrike">
                          <a:effectLst/>
                          <a:latin typeface="Public Sans" pitchFamily="2" charset="0"/>
                        </a:rPr>
                        <a:t>2038</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$1.68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$16.64</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$18.32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$0.65</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4057792996"/>
                  </a:ext>
                </a:extLst>
              </a:tr>
              <a:tr h="238398">
                <a:tc>
                  <a:txBody>
                    <a:bodyPr/>
                    <a:lstStyle/>
                    <a:p>
                      <a:pPr algn="ctr" fontAlgn="b"/>
                      <a:r>
                        <a:rPr lang="en-US" sz="1400" u="none" strike="noStrike">
                          <a:effectLst/>
                          <a:latin typeface="Public Sans" pitchFamily="2" charset="0"/>
                        </a:rPr>
                        <a:t>2039</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$1.70</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$17.28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$18.98</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$0.65</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2471383498"/>
                  </a:ext>
                </a:extLst>
              </a:tr>
              <a:tr h="238398">
                <a:tc>
                  <a:txBody>
                    <a:bodyPr/>
                    <a:lstStyle/>
                    <a:p>
                      <a:pPr algn="ctr" fontAlgn="b"/>
                      <a:r>
                        <a:rPr lang="en-US" sz="1400" u="none" strike="noStrike">
                          <a:effectLst/>
                          <a:latin typeface="Public Sans" pitchFamily="2" charset="0"/>
                        </a:rPr>
                        <a:t>2040</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$1.72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$17.92</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$19.63</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$0.66</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1095399491"/>
                  </a:ext>
                </a:extLst>
              </a:tr>
              <a:tr h="238398">
                <a:tc>
                  <a:txBody>
                    <a:bodyPr/>
                    <a:lstStyle/>
                    <a:p>
                      <a:pPr algn="ctr" fontAlgn="b"/>
                      <a:r>
                        <a:rPr lang="en-US" sz="1400" u="none" strike="noStrike">
                          <a:effectLst/>
                          <a:latin typeface="Public Sans" pitchFamily="2" charset="0"/>
                        </a:rPr>
                        <a:t>2041</a:t>
                      </a:r>
                      <a:endParaRPr lang="en-US" sz="1400" b="0" i="0" u="none" strike="noStrike">
                        <a:solidFill>
                          <a:srgbClr val="000000"/>
                        </a:solidFill>
                        <a:effectLst/>
                        <a:latin typeface="Public Sans" pitchFamily="2" charset="0"/>
                      </a:endParaRPr>
                    </a:p>
                  </a:txBody>
                  <a:tcPr marL="8028" marR="8028" marT="8028" marB="0" anchor="b"/>
                </a:tc>
                <a:tc>
                  <a:txBody>
                    <a:bodyPr/>
                    <a:lstStyle/>
                    <a:p>
                      <a:pPr algn="ctr" fontAlgn="ctr"/>
                      <a:r>
                        <a:rPr lang="en-US" sz="1400" u="none" strike="noStrike">
                          <a:effectLst/>
                          <a:latin typeface="Public Sans" pitchFamily="2" charset="0"/>
                        </a:rPr>
                        <a:t>$1.73</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$18.57</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400" u="none" strike="noStrike">
                          <a:effectLst/>
                          <a:latin typeface="Public Sans" pitchFamily="2" charset="0"/>
                        </a:rPr>
                        <a:t>$20.30</a:t>
                      </a:r>
                      <a:endParaRPr lang="en-US" sz="1400" b="0" i="0" u="none" strike="noStrike">
                        <a:solidFill>
                          <a:srgbClr val="000000"/>
                        </a:solidFill>
                        <a:effectLst/>
                        <a:latin typeface="Public Sans" pitchFamily="2" charset="0"/>
                      </a:endParaRPr>
                    </a:p>
                  </a:txBody>
                  <a:tcPr marL="8028" marR="8028" marT="8028" marB="0" anchor="ctr"/>
                </a:tc>
                <a:tc>
                  <a:txBody>
                    <a:bodyPr/>
                    <a:lstStyle/>
                    <a:p>
                      <a:pPr algn="ctr" fontAlgn="ctr"/>
                      <a:r>
                        <a:rPr lang="en-US" sz="1600" b="1" u="none" strike="noStrike">
                          <a:solidFill>
                            <a:srgbClr val="001A70"/>
                          </a:solidFill>
                          <a:effectLst/>
                          <a:latin typeface="Public Sans" pitchFamily="2" charset="0"/>
                        </a:rPr>
                        <a:t>$0.66</a:t>
                      </a:r>
                      <a:endParaRPr lang="en-US" sz="1600" b="1" i="0" u="none" strike="noStrike">
                        <a:solidFill>
                          <a:srgbClr val="001A70"/>
                        </a:solidFill>
                        <a:effectLst/>
                        <a:latin typeface="Public Sans" pitchFamily="2" charset="0"/>
                      </a:endParaRPr>
                    </a:p>
                  </a:txBody>
                  <a:tcPr marL="8028" marR="8028" marT="8028" marB="0" anchor="ctr"/>
                </a:tc>
                <a:extLst>
                  <a:ext uri="{0D108BD9-81ED-4DB2-BD59-A6C34878D82A}">
                    <a16:rowId xmlns:a16="http://schemas.microsoft.com/office/drawing/2014/main" val="2384879856"/>
                  </a:ext>
                </a:extLst>
              </a:tr>
              <a:tr h="641291">
                <a:tc gridSpan="5">
                  <a:txBody>
                    <a:bodyPr/>
                    <a:lstStyle/>
                    <a:p>
                      <a:pPr algn="l" fontAlgn="ctr"/>
                      <a:r>
                        <a:rPr lang="en-US" sz="2200" b="1" u="sng" strike="noStrike">
                          <a:solidFill>
                            <a:srgbClr val="001A70"/>
                          </a:solidFill>
                          <a:effectLst/>
                          <a:latin typeface="Public Sans" pitchFamily="2" charset="0"/>
                        </a:rPr>
                        <a:t>*Average monthly residential sewer bill increases as follows: </a:t>
                      </a:r>
                    </a:p>
                    <a:p>
                      <a:pPr marL="342900" indent="-342900" algn="l" fontAlgn="ctr">
                        <a:buFont typeface="Arial" panose="020B0604020202020204" pitchFamily="34" charset="0"/>
                        <a:buChar char="•"/>
                      </a:pPr>
                      <a:r>
                        <a:rPr lang="en-US" sz="2200" b="1" u="none" strike="noStrike">
                          <a:solidFill>
                            <a:srgbClr val="001A70"/>
                          </a:solidFill>
                          <a:effectLst/>
                          <a:latin typeface="Public Sans" pitchFamily="2" charset="0"/>
                        </a:rPr>
                        <a:t>2022 - 2031, $0.93 plus the Annual CPI adjustment</a:t>
                      </a:r>
                    </a:p>
                    <a:p>
                      <a:pPr marL="342900" indent="-342900" algn="l" fontAlgn="ctr">
                        <a:buFont typeface="Arial" panose="020B0604020202020204" pitchFamily="34" charset="0"/>
                        <a:buChar char="•"/>
                      </a:pPr>
                      <a:r>
                        <a:rPr lang="en-US" sz="2200" b="1" u="none" strike="noStrike">
                          <a:solidFill>
                            <a:srgbClr val="001A70"/>
                          </a:solidFill>
                          <a:effectLst/>
                          <a:latin typeface="Public Sans" pitchFamily="2" charset="0"/>
                        </a:rPr>
                        <a:t>2032 - 2041, $0.46 plus the Annual CPI adjustment  </a:t>
                      </a:r>
                    </a:p>
                    <a:p>
                      <a:pPr algn="l" fontAlgn="ctr"/>
                      <a:r>
                        <a:rPr lang="en-US" sz="2200" b="1" u="none" strike="noStrike">
                          <a:solidFill>
                            <a:srgbClr val="001A70"/>
                          </a:solidFill>
                          <a:effectLst/>
                          <a:latin typeface="Public Sans" pitchFamily="2" charset="0"/>
                        </a:rPr>
                        <a:t>Approximately 36% of Residential customers use under 3,530 Gallons/Month.</a:t>
                      </a:r>
                      <a:endParaRPr lang="en-US" sz="2200" b="1" i="0" u="none" strike="noStrike">
                        <a:solidFill>
                          <a:srgbClr val="001A70"/>
                        </a:solidFill>
                        <a:effectLst/>
                        <a:latin typeface="Public Sans" pitchFamily="2" charset="0"/>
                      </a:endParaRPr>
                    </a:p>
                  </a:txBody>
                  <a:tcPr marL="8028" marR="8028" marT="802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2313097"/>
                  </a:ext>
                </a:extLst>
              </a:tr>
            </a:tbl>
          </a:graphicData>
        </a:graphic>
      </p:graphicFrame>
      <p:sp>
        <p:nvSpPr>
          <p:cNvPr id="2" name="Slide Number Placeholder 1">
            <a:extLst>
              <a:ext uri="{FF2B5EF4-FFF2-40B4-BE49-F238E27FC236}">
                <a16:creationId xmlns:a16="http://schemas.microsoft.com/office/drawing/2014/main" id="{ACE7564E-8279-4373-9E67-3E49E0DF3B07}"/>
              </a:ext>
            </a:extLst>
          </p:cNvPr>
          <p:cNvSpPr>
            <a:spLocks noGrp="1"/>
          </p:cNvSpPr>
          <p:nvPr>
            <p:ph type="sldNum" sz="quarter" idx="12"/>
          </p:nvPr>
        </p:nvSpPr>
        <p:spPr>
          <a:xfrm>
            <a:off x="15916406" y="9206022"/>
            <a:ext cx="2133600" cy="365125"/>
          </a:xfrm>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3955225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A44B4612-779D-41AA-AF9B-B027207BF4A5}"/>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graphicFrame>
        <p:nvGraphicFramePr>
          <p:cNvPr id="8" name="Table 7">
            <a:extLst>
              <a:ext uri="{FF2B5EF4-FFF2-40B4-BE49-F238E27FC236}">
                <a16:creationId xmlns:a16="http://schemas.microsoft.com/office/drawing/2014/main" id="{1EC02A72-5A4D-4AA0-9107-D43F22EC4D20}"/>
              </a:ext>
            </a:extLst>
          </p:cNvPr>
          <p:cNvGraphicFramePr>
            <a:graphicFrameLocks noGrp="1"/>
          </p:cNvGraphicFramePr>
          <p:nvPr>
            <p:extLst>
              <p:ext uri="{D42A27DB-BD31-4B8C-83A1-F6EECF244321}">
                <p14:modId xmlns:p14="http://schemas.microsoft.com/office/powerpoint/2010/main" val="652668906"/>
              </p:ext>
            </p:extLst>
          </p:nvPr>
        </p:nvGraphicFramePr>
        <p:xfrm>
          <a:off x="707790" y="2106622"/>
          <a:ext cx="14783501" cy="3032619"/>
        </p:xfrm>
        <a:graphic>
          <a:graphicData uri="http://schemas.openxmlformats.org/drawingml/2006/table">
            <a:tbl>
              <a:tblPr>
                <a:tableStyleId>{5C22544A-7EE6-4342-B048-85BDC9FD1C3A}</a:tableStyleId>
              </a:tblPr>
              <a:tblGrid>
                <a:gridCol w="1948343">
                  <a:extLst>
                    <a:ext uri="{9D8B030D-6E8A-4147-A177-3AD203B41FA5}">
                      <a16:colId xmlns:a16="http://schemas.microsoft.com/office/drawing/2014/main" val="1048707527"/>
                    </a:ext>
                  </a:extLst>
                </a:gridCol>
                <a:gridCol w="2365697">
                  <a:extLst>
                    <a:ext uri="{9D8B030D-6E8A-4147-A177-3AD203B41FA5}">
                      <a16:colId xmlns:a16="http://schemas.microsoft.com/office/drawing/2014/main" val="1149217369"/>
                    </a:ext>
                  </a:extLst>
                </a:gridCol>
                <a:gridCol w="2227277">
                  <a:extLst>
                    <a:ext uri="{9D8B030D-6E8A-4147-A177-3AD203B41FA5}">
                      <a16:colId xmlns:a16="http://schemas.microsoft.com/office/drawing/2014/main" val="3157149700"/>
                    </a:ext>
                  </a:extLst>
                </a:gridCol>
                <a:gridCol w="2453780">
                  <a:extLst>
                    <a:ext uri="{9D8B030D-6E8A-4147-A177-3AD203B41FA5}">
                      <a16:colId xmlns:a16="http://schemas.microsoft.com/office/drawing/2014/main" val="2932879069"/>
                    </a:ext>
                  </a:extLst>
                </a:gridCol>
                <a:gridCol w="2541864">
                  <a:extLst>
                    <a:ext uri="{9D8B030D-6E8A-4147-A177-3AD203B41FA5}">
                      <a16:colId xmlns:a16="http://schemas.microsoft.com/office/drawing/2014/main" val="2815093531"/>
                    </a:ext>
                  </a:extLst>
                </a:gridCol>
                <a:gridCol w="3246540">
                  <a:extLst>
                    <a:ext uri="{9D8B030D-6E8A-4147-A177-3AD203B41FA5}">
                      <a16:colId xmlns:a16="http://schemas.microsoft.com/office/drawing/2014/main" val="831092010"/>
                    </a:ext>
                  </a:extLst>
                </a:gridCol>
              </a:tblGrid>
              <a:tr h="390087">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gridSpan="3">
                  <a:txBody>
                    <a:bodyPr/>
                    <a:lstStyle/>
                    <a:p>
                      <a:pPr algn="ctr" fontAlgn="ctr"/>
                      <a:r>
                        <a:rPr lang="en-US" sz="1700" b="0" i="0" u="none" strike="noStrike">
                          <a:solidFill>
                            <a:srgbClr val="000000"/>
                          </a:solidFill>
                          <a:effectLst/>
                          <a:latin typeface="Public Sans" pitchFamily="2" charset="0"/>
                        </a:rPr>
                        <a:t>Operating Revenue</a:t>
                      </a:r>
                    </a:p>
                  </a:txBody>
                  <a:tcPr marL="14288" marR="14288" marT="14288" marB="0" anchor="ctr">
                    <a:solidFill>
                      <a:srgbClr val="E67200"/>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3405758946"/>
                  </a:ext>
                </a:extLst>
              </a:tr>
              <a:tr h="1702128">
                <a:tc>
                  <a:txBody>
                    <a:bodyPr/>
                    <a:lstStyle/>
                    <a:p>
                      <a:pPr algn="ctr" fontAlgn="ctr"/>
                      <a:r>
                        <a:rPr lang="en-US" sz="1700" u="none" strike="noStrike">
                          <a:effectLst/>
                          <a:latin typeface="Public Sans" pitchFamily="2" charset="0"/>
                        </a:rPr>
                        <a:t> </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Sewer Sales</a:t>
                      </a:r>
                      <a:endParaRPr lang="en-US" sz="1700" b="0" i="0" u="none" strike="noStrike">
                        <a:solidFill>
                          <a:srgbClr val="000000"/>
                        </a:solidFill>
                        <a:effectLst/>
                        <a:latin typeface="Public Sans" pitchFamily="2" charset="0"/>
                      </a:endParaRPr>
                    </a:p>
                  </a:txBody>
                  <a:tcPr marL="14288" marR="14288" marT="14288" marB="0" anchor="ctr">
                    <a:solidFill>
                      <a:srgbClr val="E67200"/>
                    </a:solidFill>
                  </a:tcPr>
                </a:tc>
                <a:tc>
                  <a:txBody>
                    <a:bodyPr/>
                    <a:lstStyle/>
                    <a:p>
                      <a:pPr algn="ctr" fontAlgn="ctr"/>
                      <a:r>
                        <a:rPr lang="en-US" sz="1700" u="none" strike="noStrike">
                          <a:effectLst/>
                          <a:latin typeface="Public Sans" pitchFamily="2" charset="0"/>
                        </a:rPr>
                        <a:t>Millage</a:t>
                      </a:r>
                      <a:endParaRPr lang="en-US" sz="1700" b="0" i="0" u="none" strike="noStrike">
                        <a:solidFill>
                          <a:srgbClr val="000000"/>
                        </a:solidFill>
                        <a:effectLst/>
                        <a:latin typeface="Public Sans" pitchFamily="2" charset="0"/>
                      </a:endParaRPr>
                    </a:p>
                  </a:txBody>
                  <a:tcPr marL="14288" marR="14288" marT="14288" marB="0" anchor="ctr">
                    <a:solidFill>
                      <a:srgbClr val="E672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Additional</a:t>
                      </a:r>
                      <a:br>
                        <a:rPr lang="en-US" sz="1700" u="none" strike="noStrike">
                          <a:effectLst/>
                          <a:latin typeface="Public Sans" pitchFamily="2" charset="0"/>
                        </a:rPr>
                      </a:br>
                      <a:r>
                        <a:rPr lang="en-US" sz="1700" u="none" strike="noStrike">
                          <a:effectLst/>
                          <a:latin typeface="Public Sans" pitchFamily="2" charset="0"/>
                        </a:rPr>
                        <a:t>Funding</a:t>
                      </a:r>
                      <a:endParaRPr lang="en-US" sz="1700" b="0" i="0" u="none" strike="noStrike">
                        <a:solidFill>
                          <a:srgbClr val="000000"/>
                        </a:solidFill>
                        <a:effectLst/>
                        <a:latin typeface="Public Sans" pitchFamily="2" charset="0"/>
                      </a:endParaRPr>
                    </a:p>
                  </a:txBody>
                  <a:tcPr marL="14288" marR="14288" marT="14288" marB="0" anchor="ctr">
                    <a:solidFill>
                      <a:srgbClr val="E67200"/>
                    </a:solidFill>
                  </a:tcPr>
                </a:tc>
                <a:tc>
                  <a:txBody>
                    <a:bodyPr/>
                    <a:lstStyle/>
                    <a:p>
                      <a:pPr algn="ctr" fontAlgn="ctr"/>
                      <a:r>
                        <a:rPr lang="en-US" sz="1700" u="none" strike="noStrike">
                          <a:effectLst/>
                          <a:latin typeface="Public Sans" pitchFamily="2" charset="0"/>
                        </a:rPr>
                        <a:t>Operating Cost</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Available Capital Funds After Operating Expenses</a:t>
                      </a: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1509663460"/>
                  </a:ext>
                </a:extLst>
              </a:tr>
              <a:tr h="940404">
                <a:tc>
                  <a:txBody>
                    <a:bodyPr/>
                    <a:lstStyle/>
                    <a:p>
                      <a:pPr algn="ctr" fontAlgn="b"/>
                      <a:r>
                        <a:rPr lang="en-US" sz="1700" u="none" strike="noStrike">
                          <a:effectLst/>
                          <a:latin typeface="Public Sans" pitchFamily="2" charset="0"/>
                        </a:rPr>
                        <a:t>2021</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b"/>
                      <a:r>
                        <a:rPr lang="en-US" sz="1700" b="0" i="0" u="none" strike="noStrike">
                          <a:solidFill>
                            <a:srgbClr val="000000"/>
                          </a:solidFill>
                          <a:effectLst/>
                          <a:latin typeface="Public Sans" pitchFamily="2" charset="0"/>
                        </a:rPr>
                        <a:t>$23,242,186</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Public Sans" pitchFamily="2" charset="0"/>
                        </a:rPr>
                        <a:t>$9,640,900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Public Sans" pitchFamily="2" charset="0"/>
                        </a:rPr>
                        <a:t>$6,984,475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Public Sans" pitchFamily="2" charset="0"/>
                        </a:rPr>
                        <a:t>$41,327,975</a:t>
                      </a:r>
                    </a:p>
                  </a:txBody>
                  <a:tcPr marL="14288" marR="14288" marT="14288" marB="0" anchor="ctr"/>
                </a:tc>
                <a:tc>
                  <a:txBody>
                    <a:bodyPr/>
                    <a:lstStyle/>
                    <a:p>
                      <a:pPr algn="ctr" fontAlgn="b"/>
                      <a:r>
                        <a:rPr lang="en-US" sz="1700" b="0" i="0" u="none" strike="noStrike">
                          <a:solidFill>
                            <a:srgbClr val="FF0000"/>
                          </a:solidFill>
                          <a:effectLst/>
                          <a:latin typeface="Public Sans" pitchFamily="2" charset="0"/>
                        </a:rPr>
                        <a:t>($1,460,414)</a:t>
                      </a:r>
                    </a:p>
                  </a:txBody>
                  <a:tcPr marL="14288" marR="14288" marT="14288" marB="0" anchor="ctr"/>
                </a:tc>
                <a:extLst>
                  <a:ext uri="{0D108BD9-81ED-4DB2-BD59-A6C34878D82A}">
                    <a16:rowId xmlns:a16="http://schemas.microsoft.com/office/drawing/2014/main" val="4194371781"/>
                  </a:ext>
                </a:extLst>
              </a:tr>
            </a:tbl>
          </a:graphicData>
        </a:graphic>
      </p:graphicFrame>
      <p:graphicFrame>
        <p:nvGraphicFramePr>
          <p:cNvPr id="9" name="Table 8">
            <a:extLst>
              <a:ext uri="{FF2B5EF4-FFF2-40B4-BE49-F238E27FC236}">
                <a16:creationId xmlns:a16="http://schemas.microsoft.com/office/drawing/2014/main" id="{4FD3C21F-BB9C-4C60-9E64-53AAF304767A}"/>
              </a:ext>
            </a:extLst>
          </p:cNvPr>
          <p:cNvGraphicFramePr>
            <a:graphicFrameLocks noGrp="1"/>
          </p:cNvGraphicFramePr>
          <p:nvPr>
            <p:extLst>
              <p:ext uri="{D42A27DB-BD31-4B8C-83A1-F6EECF244321}">
                <p14:modId xmlns:p14="http://schemas.microsoft.com/office/powerpoint/2010/main" val="1530769067"/>
              </p:ext>
            </p:extLst>
          </p:nvPr>
        </p:nvGraphicFramePr>
        <p:xfrm>
          <a:off x="707792" y="6342563"/>
          <a:ext cx="14783499" cy="3032619"/>
        </p:xfrm>
        <a:graphic>
          <a:graphicData uri="http://schemas.openxmlformats.org/drawingml/2006/table">
            <a:tbl>
              <a:tblPr>
                <a:tableStyleId>{5C22544A-7EE6-4342-B048-85BDC9FD1C3A}</a:tableStyleId>
              </a:tblPr>
              <a:tblGrid>
                <a:gridCol w="1898010">
                  <a:extLst>
                    <a:ext uri="{9D8B030D-6E8A-4147-A177-3AD203B41FA5}">
                      <a16:colId xmlns:a16="http://schemas.microsoft.com/office/drawing/2014/main" val="1048707527"/>
                    </a:ext>
                  </a:extLst>
                </a:gridCol>
                <a:gridCol w="2378280">
                  <a:extLst>
                    <a:ext uri="{9D8B030D-6E8A-4147-A177-3AD203B41FA5}">
                      <a16:colId xmlns:a16="http://schemas.microsoft.com/office/drawing/2014/main" val="1149217369"/>
                    </a:ext>
                  </a:extLst>
                </a:gridCol>
                <a:gridCol w="2202110">
                  <a:extLst>
                    <a:ext uri="{9D8B030D-6E8A-4147-A177-3AD203B41FA5}">
                      <a16:colId xmlns:a16="http://schemas.microsoft.com/office/drawing/2014/main" val="3157149700"/>
                    </a:ext>
                  </a:extLst>
                </a:gridCol>
                <a:gridCol w="2541864">
                  <a:extLst>
                    <a:ext uri="{9D8B030D-6E8A-4147-A177-3AD203B41FA5}">
                      <a16:colId xmlns:a16="http://schemas.microsoft.com/office/drawing/2014/main" val="2932879069"/>
                    </a:ext>
                  </a:extLst>
                </a:gridCol>
                <a:gridCol w="2478947">
                  <a:extLst>
                    <a:ext uri="{9D8B030D-6E8A-4147-A177-3AD203B41FA5}">
                      <a16:colId xmlns:a16="http://schemas.microsoft.com/office/drawing/2014/main" val="2815093531"/>
                    </a:ext>
                  </a:extLst>
                </a:gridCol>
                <a:gridCol w="3284288">
                  <a:extLst>
                    <a:ext uri="{9D8B030D-6E8A-4147-A177-3AD203B41FA5}">
                      <a16:colId xmlns:a16="http://schemas.microsoft.com/office/drawing/2014/main" val="831092010"/>
                    </a:ext>
                  </a:extLst>
                </a:gridCol>
              </a:tblGrid>
              <a:tr h="390087">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gridSpan="3">
                  <a:txBody>
                    <a:bodyPr/>
                    <a:lstStyle/>
                    <a:p>
                      <a:pPr algn="ctr" fontAlgn="ctr"/>
                      <a:r>
                        <a:rPr lang="en-US" sz="1700" b="0" i="0" u="none" strike="noStrike">
                          <a:solidFill>
                            <a:srgbClr val="000000"/>
                          </a:solidFill>
                          <a:effectLst/>
                          <a:latin typeface="Public Sans" pitchFamily="2" charset="0"/>
                        </a:rPr>
                        <a:t>Operating Revenue</a:t>
                      </a:r>
                    </a:p>
                  </a:txBody>
                  <a:tcPr marL="14288" marR="14288" marT="14288" marB="0" anchor="ctr">
                    <a:solidFill>
                      <a:srgbClr val="E67200"/>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3405758946"/>
                  </a:ext>
                </a:extLst>
              </a:tr>
              <a:tr h="1702128">
                <a:tc>
                  <a:txBody>
                    <a:bodyPr/>
                    <a:lstStyle/>
                    <a:p>
                      <a:pPr algn="ctr" fontAlgn="ctr"/>
                      <a:r>
                        <a:rPr lang="en-US" sz="1700" u="none" strike="noStrike">
                          <a:effectLst/>
                          <a:latin typeface="Public Sans" pitchFamily="2" charset="0"/>
                        </a:rPr>
                        <a:t> </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Sewer Sales</a:t>
                      </a:r>
                      <a:endParaRPr lang="en-US" sz="1700" b="0" i="0" u="none" strike="noStrike">
                        <a:solidFill>
                          <a:srgbClr val="000000"/>
                        </a:solidFill>
                        <a:effectLst/>
                        <a:latin typeface="Public Sans" pitchFamily="2" charset="0"/>
                      </a:endParaRPr>
                    </a:p>
                  </a:txBody>
                  <a:tcPr marL="14288" marR="14288" marT="14288" marB="0" anchor="ctr">
                    <a:solidFill>
                      <a:srgbClr val="E67200"/>
                    </a:solidFill>
                  </a:tcPr>
                </a:tc>
                <a:tc>
                  <a:txBody>
                    <a:bodyPr/>
                    <a:lstStyle/>
                    <a:p>
                      <a:pPr algn="ctr" fontAlgn="ctr"/>
                      <a:r>
                        <a:rPr lang="en-US" sz="1700" u="none" strike="noStrike">
                          <a:effectLst/>
                          <a:latin typeface="Public Sans" pitchFamily="2" charset="0"/>
                        </a:rPr>
                        <a:t>Millage</a:t>
                      </a:r>
                      <a:endParaRPr lang="en-US" sz="1700" b="0" i="0" u="none" strike="noStrike">
                        <a:solidFill>
                          <a:srgbClr val="000000"/>
                        </a:solidFill>
                        <a:effectLst/>
                        <a:latin typeface="Public Sans" pitchFamily="2" charset="0"/>
                      </a:endParaRPr>
                    </a:p>
                  </a:txBody>
                  <a:tcPr marL="14288" marR="14288" marT="14288" marB="0" anchor="ctr">
                    <a:solidFill>
                      <a:srgbClr val="E672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latin typeface="Public Sans" pitchFamily="2" charset="0"/>
                        </a:rPr>
                        <a:t>Additional</a:t>
                      </a:r>
                      <a:br>
                        <a:rPr lang="en-US" sz="1700" u="none" strike="noStrike">
                          <a:effectLst/>
                          <a:latin typeface="Public Sans" pitchFamily="2" charset="0"/>
                        </a:rPr>
                      </a:br>
                      <a:r>
                        <a:rPr lang="en-US" sz="1700" u="none" strike="noStrike">
                          <a:effectLst/>
                          <a:latin typeface="Public Sans" pitchFamily="2" charset="0"/>
                        </a:rPr>
                        <a:t>Funding</a:t>
                      </a:r>
                      <a:endParaRPr lang="en-US" sz="1700" b="0" i="0" u="none" strike="noStrike">
                        <a:solidFill>
                          <a:srgbClr val="000000"/>
                        </a:solidFill>
                        <a:effectLst/>
                        <a:latin typeface="Public Sans" pitchFamily="2" charset="0"/>
                      </a:endParaRPr>
                    </a:p>
                  </a:txBody>
                  <a:tcPr marL="14288" marR="14288" marT="14288" marB="0" anchor="ctr">
                    <a:solidFill>
                      <a:srgbClr val="E67200"/>
                    </a:solidFill>
                  </a:tcPr>
                </a:tc>
                <a:tc>
                  <a:txBody>
                    <a:bodyPr/>
                    <a:lstStyle/>
                    <a:p>
                      <a:pPr algn="ctr" fontAlgn="ctr"/>
                      <a:r>
                        <a:rPr lang="en-US" sz="1700" u="none" strike="noStrike">
                          <a:effectLst/>
                          <a:latin typeface="Public Sans" pitchFamily="2" charset="0"/>
                        </a:rPr>
                        <a:t>Operating Cost</a:t>
                      </a:r>
                      <a:endParaRPr lang="en-US" sz="1700" b="0" i="0" u="none" strike="noStrike">
                        <a:solidFill>
                          <a:srgbClr val="000000"/>
                        </a:solidFill>
                        <a:effectLst/>
                        <a:latin typeface="Public Sans" pitchFamily="2" charset="0"/>
                      </a:endParaRPr>
                    </a:p>
                  </a:txBody>
                  <a:tcPr marL="14288" marR="14288" marT="14288" marB="0" anchor="ctr"/>
                </a:tc>
                <a:tc>
                  <a:txBody>
                    <a:bodyPr/>
                    <a:lstStyle/>
                    <a:p>
                      <a:pPr algn="ctr" fontAlgn="ctr"/>
                      <a:r>
                        <a:rPr lang="en-US" sz="1700" u="none" strike="noStrike">
                          <a:effectLst/>
                          <a:latin typeface="Public Sans" pitchFamily="2" charset="0"/>
                        </a:rPr>
                        <a:t>Available Capital Funds After Operating Expenses</a:t>
                      </a:r>
                      <a:endParaRPr lang="en-US" sz="1700" b="0" i="0" u="none" strike="noStrike">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1509663460"/>
                  </a:ext>
                </a:extLst>
              </a:tr>
              <a:tr h="940404">
                <a:tc>
                  <a:txBody>
                    <a:bodyPr/>
                    <a:lstStyle/>
                    <a:p>
                      <a:pPr algn="ctr" fontAlgn="b"/>
                      <a:r>
                        <a:rPr lang="en-US" sz="1700" b="0" i="0" u="none" strike="noStrike">
                          <a:solidFill>
                            <a:srgbClr val="000000"/>
                          </a:solidFill>
                          <a:effectLst/>
                          <a:latin typeface="Public Sans" pitchFamily="2" charset="0"/>
                        </a:rPr>
                        <a:t>2022</a:t>
                      </a:r>
                    </a:p>
                  </a:txBody>
                  <a:tcPr marL="14288" marR="14288" marT="14288" marB="0" anchor="ctr"/>
                </a:tc>
                <a:tc>
                  <a:txBody>
                    <a:bodyPr/>
                    <a:lstStyle/>
                    <a:p>
                      <a:pPr algn="ctr" fontAlgn="b"/>
                      <a:r>
                        <a:rPr lang="en-US" sz="1700" b="0" i="0" u="none" strike="noStrike">
                          <a:solidFill>
                            <a:srgbClr val="000000"/>
                          </a:solidFill>
                          <a:effectLst/>
                          <a:latin typeface="Public Sans" pitchFamily="2" charset="0"/>
                        </a:rPr>
                        <a:t>$32,864,451</a:t>
                      </a:r>
                      <a:endParaRPr lang="en-US" sz="1700" b="0" i="0" u="none" strike="noStrike" dirty="0">
                        <a:solidFill>
                          <a:srgbClr val="000000"/>
                        </a:solidFill>
                        <a:effectLst/>
                        <a:latin typeface="Public Sans" pitchFamily="2" charset="0"/>
                      </a:endParaRP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Public Sans" pitchFamily="2" charset="0"/>
                        </a:rPr>
                        <a:t>$9,737,309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Public Sans" pitchFamily="2" charset="0"/>
                        </a:rPr>
                        <a:t>$6,984,475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Public Sans" pitchFamily="2" charset="0"/>
                        </a:rPr>
                        <a:t>$43,394,374</a:t>
                      </a:r>
                    </a:p>
                  </a:txBody>
                  <a:tcPr marL="14288" marR="14288" marT="1428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i="0" u="none" strike="noStrike">
                          <a:solidFill>
                            <a:srgbClr val="000000"/>
                          </a:solidFill>
                          <a:effectLst/>
                          <a:latin typeface="Public Sans" pitchFamily="2" charset="0"/>
                        </a:rPr>
                        <a:t> $6,191,861</a:t>
                      </a:r>
                      <a:endParaRPr lang="en-US" sz="1700" b="0" i="0" u="none" strike="noStrike" dirty="0">
                        <a:solidFill>
                          <a:srgbClr val="000000"/>
                        </a:solidFill>
                        <a:effectLst/>
                        <a:latin typeface="Public Sans" pitchFamily="2" charset="0"/>
                      </a:endParaRPr>
                    </a:p>
                  </a:txBody>
                  <a:tcPr marL="14288" marR="14288" marT="14288" marB="0" anchor="ctr"/>
                </a:tc>
                <a:extLst>
                  <a:ext uri="{0D108BD9-81ED-4DB2-BD59-A6C34878D82A}">
                    <a16:rowId xmlns:a16="http://schemas.microsoft.com/office/drawing/2014/main" val="4194371781"/>
                  </a:ext>
                </a:extLst>
              </a:tr>
            </a:tbl>
          </a:graphicData>
        </a:graphic>
      </p:graphicFrame>
      <p:sp>
        <p:nvSpPr>
          <p:cNvPr id="10" name="Title 1">
            <a:extLst>
              <a:ext uri="{FF2B5EF4-FFF2-40B4-BE49-F238E27FC236}">
                <a16:creationId xmlns:a16="http://schemas.microsoft.com/office/drawing/2014/main" id="{F9C7A889-E1BD-4505-9249-40658F93560D}"/>
              </a:ext>
            </a:extLst>
          </p:cNvPr>
          <p:cNvSpPr>
            <a:spLocks noGrp="1"/>
          </p:cNvSpPr>
          <p:nvPr>
            <p:ph type="title"/>
          </p:nvPr>
        </p:nvSpPr>
        <p:spPr>
          <a:xfrm>
            <a:off x="676138" y="1214249"/>
            <a:ext cx="17106024" cy="1143000"/>
          </a:xfrm>
        </p:spPr>
        <p:txBody>
          <a:bodyPr>
            <a:normAutofit fontScale="90000"/>
          </a:bodyPr>
          <a:lstStyle/>
          <a:p>
            <a:pPr algn="l"/>
            <a:r>
              <a:rPr lang="en-US" sz="4800" dirty="0">
                <a:solidFill>
                  <a:srgbClr val="001A70"/>
                </a:solidFill>
                <a:latin typeface="Public Sans Medium"/>
              </a:rPr>
              <a:t>Current 2021 Sewer Revenue vs Operating Cost vs Capital Funds</a:t>
            </a:r>
          </a:p>
        </p:txBody>
      </p:sp>
      <p:sp>
        <p:nvSpPr>
          <p:cNvPr id="11" name="Title 1">
            <a:extLst>
              <a:ext uri="{FF2B5EF4-FFF2-40B4-BE49-F238E27FC236}">
                <a16:creationId xmlns:a16="http://schemas.microsoft.com/office/drawing/2014/main" id="{8F4C8D99-A6E7-4D72-8F8C-ED79DD5D1C2F}"/>
              </a:ext>
            </a:extLst>
          </p:cNvPr>
          <p:cNvSpPr txBox="1">
            <a:spLocks/>
          </p:cNvSpPr>
          <p:nvPr/>
        </p:nvSpPr>
        <p:spPr>
          <a:xfrm>
            <a:off x="533400" y="5106775"/>
            <a:ext cx="17937757"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a:solidFill>
                  <a:srgbClr val="001A70"/>
                </a:solidFill>
                <a:latin typeface="Public Sans Medium" pitchFamily="2" charset="0"/>
              </a:rPr>
              <a:t>Projected 2022 Sewer Revenue vs Operating Cost vs Capital Funds</a:t>
            </a:r>
          </a:p>
        </p:txBody>
      </p:sp>
      <p:sp>
        <p:nvSpPr>
          <p:cNvPr id="13" name="AutoShape 4">
            <a:extLst>
              <a:ext uri="{FF2B5EF4-FFF2-40B4-BE49-F238E27FC236}">
                <a16:creationId xmlns:a16="http://schemas.microsoft.com/office/drawing/2014/main" id="{10BEB660-3E9E-4931-ADA3-7833D68856F2}"/>
              </a:ext>
            </a:extLst>
          </p:cNvPr>
          <p:cNvSpPr/>
          <p:nvPr/>
        </p:nvSpPr>
        <p:spPr>
          <a:xfrm>
            <a:off x="15959427" y="10173334"/>
            <a:ext cx="2080799" cy="9525"/>
          </a:xfrm>
          <a:prstGeom prst="rect">
            <a:avLst/>
          </a:prstGeom>
          <a:solidFill>
            <a:srgbClr val="00166E"/>
          </a:solidFill>
        </p:spPr>
      </p:sp>
      <p:sp>
        <p:nvSpPr>
          <p:cNvPr id="14" name="TextBox 5">
            <a:extLst>
              <a:ext uri="{FF2B5EF4-FFF2-40B4-BE49-F238E27FC236}">
                <a16:creationId xmlns:a16="http://schemas.microsoft.com/office/drawing/2014/main" id="{32A8EF38-5391-45BF-96D3-87111F7E3922}"/>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5" name="AutoShape 2">
            <a:extLst>
              <a:ext uri="{FF2B5EF4-FFF2-40B4-BE49-F238E27FC236}">
                <a16:creationId xmlns:a16="http://schemas.microsoft.com/office/drawing/2014/main" id="{214595D7-04D2-4823-8648-8A2C2658A05D}"/>
              </a:ext>
            </a:extLst>
          </p:cNvPr>
          <p:cNvSpPr/>
          <p:nvPr/>
        </p:nvSpPr>
        <p:spPr>
          <a:xfrm>
            <a:off x="-48329" y="0"/>
            <a:ext cx="406854" cy="10287000"/>
          </a:xfrm>
          <a:prstGeom prst="rect">
            <a:avLst/>
          </a:prstGeom>
          <a:solidFill>
            <a:srgbClr val="E67200"/>
          </a:solidFill>
          <a:ln>
            <a:solidFill>
              <a:srgbClr val="E67200"/>
            </a:solidFill>
          </a:ln>
        </p:spPr>
        <p:txBody>
          <a:bodyPr/>
          <a:lstStyle/>
          <a:p>
            <a:endParaRPr lang="en-US"/>
          </a:p>
        </p:txBody>
      </p:sp>
      <p:sp>
        <p:nvSpPr>
          <p:cNvPr id="2" name="Slide Number Placeholder 1">
            <a:extLst>
              <a:ext uri="{FF2B5EF4-FFF2-40B4-BE49-F238E27FC236}">
                <a16:creationId xmlns:a16="http://schemas.microsoft.com/office/drawing/2014/main" id="{4F98CB69-1374-4712-9E4E-84956C2086F5}"/>
              </a:ext>
            </a:extLst>
          </p:cNvPr>
          <p:cNvSpPr>
            <a:spLocks noGrp="1"/>
          </p:cNvSpPr>
          <p:nvPr>
            <p:ph type="sldNum" sz="quarter" idx="12"/>
          </p:nvPr>
        </p:nvSpPr>
        <p:spPr>
          <a:xfrm>
            <a:off x="15916405" y="9315624"/>
            <a:ext cx="2133600" cy="365125"/>
          </a:xfrm>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228283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4C3431CF-9155-4EF1-8E62-7C06007C206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5" name="Title 1">
            <a:extLst>
              <a:ext uri="{FF2B5EF4-FFF2-40B4-BE49-F238E27FC236}">
                <a16:creationId xmlns:a16="http://schemas.microsoft.com/office/drawing/2014/main" id="{ACEC6C55-EBDD-4174-908A-AB70D16F0942}"/>
              </a:ext>
            </a:extLst>
          </p:cNvPr>
          <p:cNvSpPr txBox="1">
            <a:spLocks/>
          </p:cNvSpPr>
          <p:nvPr/>
        </p:nvSpPr>
        <p:spPr>
          <a:xfrm>
            <a:off x="578843" y="5063740"/>
            <a:ext cx="17556757"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dirty="0">
                <a:solidFill>
                  <a:srgbClr val="001A70"/>
                </a:solidFill>
                <a:latin typeface="Public Sans Medium" pitchFamily="2" charset="0"/>
              </a:rPr>
              <a:t>Projected 2041 Sewer Revenue vs Operating Cost vs Capital Funds</a:t>
            </a:r>
          </a:p>
        </p:txBody>
      </p:sp>
      <p:sp>
        <p:nvSpPr>
          <p:cNvPr id="8" name="Title 1">
            <a:extLst>
              <a:ext uri="{FF2B5EF4-FFF2-40B4-BE49-F238E27FC236}">
                <a16:creationId xmlns:a16="http://schemas.microsoft.com/office/drawing/2014/main" id="{8DF42162-059E-4D99-A375-EE55D0037667}"/>
              </a:ext>
            </a:extLst>
          </p:cNvPr>
          <p:cNvSpPr txBox="1">
            <a:spLocks/>
          </p:cNvSpPr>
          <p:nvPr/>
        </p:nvSpPr>
        <p:spPr>
          <a:xfrm>
            <a:off x="578843" y="744565"/>
            <a:ext cx="17556757"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dirty="0">
                <a:solidFill>
                  <a:srgbClr val="001A70"/>
                </a:solidFill>
                <a:latin typeface="Public Sans Medium" pitchFamily="2" charset="0"/>
              </a:rPr>
              <a:t>Projected 2031 Sewer Revenue vs Operating Cost vs Capital Funds</a:t>
            </a:r>
          </a:p>
        </p:txBody>
      </p:sp>
      <p:graphicFrame>
        <p:nvGraphicFramePr>
          <p:cNvPr id="9" name="Table 8">
            <a:extLst>
              <a:ext uri="{FF2B5EF4-FFF2-40B4-BE49-F238E27FC236}">
                <a16:creationId xmlns:a16="http://schemas.microsoft.com/office/drawing/2014/main" id="{19782B28-65F2-4E99-9760-F00184597299}"/>
              </a:ext>
            </a:extLst>
          </p:cNvPr>
          <p:cNvGraphicFramePr>
            <a:graphicFrameLocks noGrp="1"/>
          </p:cNvGraphicFramePr>
          <p:nvPr>
            <p:extLst>
              <p:ext uri="{D42A27DB-BD31-4B8C-83A1-F6EECF244321}">
                <p14:modId xmlns:p14="http://schemas.microsoft.com/office/powerpoint/2010/main" val="911665065"/>
              </p:ext>
            </p:extLst>
          </p:nvPr>
        </p:nvGraphicFramePr>
        <p:xfrm>
          <a:off x="696286" y="2031121"/>
          <a:ext cx="14783499" cy="3032619"/>
        </p:xfrm>
        <a:graphic>
          <a:graphicData uri="http://schemas.openxmlformats.org/drawingml/2006/table">
            <a:tbl>
              <a:tblPr>
                <a:tableStyleId>{5C22544A-7EE6-4342-B048-85BDC9FD1C3A}</a:tableStyleId>
              </a:tblPr>
              <a:tblGrid>
                <a:gridCol w="1898010">
                  <a:extLst>
                    <a:ext uri="{9D8B030D-6E8A-4147-A177-3AD203B41FA5}">
                      <a16:colId xmlns:a16="http://schemas.microsoft.com/office/drawing/2014/main" val="1048707527"/>
                    </a:ext>
                  </a:extLst>
                </a:gridCol>
                <a:gridCol w="2378280">
                  <a:extLst>
                    <a:ext uri="{9D8B030D-6E8A-4147-A177-3AD203B41FA5}">
                      <a16:colId xmlns:a16="http://schemas.microsoft.com/office/drawing/2014/main" val="1149217369"/>
                    </a:ext>
                  </a:extLst>
                </a:gridCol>
                <a:gridCol w="2202110">
                  <a:extLst>
                    <a:ext uri="{9D8B030D-6E8A-4147-A177-3AD203B41FA5}">
                      <a16:colId xmlns:a16="http://schemas.microsoft.com/office/drawing/2014/main" val="3157149700"/>
                    </a:ext>
                  </a:extLst>
                </a:gridCol>
                <a:gridCol w="2541864">
                  <a:extLst>
                    <a:ext uri="{9D8B030D-6E8A-4147-A177-3AD203B41FA5}">
                      <a16:colId xmlns:a16="http://schemas.microsoft.com/office/drawing/2014/main" val="2932879069"/>
                    </a:ext>
                  </a:extLst>
                </a:gridCol>
                <a:gridCol w="2478947">
                  <a:extLst>
                    <a:ext uri="{9D8B030D-6E8A-4147-A177-3AD203B41FA5}">
                      <a16:colId xmlns:a16="http://schemas.microsoft.com/office/drawing/2014/main" val="2815093531"/>
                    </a:ext>
                  </a:extLst>
                </a:gridCol>
                <a:gridCol w="3284288">
                  <a:extLst>
                    <a:ext uri="{9D8B030D-6E8A-4147-A177-3AD203B41FA5}">
                      <a16:colId xmlns:a16="http://schemas.microsoft.com/office/drawing/2014/main" val="831092010"/>
                    </a:ext>
                  </a:extLst>
                </a:gridCol>
              </a:tblGrid>
              <a:tr h="390087">
                <a:tc>
                  <a:txBody>
                    <a:bodyPr/>
                    <a:lstStyle/>
                    <a:p>
                      <a:pPr algn="ctr" fontAlgn="ctr"/>
                      <a:endParaRPr lang="en-US" sz="1700" b="0" i="0" u="none" strike="noStrike">
                        <a:solidFill>
                          <a:srgbClr val="000000"/>
                        </a:solidFill>
                        <a:effectLst/>
                        <a:latin typeface="Calibri" panose="020F0502020204030204" pitchFamily="34" charset="0"/>
                      </a:endParaRPr>
                    </a:p>
                  </a:txBody>
                  <a:tcPr marL="14288" marR="14288" marT="14288" marB="0" anchor="ctr"/>
                </a:tc>
                <a:tc gridSpan="3">
                  <a:txBody>
                    <a:bodyPr/>
                    <a:lstStyle/>
                    <a:p>
                      <a:pPr algn="ctr" fontAlgn="ctr"/>
                      <a:r>
                        <a:rPr lang="en-US" sz="1700" b="0" i="0" u="none" strike="noStrike">
                          <a:solidFill>
                            <a:srgbClr val="000000"/>
                          </a:solidFill>
                          <a:effectLst/>
                          <a:latin typeface="Calibri" panose="020F0502020204030204" pitchFamily="34" charset="0"/>
                        </a:rPr>
                        <a:t>Operating Revenue</a:t>
                      </a:r>
                    </a:p>
                  </a:txBody>
                  <a:tcPr marL="14288" marR="14288" marT="14288" marB="0" anchor="ctr">
                    <a:solidFill>
                      <a:srgbClr val="E67200"/>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Calibri" panose="020F0502020204030204" pitchFamily="34" charset="0"/>
                      </a:endParaRPr>
                    </a:p>
                  </a:txBody>
                  <a:tcPr marL="14288" marR="14288" marT="14288" marB="0" anchor="ctr"/>
                </a:tc>
                <a:tc>
                  <a:txBody>
                    <a:bodyPr/>
                    <a:lstStyle/>
                    <a:p>
                      <a:pPr algn="ctr" fontAlgn="ctr"/>
                      <a:endParaRPr lang="en-US" sz="1700" b="0" i="0" u="none" strike="noStrike">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405758946"/>
                  </a:ext>
                </a:extLst>
              </a:tr>
              <a:tr h="1702128">
                <a:tc>
                  <a:txBody>
                    <a:bodyPr/>
                    <a:lstStyle/>
                    <a:p>
                      <a:pPr algn="ctr" fontAlgn="ctr"/>
                      <a:r>
                        <a:rPr lang="en-US" sz="1700" u="none" strike="noStrike">
                          <a:effectLst/>
                        </a:rPr>
                        <a:t> </a:t>
                      </a:r>
                      <a:endParaRPr lang="en-US" sz="1700" b="0" i="0" u="none" strike="noStrike">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1700" u="none" strike="noStrike">
                          <a:effectLst/>
                        </a:rPr>
                        <a:t>Sewer Sales</a:t>
                      </a:r>
                      <a:endParaRPr lang="en-US" sz="1700" b="0" i="0" u="none" strike="noStrike">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algn="ctr" fontAlgn="ctr"/>
                      <a:r>
                        <a:rPr lang="en-US" sz="1700" u="none" strike="noStrike">
                          <a:effectLst/>
                        </a:rPr>
                        <a:t>Millage</a:t>
                      </a:r>
                      <a:endParaRPr lang="en-US" sz="1700" b="0" i="0" u="none" strike="noStrike">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rPr>
                        <a:t>Additional</a:t>
                      </a:r>
                      <a:br>
                        <a:rPr lang="en-US" sz="1700" u="none" strike="noStrike">
                          <a:effectLst/>
                        </a:rPr>
                      </a:br>
                      <a:r>
                        <a:rPr lang="en-US" sz="1700" u="none" strike="noStrike">
                          <a:effectLst/>
                        </a:rPr>
                        <a:t>Funding</a:t>
                      </a:r>
                      <a:endParaRPr lang="en-US" sz="1700" b="0" i="0" u="none" strike="noStrike">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algn="ctr" fontAlgn="ctr"/>
                      <a:r>
                        <a:rPr lang="en-US" sz="1700" u="none" strike="noStrike">
                          <a:effectLst/>
                        </a:rPr>
                        <a:t>Operating Cost</a:t>
                      </a:r>
                      <a:endParaRPr lang="en-US" sz="1700" b="0" i="0" u="none" strike="noStrike">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1700" u="none" strike="noStrike">
                          <a:effectLst/>
                        </a:rPr>
                        <a:t>Available Capital Funds After Operating Expenses</a:t>
                      </a:r>
                      <a:endParaRPr lang="en-US" sz="1700" b="0" i="0" u="none" strike="noStrike">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1509663460"/>
                  </a:ext>
                </a:extLst>
              </a:tr>
              <a:tr h="940404">
                <a:tc>
                  <a:txBody>
                    <a:bodyPr/>
                    <a:lstStyle/>
                    <a:p>
                      <a:pPr algn="ctr" fontAlgn="b"/>
                      <a:r>
                        <a:rPr lang="en-US" sz="1700" b="0" i="0" u="none" strike="noStrike">
                          <a:solidFill>
                            <a:srgbClr val="000000"/>
                          </a:solidFill>
                          <a:effectLst/>
                          <a:latin typeface="Calibri" panose="020F0502020204030204" pitchFamily="34" charset="0"/>
                        </a:rPr>
                        <a:t>2031</a:t>
                      </a:r>
                    </a:p>
                  </a:txBody>
                  <a:tcPr marL="14288" marR="14288" marT="14288" marB="0" anchor="ctr"/>
                </a:tc>
                <a:tc>
                  <a:txBody>
                    <a:bodyPr/>
                    <a:lstStyle/>
                    <a:p>
                      <a:pPr algn="ctr" fontAlgn="b"/>
                      <a:r>
                        <a:rPr lang="en-US" sz="1700" b="0" i="0" u="none" strike="noStrike">
                          <a:solidFill>
                            <a:srgbClr val="000000"/>
                          </a:solidFill>
                          <a:effectLst/>
                          <a:latin typeface="Calibri" panose="020F0502020204030204" pitchFamily="34" charset="0"/>
                        </a:rPr>
                        <a:t>$123,912,368</a:t>
                      </a:r>
                      <a:endParaRPr lang="en-US" sz="1700" b="0" i="0" u="none" strike="noStrike" dirty="0">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Calibri" panose="020F0502020204030204" pitchFamily="34" charset="0"/>
                        </a:rPr>
                        <a:t>$10,649,551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Calibri" panose="020F0502020204030204" pitchFamily="34" charset="0"/>
                        </a:rPr>
                        <a:t>$6,984,475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Calibri" panose="020F0502020204030204" pitchFamily="34" charset="0"/>
                        </a:rPr>
                        <a:t>$67,318,916</a:t>
                      </a:r>
                    </a:p>
                  </a:txBody>
                  <a:tcPr marL="14288" marR="14288" marT="14288" marB="0" anchor="ctr"/>
                </a:tc>
                <a:tc>
                  <a:txBody>
                    <a:bodyPr/>
                    <a:lstStyle/>
                    <a:p>
                      <a:pPr algn="ctr" fontAlgn="b"/>
                      <a:r>
                        <a:rPr lang="en-US" sz="1700" b="0" i="0" u="none" strike="noStrike">
                          <a:solidFill>
                            <a:srgbClr val="000000"/>
                          </a:solidFill>
                          <a:effectLst/>
                          <a:latin typeface="Calibri" panose="020F0502020204030204" pitchFamily="34" charset="0"/>
                        </a:rPr>
                        <a:t>$74,227,478</a:t>
                      </a:r>
                      <a:endParaRPr lang="en-US" sz="1700" b="0"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4194371781"/>
                  </a:ext>
                </a:extLst>
              </a:tr>
            </a:tbl>
          </a:graphicData>
        </a:graphic>
      </p:graphicFrame>
      <p:graphicFrame>
        <p:nvGraphicFramePr>
          <p:cNvPr id="10" name="Table 9">
            <a:extLst>
              <a:ext uri="{FF2B5EF4-FFF2-40B4-BE49-F238E27FC236}">
                <a16:creationId xmlns:a16="http://schemas.microsoft.com/office/drawing/2014/main" id="{1CF8DB85-C4AA-4E21-AAE4-92A72221E4DC}"/>
              </a:ext>
            </a:extLst>
          </p:cNvPr>
          <p:cNvGraphicFramePr>
            <a:graphicFrameLocks noGrp="1"/>
          </p:cNvGraphicFramePr>
          <p:nvPr>
            <p:extLst>
              <p:ext uri="{D42A27DB-BD31-4B8C-83A1-F6EECF244321}">
                <p14:modId xmlns:p14="http://schemas.microsoft.com/office/powerpoint/2010/main" val="1517484005"/>
              </p:ext>
            </p:extLst>
          </p:nvPr>
        </p:nvGraphicFramePr>
        <p:xfrm>
          <a:off x="726766" y="6321096"/>
          <a:ext cx="14783499" cy="3032619"/>
        </p:xfrm>
        <a:graphic>
          <a:graphicData uri="http://schemas.openxmlformats.org/drawingml/2006/table">
            <a:tbl>
              <a:tblPr>
                <a:tableStyleId>{5C22544A-7EE6-4342-B048-85BDC9FD1C3A}</a:tableStyleId>
              </a:tblPr>
              <a:tblGrid>
                <a:gridCol w="1898010">
                  <a:extLst>
                    <a:ext uri="{9D8B030D-6E8A-4147-A177-3AD203B41FA5}">
                      <a16:colId xmlns:a16="http://schemas.microsoft.com/office/drawing/2014/main" val="1048707527"/>
                    </a:ext>
                  </a:extLst>
                </a:gridCol>
                <a:gridCol w="2378280">
                  <a:extLst>
                    <a:ext uri="{9D8B030D-6E8A-4147-A177-3AD203B41FA5}">
                      <a16:colId xmlns:a16="http://schemas.microsoft.com/office/drawing/2014/main" val="1149217369"/>
                    </a:ext>
                  </a:extLst>
                </a:gridCol>
                <a:gridCol w="2202110">
                  <a:extLst>
                    <a:ext uri="{9D8B030D-6E8A-4147-A177-3AD203B41FA5}">
                      <a16:colId xmlns:a16="http://schemas.microsoft.com/office/drawing/2014/main" val="3157149700"/>
                    </a:ext>
                  </a:extLst>
                </a:gridCol>
                <a:gridCol w="2541864">
                  <a:extLst>
                    <a:ext uri="{9D8B030D-6E8A-4147-A177-3AD203B41FA5}">
                      <a16:colId xmlns:a16="http://schemas.microsoft.com/office/drawing/2014/main" val="2932879069"/>
                    </a:ext>
                  </a:extLst>
                </a:gridCol>
                <a:gridCol w="2478947">
                  <a:extLst>
                    <a:ext uri="{9D8B030D-6E8A-4147-A177-3AD203B41FA5}">
                      <a16:colId xmlns:a16="http://schemas.microsoft.com/office/drawing/2014/main" val="2815093531"/>
                    </a:ext>
                  </a:extLst>
                </a:gridCol>
                <a:gridCol w="3284288">
                  <a:extLst>
                    <a:ext uri="{9D8B030D-6E8A-4147-A177-3AD203B41FA5}">
                      <a16:colId xmlns:a16="http://schemas.microsoft.com/office/drawing/2014/main" val="831092010"/>
                    </a:ext>
                  </a:extLst>
                </a:gridCol>
              </a:tblGrid>
              <a:tr h="390087">
                <a:tc>
                  <a:txBody>
                    <a:bodyPr/>
                    <a:lstStyle/>
                    <a:p>
                      <a:pPr algn="ctr" fontAlgn="ctr"/>
                      <a:endParaRPr lang="en-US" sz="1700" b="0" i="0" u="none" strike="noStrike">
                        <a:solidFill>
                          <a:srgbClr val="000000"/>
                        </a:solidFill>
                        <a:effectLst/>
                        <a:latin typeface="Calibri" panose="020F0502020204030204" pitchFamily="34" charset="0"/>
                      </a:endParaRPr>
                    </a:p>
                  </a:txBody>
                  <a:tcPr marL="14288" marR="14288" marT="14288" marB="0" anchor="ctr"/>
                </a:tc>
                <a:tc gridSpan="3">
                  <a:txBody>
                    <a:bodyPr/>
                    <a:lstStyle/>
                    <a:p>
                      <a:pPr algn="ctr" fontAlgn="ctr"/>
                      <a:r>
                        <a:rPr lang="en-US" sz="1700" b="0" i="0" u="none" strike="noStrike">
                          <a:solidFill>
                            <a:srgbClr val="000000"/>
                          </a:solidFill>
                          <a:effectLst/>
                          <a:latin typeface="Calibri" panose="020F0502020204030204" pitchFamily="34" charset="0"/>
                        </a:rPr>
                        <a:t>Operating Revenue</a:t>
                      </a:r>
                    </a:p>
                  </a:txBody>
                  <a:tcPr marL="14288" marR="14288" marT="14288" marB="0" anchor="ctr">
                    <a:solidFill>
                      <a:srgbClr val="E67200"/>
                    </a:solidFill>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700" b="0" i="0" u="none" strike="noStrike">
                        <a:solidFill>
                          <a:srgbClr val="000000"/>
                        </a:solidFill>
                        <a:effectLst/>
                        <a:latin typeface="Calibri" panose="020F0502020204030204" pitchFamily="34" charset="0"/>
                      </a:endParaRPr>
                    </a:p>
                  </a:txBody>
                  <a:tcPr marL="14288" marR="14288" marT="14288" marB="0" anchor="ctr"/>
                </a:tc>
                <a:tc>
                  <a:txBody>
                    <a:bodyPr/>
                    <a:lstStyle/>
                    <a:p>
                      <a:pPr algn="ctr" fontAlgn="ctr"/>
                      <a:endParaRPr lang="en-US" sz="1700" b="0" i="0" u="none" strike="noStrike">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405758946"/>
                  </a:ext>
                </a:extLst>
              </a:tr>
              <a:tr h="1702128">
                <a:tc>
                  <a:txBody>
                    <a:bodyPr/>
                    <a:lstStyle/>
                    <a:p>
                      <a:pPr algn="ctr" fontAlgn="ctr"/>
                      <a:r>
                        <a:rPr lang="en-US" sz="1700" u="none" strike="noStrike">
                          <a:effectLst/>
                        </a:rPr>
                        <a:t> </a:t>
                      </a:r>
                      <a:endParaRPr lang="en-US" sz="1700" b="0" i="0" u="none" strike="noStrike">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1700" u="none" strike="noStrike">
                          <a:effectLst/>
                        </a:rPr>
                        <a:t>Sewer Sales</a:t>
                      </a:r>
                      <a:endParaRPr lang="en-US" sz="1700" b="0" i="0" u="none" strike="noStrike">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algn="ctr" fontAlgn="ctr"/>
                      <a:r>
                        <a:rPr lang="en-US" sz="1700" u="none" strike="noStrike">
                          <a:effectLst/>
                        </a:rPr>
                        <a:t>Millage</a:t>
                      </a:r>
                      <a:endParaRPr lang="en-US" sz="1700" b="0" i="0" u="none" strike="noStrike">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a:effectLst/>
                        </a:rPr>
                        <a:t>Additional</a:t>
                      </a:r>
                      <a:br>
                        <a:rPr lang="en-US" sz="1700" u="none" strike="noStrike">
                          <a:effectLst/>
                        </a:rPr>
                      </a:br>
                      <a:r>
                        <a:rPr lang="en-US" sz="1700" u="none" strike="noStrike">
                          <a:effectLst/>
                        </a:rPr>
                        <a:t>Funding</a:t>
                      </a:r>
                      <a:endParaRPr lang="en-US" sz="1700" b="0" i="0" u="none" strike="noStrike">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algn="ctr" fontAlgn="ctr"/>
                      <a:r>
                        <a:rPr lang="en-US" sz="1700" u="none" strike="noStrike">
                          <a:effectLst/>
                        </a:rPr>
                        <a:t>Operating Cost</a:t>
                      </a:r>
                      <a:endParaRPr lang="en-US" sz="1700" b="0" i="0" u="none" strike="noStrike">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1700" u="none" strike="noStrike">
                          <a:effectLst/>
                        </a:rPr>
                        <a:t>Available Capital Funds After Operating Expenses</a:t>
                      </a:r>
                      <a:endParaRPr lang="en-US" sz="1700" b="0" i="0" u="none" strike="noStrike">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1509663460"/>
                  </a:ext>
                </a:extLst>
              </a:tr>
              <a:tr h="940404">
                <a:tc>
                  <a:txBody>
                    <a:bodyPr/>
                    <a:lstStyle/>
                    <a:p>
                      <a:pPr algn="ctr" fontAlgn="b"/>
                      <a:r>
                        <a:rPr lang="en-US" sz="1700" b="0" i="0" u="none" strike="noStrike">
                          <a:solidFill>
                            <a:srgbClr val="000000"/>
                          </a:solidFill>
                          <a:effectLst/>
                          <a:latin typeface="Calibri" panose="020F0502020204030204" pitchFamily="34" charset="0"/>
                        </a:rPr>
                        <a:t>2041</a:t>
                      </a:r>
                    </a:p>
                  </a:txBody>
                  <a:tcPr marL="14288" marR="14288" marT="14288" marB="0" anchor="ctr"/>
                </a:tc>
                <a:tc>
                  <a:txBody>
                    <a:bodyPr/>
                    <a:lstStyle/>
                    <a:p>
                      <a:pPr algn="ctr" fontAlgn="b"/>
                      <a:r>
                        <a:rPr lang="en-US" sz="1700" b="0" i="0" u="none" strike="noStrike">
                          <a:solidFill>
                            <a:srgbClr val="000000"/>
                          </a:solidFill>
                          <a:effectLst/>
                          <a:latin typeface="Calibri" panose="020F0502020204030204" pitchFamily="34" charset="0"/>
                        </a:rPr>
                        <a:t>$185,995,610</a:t>
                      </a:r>
                      <a:endParaRPr lang="en-US" sz="1700" b="0" i="0" u="none" strike="noStrike" dirty="0">
                        <a:solidFill>
                          <a:srgbClr val="000000"/>
                        </a:solidFill>
                        <a:effectLst/>
                        <a:latin typeface="Calibri" panose="020F0502020204030204" pitchFamily="34" charset="0"/>
                      </a:endParaRP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Calibri" panose="020F0502020204030204" pitchFamily="34" charset="0"/>
                        </a:rPr>
                        <a:t>$11,763,730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Calibri" panose="020F0502020204030204" pitchFamily="34" charset="0"/>
                        </a:rPr>
                        <a:t>$6,984,475 </a:t>
                      </a:r>
                    </a:p>
                  </a:txBody>
                  <a:tcPr marL="14288" marR="14288" marT="14288" marB="0" anchor="ctr">
                    <a:solidFill>
                      <a:srgbClr val="E67200"/>
                    </a:solidFill>
                  </a:tcPr>
                </a:tc>
                <a:tc>
                  <a:txBody>
                    <a:bodyPr/>
                    <a:lstStyle/>
                    <a:p>
                      <a:pPr algn="ctr" fontAlgn="b"/>
                      <a:r>
                        <a:rPr lang="en-US" sz="1700" b="0" i="0" u="none" strike="noStrike">
                          <a:solidFill>
                            <a:srgbClr val="000000"/>
                          </a:solidFill>
                          <a:effectLst/>
                          <a:latin typeface="Calibri" panose="020F0502020204030204" pitchFamily="34" charset="0"/>
                        </a:rPr>
                        <a:t>$109,655,421</a:t>
                      </a:r>
                    </a:p>
                  </a:txBody>
                  <a:tcPr marL="14288" marR="14288" marT="14288" marB="0" anchor="ctr"/>
                </a:tc>
                <a:tc>
                  <a:txBody>
                    <a:bodyPr/>
                    <a:lstStyle/>
                    <a:p>
                      <a:pPr algn="ctr" fontAlgn="b"/>
                      <a:r>
                        <a:rPr lang="en-US" sz="1700" b="0" i="0" u="none" strike="noStrike">
                          <a:solidFill>
                            <a:srgbClr val="000000"/>
                          </a:solidFill>
                          <a:effectLst/>
                          <a:latin typeface="Calibri" panose="020F0502020204030204" pitchFamily="34" charset="0"/>
                        </a:rPr>
                        <a:t>$95,088,394</a:t>
                      </a:r>
                      <a:endParaRPr lang="en-US" sz="1700" b="0"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4194371781"/>
                  </a:ext>
                </a:extLst>
              </a:tr>
            </a:tbl>
          </a:graphicData>
        </a:graphic>
      </p:graphicFrame>
      <p:sp>
        <p:nvSpPr>
          <p:cNvPr id="6" name="AutoShape 2">
            <a:extLst>
              <a:ext uri="{FF2B5EF4-FFF2-40B4-BE49-F238E27FC236}">
                <a16:creationId xmlns:a16="http://schemas.microsoft.com/office/drawing/2014/main" id="{96F59728-1F49-4889-882B-4B49E14B3211}"/>
              </a:ext>
            </a:extLst>
          </p:cNvPr>
          <p:cNvSpPr/>
          <p:nvPr/>
        </p:nvSpPr>
        <p:spPr>
          <a:xfrm>
            <a:off x="-48329" y="0"/>
            <a:ext cx="406854" cy="10287000"/>
          </a:xfrm>
          <a:prstGeom prst="rect">
            <a:avLst/>
          </a:prstGeom>
          <a:solidFill>
            <a:srgbClr val="ECAB02"/>
          </a:solidFill>
          <a:ln>
            <a:solidFill>
              <a:srgbClr val="ECAB02"/>
            </a:solidFill>
          </a:ln>
        </p:spPr>
        <p:txBody>
          <a:bodyPr/>
          <a:lstStyle/>
          <a:p>
            <a:endParaRPr lang="en-US"/>
          </a:p>
        </p:txBody>
      </p:sp>
      <p:sp>
        <p:nvSpPr>
          <p:cNvPr id="11" name="AutoShape 4">
            <a:extLst>
              <a:ext uri="{FF2B5EF4-FFF2-40B4-BE49-F238E27FC236}">
                <a16:creationId xmlns:a16="http://schemas.microsoft.com/office/drawing/2014/main" id="{BF6AEF18-8F67-4DA4-B34D-BB9D43672C7A}"/>
              </a:ext>
            </a:extLst>
          </p:cNvPr>
          <p:cNvSpPr/>
          <p:nvPr/>
        </p:nvSpPr>
        <p:spPr>
          <a:xfrm>
            <a:off x="15959427" y="10173334"/>
            <a:ext cx="2080799" cy="9525"/>
          </a:xfrm>
          <a:prstGeom prst="rect">
            <a:avLst/>
          </a:prstGeom>
          <a:solidFill>
            <a:srgbClr val="00166E"/>
          </a:solidFill>
        </p:spPr>
      </p:sp>
      <p:sp>
        <p:nvSpPr>
          <p:cNvPr id="12" name="TextBox 5">
            <a:extLst>
              <a:ext uri="{FF2B5EF4-FFF2-40B4-BE49-F238E27FC236}">
                <a16:creationId xmlns:a16="http://schemas.microsoft.com/office/drawing/2014/main" id="{266D29DA-ABF5-45C0-96D4-7B13BB668FEC}"/>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2" name="Slide Number Placeholder 1">
            <a:extLst>
              <a:ext uri="{FF2B5EF4-FFF2-40B4-BE49-F238E27FC236}">
                <a16:creationId xmlns:a16="http://schemas.microsoft.com/office/drawing/2014/main" id="{D9C29A59-2181-4E1A-AD82-EE770F15B455}"/>
              </a:ext>
            </a:extLst>
          </p:cNvPr>
          <p:cNvSpPr>
            <a:spLocks noGrp="1"/>
          </p:cNvSpPr>
          <p:nvPr>
            <p:ph type="sldNum" sz="quarter" idx="12"/>
          </p:nvPr>
        </p:nvSpPr>
        <p:spPr>
          <a:xfrm>
            <a:off x="15916405" y="9299967"/>
            <a:ext cx="2133600" cy="365125"/>
          </a:xfrm>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4268414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1E0F350-DCC2-42FD-8F36-46C45EB1D1C3}"/>
              </a:ext>
            </a:extLst>
          </p:cNvPr>
          <p:cNvGraphicFramePr>
            <a:graphicFrameLocks noGrp="1"/>
          </p:cNvGraphicFramePr>
          <p:nvPr>
            <p:extLst>
              <p:ext uri="{D42A27DB-BD31-4B8C-83A1-F6EECF244321}">
                <p14:modId xmlns:p14="http://schemas.microsoft.com/office/powerpoint/2010/main" val="3997035906"/>
              </p:ext>
            </p:extLst>
          </p:nvPr>
        </p:nvGraphicFramePr>
        <p:xfrm>
          <a:off x="502920" y="2730412"/>
          <a:ext cx="12035633" cy="6856392"/>
        </p:xfrm>
        <a:graphic>
          <a:graphicData uri="http://schemas.openxmlformats.org/drawingml/2006/table">
            <a:tbl>
              <a:tblPr>
                <a:tableStyleId>{5C22544A-7EE6-4342-B048-85BDC9FD1C3A}</a:tableStyleId>
              </a:tblPr>
              <a:tblGrid>
                <a:gridCol w="8136765">
                  <a:extLst>
                    <a:ext uri="{9D8B030D-6E8A-4147-A177-3AD203B41FA5}">
                      <a16:colId xmlns:a16="http://schemas.microsoft.com/office/drawing/2014/main" val="1138534605"/>
                    </a:ext>
                  </a:extLst>
                </a:gridCol>
                <a:gridCol w="3898868">
                  <a:extLst>
                    <a:ext uri="{9D8B030D-6E8A-4147-A177-3AD203B41FA5}">
                      <a16:colId xmlns:a16="http://schemas.microsoft.com/office/drawing/2014/main" val="1130321902"/>
                    </a:ext>
                  </a:extLst>
                </a:gridCol>
              </a:tblGrid>
              <a:tr h="1079733">
                <a:tc>
                  <a:txBody>
                    <a:bodyPr/>
                    <a:lstStyle/>
                    <a:p>
                      <a:pPr algn="l" fontAlgn="b"/>
                      <a:r>
                        <a:rPr lang="en-US" sz="2700" u="none" strike="noStrike" dirty="0">
                          <a:effectLst/>
                          <a:latin typeface="Public Sans" pitchFamily="2" charset="0"/>
                        </a:rPr>
                        <a:t>Funds needed for Treatment Plants Upgrades and Rehab</a:t>
                      </a:r>
                      <a:endParaRPr lang="en-US" sz="2700" b="0" i="0" u="none" strike="noStrike" dirty="0">
                        <a:solidFill>
                          <a:srgbClr val="000000"/>
                        </a:solidFill>
                        <a:effectLst/>
                        <a:latin typeface="Public Sans" pitchFamily="2" charset="0"/>
                      </a:endParaRPr>
                    </a:p>
                  </a:txBody>
                  <a:tcPr marL="14183" marR="14183" marT="14183" marB="0" anchor="b"/>
                </a:tc>
                <a:tc>
                  <a:txBody>
                    <a:bodyPr/>
                    <a:lstStyle/>
                    <a:p>
                      <a:pPr algn="r" fontAlgn="b"/>
                      <a:r>
                        <a:rPr lang="en-US" sz="2700" u="none" strike="noStrike" dirty="0">
                          <a:effectLst/>
                          <a:latin typeface="Public Sans" pitchFamily="2" charset="0"/>
                        </a:rPr>
                        <a:t> $3,823,500</a:t>
                      </a:r>
                      <a:endParaRPr lang="en-US" sz="27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472267689"/>
                  </a:ext>
                </a:extLst>
              </a:tr>
              <a:tr h="497387">
                <a:tc>
                  <a:txBody>
                    <a:bodyPr/>
                    <a:lstStyle/>
                    <a:p>
                      <a:pPr algn="l" fontAlgn="b"/>
                      <a:endParaRPr lang="en-US" sz="2700" b="0" i="0" u="none" strike="noStrike" dirty="0">
                        <a:solidFill>
                          <a:srgbClr val="000000"/>
                        </a:solidFill>
                        <a:effectLst/>
                        <a:latin typeface="Public Sans" pitchFamily="2" charset="0"/>
                      </a:endParaRPr>
                    </a:p>
                  </a:txBody>
                  <a:tcPr marL="14183" marR="14183" marT="14183" marB="0" anchor="b"/>
                </a:tc>
                <a:tc>
                  <a:txBody>
                    <a:bodyPr/>
                    <a:lstStyle/>
                    <a:p>
                      <a:pPr algn="r" fontAlgn="b"/>
                      <a:endParaRPr lang="en-US" sz="2700" b="0" i="0" u="none" strike="noStrike">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4193005260"/>
                  </a:ext>
                </a:extLst>
              </a:tr>
              <a:tr h="1044332">
                <a:tc>
                  <a:txBody>
                    <a:bodyPr/>
                    <a:lstStyle/>
                    <a:p>
                      <a:pPr algn="l" fontAlgn="b"/>
                      <a:r>
                        <a:rPr lang="en-US" sz="2700" u="none" strike="noStrike">
                          <a:effectLst/>
                          <a:latin typeface="Public Sans" pitchFamily="2" charset="0"/>
                        </a:rPr>
                        <a:t>Funds needed for Lift Stations Upgrades and Rehab</a:t>
                      </a:r>
                      <a:endParaRPr lang="en-US" sz="2700" b="0" i="0" u="none" strike="noStrike">
                        <a:solidFill>
                          <a:srgbClr val="000000"/>
                        </a:solidFill>
                        <a:effectLst/>
                        <a:latin typeface="Public Sans" pitchFamily="2" charset="0"/>
                      </a:endParaRPr>
                    </a:p>
                  </a:txBody>
                  <a:tcPr marL="14183" marR="14183" marT="14183" marB="0" anchor="b"/>
                </a:tc>
                <a:tc>
                  <a:txBody>
                    <a:bodyPr/>
                    <a:lstStyle/>
                    <a:p>
                      <a:pPr algn="r" fontAlgn="b"/>
                      <a:r>
                        <a:rPr lang="en-US" sz="2700" u="none" strike="noStrike" dirty="0">
                          <a:effectLst/>
                          <a:latin typeface="Public Sans" pitchFamily="2" charset="0"/>
                        </a:rPr>
                        <a:t> $8,520,000 </a:t>
                      </a:r>
                      <a:endParaRPr lang="en-US" sz="27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1490801768"/>
                  </a:ext>
                </a:extLst>
              </a:tr>
              <a:tr h="497387">
                <a:tc>
                  <a:txBody>
                    <a:bodyPr/>
                    <a:lstStyle/>
                    <a:p>
                      <a:pPr algn="l" fontAlgn="b"/>
                      <a:endParaRPr lang="en-US" sz="2700" b="0" i="0" u="none" strike="noStrike">
                        <a:solidFill>
                          <a:srgbClr val="000000"/>
                        </a:solidFill>
                        <a:effectLst/>
                        <a:latin typeface="Public Sans" pitchFamily="2" charset="0"/>
                      </a:endParaRPr>
                    </a:p>
                  </a:txBody>
                  <a:tcPr marL="14183" marR="14183" marT="14183" marB="0" anchor="b"/>
                </a:tc>
                <a:tc>
                  <a:txBody>
                    <a:bodyPr/>
                    <a:lstStyle/>
                    <a:p>
                      <a:pPr algn="r" fontAlgn="b"/>
                      <a:endParaRPr lang="en-US" sz="2700" b="0" i="0" u="none" strike="noStrike">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3551424427"/>
                  </a:ext>
                </a:extLst>
              </a:tr>
              <a:tr h="937324">
                <a:tc>
                  <a:txBody>
                    <a:bodyPr/>
                    <a:lstStyle/>
                    <a:p>
                      <a:pPr algn="l" fontAlgn="b"/>
                      <a:r>
                        <a:rPr lang="en-US" sz="2700" u="none" strike="noStrike">
                          <a:effectLst/>
                          <a:latin typeface="Public Sans" pitchFamily="2" charset="0"/>
                        </a:rPr>
                        <a:t>Funds needed for Force Main Upgrades and Rehab</a:t>
                      </a:r>
                      <a:endParaRPr lang="en-US" sz="2700" b="0" i="0" u="none" strike="noStrike">
                        <a:solidFill>
                          <a:srgbClr val="000000"/>
                        </a:solidFill>
                        <a:effectLst/>
                        <a:latin typeface="Public Sans" pitchFamily="2" charset="0"/>
                      </a:endParaRPr>
                    </a:p>
                  </a:txBody>
                  <a:tcPr marL="14183" marR="14183" marT="14183" marB="0" anchor="b"/>
                </a:tc>
                <a:tc>
                  <a:txBody>
                    <a:bodyPr/>
                    <a:lstStyle/>
                    <a:p>
                      <a:pPr algn="r" fontAlgn="b"/>
                      <a:r>
                        <a:rPr lang="en-US" sz="2700" u="none" strike="noStrike" dirty="0">
                          <a:effectLst/>
                          <a:latin typeface="Public Sans" pitchFamily="2" charset="0"/>
                        </a:rPr>
                        <a:t> $6,000,000 </a:t>
                      </a:r>
                      <a:endParaRPr lang="en-US" sz="27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4293012194"/>
                  </a:ext>
                </a:extLst>
              </a:tr>
              <a:tr h="497387">
                <a:tc>
                  <a:txBody>
                    <a:bodyPr/>
                    <a:lstStyle/>
                    <a:p>
                      <a:pPr algn="l" fontAlgn="b"/>
                      <a:endParaRPr lang="en-US" sz="2700" b="0" i="0" u="none" strike="noStrike">
                        <a:solidFill>
                          <a:srgbClr val="000000"/>
                        </a:solidFill>
                        <a:effectLst/>
                        <a:latin typeface="Public Sans" pitchFamily="2" charset="0"/>
                      </a:endParaRPr>
                    </a:p>
                  </a:txBody>
                  <a:tcPr marL="14183" marR="14183" marT="14183" marB="0" anchor="b"/>
                </a:tc>
                <a:tc>
                  <a:txBody>
                    <a:bodyPr/>
                    <a:lstStyle/>
                    <a:p>
                      <a:pPr algn="r" fontAlgn="b"/>
                      <a:endParaRPr lang="en-US" sz="2700" b="0" i="0" u="none" strike="noStrike">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35123273"/>
                  </a:ext>
                </a:extLst>
              </a:tr>
              <a:tr h="743422">
                <a:tc>
                  <a:txBody>
                    <a:bodyPr/>
                    <a:lstStyle/>
                    <a:p>
                      <a:pPr algn="l" fontAlgn="b"/>
                      <a:r>
                        <a:rPr lang="en-US" sz="2700" u="none" strike="noStrike">
                          <a:effectLst/>
                          <a:latin typeface="Public Sans" pitchFamily="2" charset="0"/>
                        </a:rPr>
                        <a:t>Funds needed for Price Brothers Pipe Rehab</a:t>
                      </a:r>
                      <a:endParaRPr lang="en-US" sz="2700" b="0" i="0" u="none" strike="noStrike">
                        <a:solidFill>
                          <a:srgbClr val="000000"/>
                        </a:solidFill>
                        <a:effectLst/>
                        <a:latin typeface="Public Sans" pitchFamily="2" charset="0"/>
                      </a:endParaRPr>
                    </a:p>
                  </a:txBody>
                  <a:tcPr marL="14183" marR="14183" marT="14183" marB="0" anchor="b"/>
                </a:tc>
                <a:tc>
                  <a:txBody>
                    <a:bodyPr/>
                    <a:lstStyle/>
                    <a:p>
                      <a:pPr algn="r" fontAlgn="b"/>
                      <a:r>
                        <a:rPr lang="en-US" sz="2700" u="none" strike="noStrike" dirty="0">
                          <a:effectLst/>
                          <a:latin typeface="Public Sans" pitchFamily="2" charset="0"/>
                        </a:rPr>
                        <a:t> $3,600,000 </a:t>
                      </a:r>
                      <a:endParaRPr lang="en-US" sz="27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728518468"/>
                  </a:ext>
                </a:extLst>
              </a:tr>
              <a:tr h="497387">
                <a:tc>
                  <a:txBody>
                    <a:bodyPr/>
                    <a:lstStyle/>
                    <a:p>
                      <a:pPr algn="l" fontAlgn="b"/>
                      <a:endParaRPr lang="en-US" sz="2700" b="0" i="0" u="none" strike="noStrike">
                        <a:solidFill>
                          <a:srgbClr val="000000"/>
                        </a:solidFill>
                        <a:effectLst/>
                        <a:latin typeface="Public Sans" pitchFamily="2" charset="0"/>
                      </a:endParaRPr>
                    </a:p>
                  </a:txBody>
                  <a:tcPr marL="14183" marR="14183" marT="14183" marB="0" anchor="b"/>
                </a:tc>
                <a:tc>
                  <a:txBody>
                    <a:bodyPr/>
                    <a:lstStyle/>
                    <a:p>
                      <a:pPr algn="l" fontAlgn="b"/>
                      <a:endParaRPr lang="en-US" sz="2700" b="0" i="0" u="none" strike="noStrike">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896303939"/>
                  </a:ext>
                </a:extLst>
              </a:tr>
              <a:tr h="1062033">
                <a:tc>
                  <a:txBody>
                    <a:bodyPr/>
                    <a:lstStyle/>
                    <a:p>
                      <a:pPr algn="l" fontAlgn="b"/>
                      <a:r>
                        <a:rPr lang="en-US" sz="2700" b="0" i="0" u="none" strike="noStrike">
                          <a:solidFill>
                            <a:srgbClr val="000000"/>
                          </a:solidFill>
                          <a:effectLst/>
                          <a:latin typeface="Public Sans" pitchFamily="2" charset="0"/>
                        </a:rPr>
                        <a:t>Funds needed for Gravity System Upgrades &amp; Rehab</a:t>
                      </a:r>
                    </a:p>
                  </a:txBody>
                  <a:tcPr marL="14183" marR="14183" marT="14183" marB="0" anchor="b"/>
                </a:tc>
                <a:tc>
                  <a:txBody>
                    <a:bodyPr/>
                    <a:lstStyle/>
                    <a:p>
                      <a:pPr algn="r" fontAlgn="b"/>
                      <a:r>
                        <a:rPr lang="en-US" sz="2700" u="none" strike="noStrike" dirty="0">
                          <a:effectLst/>
                          <a:latin typeface="Public Sans" pitchFamily="2" charset="0"/>
                        </a:rPr>
                        <a:t> $15,000,000</a:t>
                      </a:r>
                      <a:endParaRPr lang="en-US" sz="2700" b="0" i="0" u="none" strike="noStrike" dirty="0">
                        <a:solidFill>
                          <a:srgbClr val="000000"/>
                        </a:solidFill>
                        <a:effectLst/>
                        <a:latin typeface="Public Sans" pitchFamily="2" charset="0"/>
                      </a:endParaRPr>
                    </a:p>
                  </a:txBody>
                  <a:tcPr marL="14183" marR="14183" marT="14183" marB="0" anchor="b"/>
                </a:tc>
                <a:extLst>
                  <a:ext uri="{0D108BD9-81ED-4DB2-BD59-A6C34878D82A}">
                    <a16:rowId xmlns:a16="http://schemas.microsoft.com/office/drawing/2014/main" val="4204471976"/>
                  </a:ext>
                </a:extLst>
              </a:tr>
            </a:tbl>
          </a:graphicData>
        </a:graphic>
      </p:graphicFrame>
      <p:pic>
        <p:nvPicPr>
          <p:cNvPr id="4" name="Picture 3">
            <a:extLst>
              <a:ext uri="{FF2B5EF4-FFF2-40B4-BE49-F238E27FC236}">
                <a16:creationId xmlns:a16="http://schemas.microsoft.com/office/drawing/2014/main" id="{405402AB-16C7-4C68-9C3D-0B83EF21F9F4}"/>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5" name="AutoShape 2">
            <a:extLst>
              <a:ext uri="{FF2B5EF4-FFF2-40B4-BE49-F238E27FC236}">
                <a16:creationId xmlns:a16="http://schemas.microsoft.com/office/drawing/2014/main" id="{1AA2653B-70AB-48B0-8112-D79536045A17}"/>
              </a:ext>
            </a:extLst>
          </p:cNvPr>
          <p:cNvSpPr/>
          <p:nvPr/>
        </p:nvSpPr>
        <p:spPr>
          <a:xfrm>
            <a:off x="-48329" y="0"/>
            <a:ext cx="406854" cy="10287000"/>
          </a:xfrm>
          <a:prstGeom prst="rect">
            <a:avLst/>
          </a:prstGeom>
          <a:solidFill>
            <a:srgbClr val="001A70"/>
          </a:solidFill>
          <a:ln>
            <a:solidFill>
              <a:srgbClr val="001A70"/>
            </a:solidFill>
          </a:ln>
        </p:spPr>
        <p:txBody>
          <a:bodyPr/>
          <a:lstStyle/>
          <a:p>
            <a:endParaRPr lang="en-US"/>
          </a:p>
        </p:txBody>
      </p:sp>
      <p:sp>
        <p:nvSpPr>
          <p:cNvPr id="7" name="AutoShape 4">
            <a:extLst>
              <a:ext uri="{FF2B5EF4-FFF2-40B4-BE49-F238E27FC236}">
                <a16:creationId xmlns:a16="http://schemas.microsoft.com/office/drawing/2014/main" id="{2D6BA971-C57D-40DA-AA16-BD0DC2D5C8A1}"/>
              </a:ext>
            </a:extLst>
          </p:cNvPr>
          <p:cNvSpPr/>
          <p:nvPr/>
        </p:nvSpPr>
        <p:spPr>
          <a:xfrm>
            <a:off x="15959427" y="10173334"/>
            <a:ext cx="2080799" cy="9525"/>
          </a:xfrm>
          <a:prstGeom prst="rect">
            <a:avLst/>
          </a:prstGeom>
          <a:solidFill>
            <a:srgbClr val="00166E"/>
          </a:solidFill>
        </p:spPr>
      </p:sp>
      <p:sp>
        <p:nvSpPr>
          <p:cNvPr id="8" name="TextBox 5">
            <a:extLst>
              <a:ext uri="{FF2B5EF4-FFF2-40B4-BE49-F238E27FC236}">
                <a16:creationId xmlns:a16="http://schemas.microsoft.com/office/drawing/2014/main" id="{6047753B-8EFF-4767-9365-1B16BD13B31B}"/>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9" name="TextBox 6">
            <a:extLst>
              <a:ext uri="{FF2B5EF4-FFF2-40B4-BE49-F238E27FC236}">
                <a16:creationId xmlns:a16="http://schemas.microsoft.com/office/drawing/2014/main" id="{D4313354-EC92-4083-8612-77200D0EF933}"/>
              </a:ext>
            </a:extLst>
          </p:cNvPr>
          <p:cNvSpPr txBox="1"/>
          <p:nvPr/>
        </p:nvSpPr>
        <p:spPr>
          <a:xfrm>
            <a:off x="485502" y="631329"/>
            <a:ext cx="16735698" cy="1538883"/>
          </a:xfrm>
          <a:prstGeom prst="rect">
            <a:avLst/>
          </a:prstGeom>
        </p:spPr>
        <p:txBody>
          <a:bodyPr wrap="square" lIns="0" tIns="0" rIns="0" bIns="0" rtlCol="0" anchor="t">
            <a:spAutoFit/>
          </a:bodyPr>
          <a:lstStyle/>
          <a:p>
            <a:r>
              <a:rPr lang="en-US" sz="5000" dirty="0">
                <a:solidFill>
                  <a:srgbClr val="00166E"/>
                </a:solidFill>
                <a:latin typeface="Public Sans Bold"/>
              </a:rPr>
              <a:t>Immediate Spending Plan for Sewer Capital Projects with </a:t>
            </a:r>
            <a:r>
              <a:rPr lang="en-US" sz="5000" u="sng" dirty="0">
                <a:solidFill>
                  <a:srgbClr val="00166E"/>
                </a:solidFill>
                <a:latin typeface="Public Sans Bold"/>
              </a:rPr>
              <a:t>$100 Million </a:t>
            </a:r>
            <a:r>
              <a:rPr lang="en-US" sz="5000" dirty="0">
                <a:solidFill>
                  <a:srgbClr val="00166E"/>
                </a:solidFill>
                <a:latin typeface="Public Sans Bold"/>
              </a:rPr>
              <a:t>of Bond Funds (2022-2025)</a:t>
            </a:r>
          </a:p>
        </p:txBody>
      </p:sp>
      <p:sp>
        <p:nvSpPr>
          <p:cNvPr id="10" name="AutoShape 7">
            <a:extLst>
              <a:ext uri="{FF2B5EF4-FFF2-40B4-BE49-F238E27FC236}">
                <a16:creationId xmlns:a16="http://schemas.microsoft.com/office/drawing/2014/main" id="{06D6E8FD-E918-4B9E-B0A6-965430D0E185}"/>
              </a:ext>
            </a:extLst>
          </p:cNvPr>
          <p:cNvSpPr/>
          <p:nvPr/>
        </p:nvSpPr>
        <p:spPr>
          <a:xfrm>
            <a:off x="502920" y="2289012"/>
            <a:ext cx="15041880" cy="45719"/>
          </a:xfrm>
          <a:prstGeom prst="rect">
            <a:avLst/>
          </a:prstGeom>
          <a:solidFill>
            <a:srgbClr val="001A70"/>
          </a:solidFill>
          <a:ln>
            <a:solidFill>
              <a:srgbClr val="001A70"/>
            </a:solidFill>
          </a:ln>
        </p:spPr>
      </p:sp>
      <p:sp>
        <p:nvSpPr>
          <p:cNvPr id="2" name="Slide Number Placeholder 1">
            <a:extLst>
              <a:ext uri="{FF2B5EF4-FFF2-40B4-BE49-F238E27FC236}">
                <a16:creationId xmlns:a16="http://schemas.microsoft.com/office/drawing/2014/main" id="{11A8B00B-E386-4253-AF4A-75DBBAF56ED7}"/>
              </a:ext>
            </a:extLst>
          </p:cNvPr>
          <p:cNvSpPr>
            <a:spLocks noGrp="1"/>
          </p:cNvSpPr>
          <p:nvPr>
            <p:ph type="sldNum" sz="quarter" idx="12"/>
          </p:nvPr>
        </p:nvSpPr>
        <p:spPr>
          <a:xfrm>
            <a:off x="15916405" y="9221679"/>
            <a:ext cx="2133600" cy="365125"/>
          </a:xfrm>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552793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1E0F350-DCC2-42FD-8F36-46C45EB1D1C3}"/>
              </a:ext>
            </a:extLst>
          </p:cNvPr>
          <p:cNvGraphicFramePr>
            <a:graphicFrameLocks noGrp="1"/>
          </p:cNvGraphicFramePr>
          <p:nvPr>
            <p:extLst>
              <p:ext uri="{D42A27DB-BD31-4B8C-83A1-F6EECF244321}">
                <p14:modId xmlns:p14="http://schemas.microsoft.com/office/powerpoint/2010/main" val="3453015384"/>
              </p:ext>
            </p:extLst>
          </p:nvPr>
        </p:nvGraphicFramePr>
        <p:xfrm>
          <a:off x="764598" y="2513075"/>
          <a:ext cx="10650255" cy="7468465"/>
        </p:xfrm>
        <a:graphic>
          <a:graphicData uri="http://schemas.openxmlformats.org/drawingml/2006/table">
            <a:tbl>
              <a:tblPr>
                <a:tableStyleId>{5C22544A-7EE6-4342-B048-85BDC9FD1C3A}</a:tableStyleId>
              </a:tblPr>
              <a:tblGrid>
                <a:gridCol w="7314897">
                  <a:extLst>
                    <a:ext uri="{9D8B030D-6E8A-4147-A177-3AD203B41FA5}">
                      <a16:colId xmlns:a16="http://schemas.microsoft.com/office/drawing/2014/main" val="1138534605"/>
                    </a:ext>
                  </a:extLst>
                </a:gridCol>
                <a:gridCol w="3335358">
                  <a:extLst>
                    <a:ext uri="{9D8B030D-6E8A-4147-A177-3AD203B41FA5}">
                      <a16:colId xmlns:a16="http://schemas.microsoft.com/office/drawing/2014/main" val="1130321902"/>
                    </a:ext>
                  </a:extLst>
                </a:gridCol>
              </a:tblGrid>
              <a:tr h="1499340">
                <a:tc>
                  <a:txBody>
                    <a:bodyPr/>
                    <a:lstStyle/>
                    <a:p>
                      <a:pPr algn="l" fontAlgn="b"/>
                      <a:r>
                        <a:rPr lang="en-US" sz="2700" u="none" strike="noStrike" dirty="0">
                          <a:effectLst/>
                        </a:rPr>
                        <a:t>Funds needed for SCADA Installation and Operation</a:t>
                      </a:r>
                      <a:endParaRPr lang="en-US" sz="2700" b="0" i="0" u="none" strike="noStrike" dirty="0">
                        <a:solidFill>
                          <a:srgbClr val="000000"/>
                        </a:solidFill>
                        <a:effectLst/>
                        <a:latin typeface="Calibri" panose="020F0502020204030204" pitchFamily="34" charset="0"/>
                      </a:endParaRPr>
                    </a:p>
                  </a:txBody>
                  <a:tcPr marL="14183" marR="14183" marT="14183" marB="0" anchor="b"/>
                </a:tc>
                <a:tc>
                  <a:txBody>
                    <a:bodyPr/>
                    <a:lstStyle/>
                    <a:p>
                      <a:pPr algn="r" fontAlgn="b"/>
                      <a:r>
                        <a:rPr lang="en-US" sz="2700" u="none" strike="noStrike" dirty="0">
                          <a:effectLst/>
                        </a:rPr>
                        <a:t> $3,000,000</a:t>
                      </a:r>
                      <a:endParaRPr lang="en-US" sz="2700" b="0" i="0" u="none" strike="noStrike" dirty="0">
                        <a:solidFill>
                          <a:srgbClr val="000000"/>
                        </a:solidFill>
                        <a:effectLst/>
                        <a:latin typeface="Calibri" panose="020F0502020204030204" pitchFamily="34" charset="0"/>
                      </a:endParaRPr>
                    </a:p>
                  </a:txBody>
                  <a:tcPr marL="14183" marR="14183" marT="14183" marB="0" anchor="b"/>
                </a:tc>
                <a:extLst>
                  <a:ext uri="{0D108BD9-81ED-4DB2-BD59-A6C34878D82A}">
                    <a16:rowId xmlns:a16="http://schemas.microsoft.com/office/drawing/2014/main" val="19842599"/>
                  </a:ext>
                </a:extLst>
              </a:tr>
              <a:tr h="435016">
                <a:tc>
                  <a:txBody>
                    <a:bodyPr/>
                    <a:lstStyle/>
                    <a:p>
                      <a:pPr algn="l" fontAlgn="b"/>
                      <a:endParaRPr lang="en-US" sz="2700" b="0" i="0" u="none" strike="noStrike">
                        <a:solidFill>
                          <a:srgbClr val="000000"/>
                        </a:solidFill>
                        <a:effectLst/>
                        <a:latin typeface="Calibri" panose="020F0502020204030204" pitchFamily="34" charset="0"/>
                      </a:endParaRPr>
                    </a:p>
                  </a:txBody>
                  <a:tcPr marL="14183" marR="14183" marT="14183" marB="0" anchor="b"/>
                </a:tc>
                <a:tc>
                  <a:txBody>
                    <a:bodyPr/>
                    <a:lstStyle/>
                    <a:p>
                      <a:pPr algn="l" fontAlgn="b"/>
                      <a:endParaRPr lang="en-US" sz="2700" b="0" i="0" u="none" strike="noStrike">
                        <a:solidFill>
                          <a:srgbClr val="000000"/>
                        </a:solidFill>
                        <a:effectLst/>
                        <a:latin typeface="Calibri" panose="020F0502020204030204" pitchFamily="34" charset="0"/>
                      </a:endParaRPr>
                    </a:p>
                  </a:txBody>
                  <a:tcPr marL="14183" marR="14183" marT="14183" marB="0" anchor="b"/>
                </a:tc>
                <a:extLst>
                  <a:ext uri="{0D108BD9-81ED-4DB2-BD59-A6C34878D82A}">
                    <a16:rowId xmlns:a16="http://schemas.microsoft.com/office/drawing/2014/main" val="1011266022"/>
                  </a:ext>
                </a:extLst>
              </a:tr>
              <a:tr h="1115362">
                <a:tc>
                  <a:txBody>
                    <a:bodyPr/>
                    <a:lstStyle/>
                    <a:p>
                      <a:pPr algn="l" fontAlgn="b"/>
                      <a:r>
                        <a:rPr lang="en-US" sz="2700" u="none" strike="noStrike" dirty="0">
                          <a:effectLst/>
                        </a:rPr>
                        <a:t>Funds needed for Odor Control Upgrades</a:t>
                      </a:r>
                      <a:endParaRPr lang="en-US" sz="2700" b="0" i="0" u="none" strike="noStrike" dirty="0">
                        <a:solidFill>
                          <a:srgbClr val="000000"/>
                        </a:solidFill>
                        <a:effectLst/>
                        <a:latin typeface="Calibri" panose="020F0502020204030204" pitchFamily="34" charset="0"/>
                      </a:endParaRPr>
                    </a:p>
                  </a:txBody>
                  <a:tcPr marL="14183" marR="14183" marT="14183" marB="0" anchor="b"/>
                </a:tc>
                <a:tc>
                  <a:txBody>
                    <a:bodyPr/>
                    <a:lstStyle/>
                    <a:p>
                      <a:pPr algn="r" fontAlgn="b"/>
                      <a:r>
                        <a:rPr lang="en-US" sz="2700" u="none" strike="noStrike" dirty="0">
                          <a:effectLst/>
                        </a:rPr>
                        <a:t> $3,750,000</a:t>
                      </a:r>
                      <a:endParaRPr lang="en-US" sz="2700" b="0" i="0" u="none" strike="noStrike" dirty="0">
                        <a:solidFill>
                          <a:srgbClr val="000000"/>
                        </a:solidFill>
                        <a:effectLst/>
                        <a:latin typeface="Calibri" panose="020F0502020204030204" pitchFamily="34" charset="0"/>
                      </a:endParaRPr>
                    </a:p>
                  </a:txBody>
                  <a:tcPr marL="14183" marR="14183" marT="14183" marB="0" anchor="b"/>
                </a:tc>
                <a:extLst>
                  <a:ext uri="{0D108BD9-81ED-4DB2-BD59-A6C34878D82A}">
                    <a16:rowId xmlns:a16="http://schemas.microsoft.com/office/drawing/2014/main" val="472267689"/>
                  </a:ext>
                </a:extLst>
              </a:tr>
              <a:tr h="435016">
                <a:tc>
                  <a:txBody>
                    <a:bodyPr/>
                    <a:lstStyle/>
                    <a:p>
                      <a:pPr algn="l" fontAlgn="b"/>
                      <a:endParaRPr lang="en-US" sz="2700" b="0" i="0" u="none" strike="noStrike" dirty="0">
                        <a:solidFill>
                          <a:srgbClr val="000000"/>
                        </a:solidFill>
                        <a:effectLst/>
                        <a:latin typeface="Calibri" panose="020F0502020204030204" pitchFamily="34" charset="0"/>
                      </a:endParaRPr>
                    </a:p>
                  </a:txBody>
                  <a:tcPr marL="14183" marR="14183" marT="14183" marB="0" anchor="b"/>
                </a:tc>
                <a:tc>
                  <a:txBody>
                    <a:bodyPr/>
                    <a:lstStyle/>
                    <a:p>
                      <a:pPr algn="r" fontAlgn="b"/>
                      <a:endParaRPr lang="en-US" sz="2700" b="0" i="0" u="none" strike="noStrike">
                        <a:solidFill>
                          <a:srgbClr val="000000"/>
                        </a:solidFill>
                        <a:effectLst/>
                        <a:latin typeface="Calibri" panose="020F0502020204030204" pitchFamily="34" charset="0"/>
                      </a:endParaRPr>
                    </a:p>
                  </a:txBody>
                  <a:tcPr marL="14183" marR="14183" marT="14183" marB="0" anchor="b"/>
                </a:tc>
                <a:extLst>
                  <a:ext uri="{0D108BD9-81ED-4DB2-BD59-A6C34878D82A}">
                    <a16:rowId xmlns:a16="http://schemas.microsoft.com/office/drawing/2014/main" val="4193005260"/>
                  </a:ext>
                </a:extLst>
              </a:tr>
              <a:tr h="1078794">
                <a:tc>
                  <a:txBody>
                    <a:bodyPr/>
                    <a:lstStyle/>
                    <a:p>
                      <a:pPr algn="l" fontAlgn="b"/>
                      <a:r>
                        <a:rPr lang="en-US" sz="2700" u="none" strike="noStrike">
                          <a:effectLst/>
                        </a:rPr>
                        <a:t>Funds needed for Generator Installation and Operation</a:t>
                      </a:r>
                      <a:endParaRPr lang="en-US" sz="2700" b="0" i="0" u="none" strike="noStrike">
                        <a:solidFill>
                          <a:srgbClr val="000000"/>
                        </a:solidFill>
                        <a:effectLst/>
                        <a:latin typeface="Calibri" panose="020F0502020204030204" pitchFamily="34" charset="0"/>
                      </a:endParaRPr>
                    </a:p>
                  </a:txBody>
                  <a:tcPr marL="14183" marR="14183" marT="14183" marB="0" anchor="b"/>
                </a:tc>
                <a:tc>
                  <a:txBody>
                    <a:bodyPr/>
                    <a:lstStyle/>
                    <a:p>
                      <a:pPr algn="r" fontAlgn="b"/>
                      <a:r>
                        <a:rPr lang="en-US" sz="2700" u="none" strike="noStrike" dirty="0">
                          <a:effectLst/>
                        </a:rPr>
                        <a:t> $14,250,000 </a:t>
                      </a:r>
                      <a:endParaRPr lang="en-US" sz="2700" b="0" i="0" u="none" strike="noStrike" dirty="0">
                        <a:solidFill>
                          <a:srgbClr val="000000"/>
                        </a:solidFill>
                        <a:effectLst/>
                        <a:latin typeface="Calibri" panose="020F0502020204030204" pitchFamily="34" charset="0"/>
                      </a:endParaRPr>
                    </a:p>
                  </a:txBody>
                  <a:tcPr marL="14183" marR="14183" marT="14183" marB="0" anchor="b"/>
                </a:tc>
                <a:extLst>
                  <a:ext uri="{0D108BD9-81ED-4DB2-BD59-A6C34878D82A}">
                    <a16:rowId xmlns:a16="http://schemas.microsoft.com/office/drawing/2014/main" val="1490801768"/>
                  </a:ext>
                </a:extLst>
              </a:tr>
              <a:tr h="435016">
                <a:tc>
                  <a:txBody>
                    <a:bodyPr/>
                    <a:lstStyle/>
                    <a:p>
                      <a:pPr algn="l" fontAlgn="b"/>
                      <a:endParaRPr lang="en-US" sz="2700" b="0" i="0" u="none" strike="noStrike">
                        <a:solidFill>
                          <a:srgbClr val="000000"/>
                        </a:solidFill>
                        <a:effectLst/>
                        <a:latin typeface="Calibri" panose="020F0502020204030204" pitchFamily="34" charset="0"/>
                      </a:endParaRPr>
                    </a:p>
                  </a:txBody>
                  <a:tcPr marL="14183" marR="14183" marT="14183" marB="0" anchor="b"/>
                </a:tc>
                <a:tc>
                  <a:txBody>
                    <a:bodyPr/>
                    <a:lstStyle/>
                    <a:p>
                      <a:pPr algn="r" fontAlgn="b"/>
                      <a:endParaRPr lang="en-US" sz="2700" b="0" i="0" u="none" strike="noStrike">
                        <a:solidFill>
                          <a:srgbClr val="000000"/>
                        </a:solidFill>
                        <a:effectLst/>
                        <a:latin typeface="Calibri" panose="020F0502020204030204" pitchFamily="34" charset="0"/>
                      </a:endParaRPr>
                    </a:p>
                  </a:txBody>
                  <a:tcPr marL="14183" marR="14183" marT="14183" marB="0" anchor="b"/>
                </a:tc>
                <a:extLst>
                  <a:ext uri="{0D108BD9-81ED-4DB2-BD59-A6C34878D82A}">
                    <a16:rowId xmlns:a16="http://schemas.microsoft.com/office/drawing/2014/main" val="3551424427"/>
                  </a:ext>
                </a:extLst>
              </a:tr>
              <a:tr h="855538">
                <a:tc>
                  <a:txBody>
                    <a:bodyPr/>
                    <a:lstStyle/>
                    <a:p>
                      <a:pPr algn="l" fontAlgn="b"/>
                      <a:r>
                        <a:rPr lang="en-US" sz="2700" u="none" strike="noStrike">
                          <a:effectLst/>
                        </a:rPr>
                        <a:t>Remaining Funds needed to begin I/I Pipe Replacement Program</a:t>
                      </a:r>
                      <a:endParaRPr lang="en-US" sz="2700" b="0" i="0" u="none" strike="noStrike">
                        <a:solidFill>
                          <a:srgbClr val="000000"/>
                        </a:solidFill>
                        <a:effectLst/>
                        <a:latin typeface="Calibri" panose="020F0502020204030204" pitchFamily="34" charset="0"/>
                      </a:endParaRPr>
                    </a:p>
                  </a:txBody>
                  <a:tcPr marL="14183" marR="14183" marT="14183" marB="0" anchor="b"/>
                </a:tc>
                <a:tc>
                  <a:txBody>
                    <a:bodyPr/>
                    <a:lstStyle/>
                    <a:p>
                      <a:pPr algn="r" fontAlgn="b"/>
                      <a:r>
                        <a:rPr lang="en-US" sz="2700" u="none" strike="noStrike" dirty="0">
                          <a:effectLst/>
                        </a:rPr>
                        <a:t> $42,056,500 </a:t>
                      </a:r>
                      <a:endParaRPr lang="en-US" sz="2700" b="0" i="0" u="none" strike="noStrike" dirty="0">
                        <a:solidFill>
                          <a:srgbClr val="000000"/>
                        </a:solidFill>
                        <a:effectLst/>
                        <a:latin typeface="Calibri" panose="020F0502020204030204" pitchFamily="34" charset="0"/>
                      </a:endParaRPr>
                    </a:p>
                  </a:txBody>
                  <a:tcPr marL="14183" marR="14183" marT="14183" marB="0" anchor="b"/>
                </a:tc>
                <a:extLst>
                  <a:ext uri="{0D108BD9-81ED-4DB2-BD59-A6C34878D82A}">
                    <a16:rowId xmlns:a16="http://schemas.microsoft.com/office/drawing/2014/main" val="4293012194"/>
                  </a:ext>
                </a:extLst>
              </a:tr>
              <a:tr h="1510654">
                <a:tc>
                  <a:txBody>
                    <a:bodyPr/>
                    <a:lstStyle/>
                    <a:p>
                      <a:pPr algn="l" fontAlgn="b"/>
                      <a:r>
                        <a:rPr lang="en-US" sz="3500" u="none" strike="noStrike" dirty="0">
                          <a:solidFill>
                            <a:srgbClr val="E67200"/>
                          </a:solidFill>
                          <a:effectLst/>
                          <a:latin typeface="Public Sans" pitchFamily="2" charset="0"/>
                        </a:rPr>
                        <a:t>Total Bond Funds Generated (with increased sewer rate and millage remaining same, 3.36 mills)</a:t>
                      </a:r>
                      <a:endParaRPr lang="en-US" sz="3500" b="0" i="0" u="none" strike="noStrike" dirty="0">
                        <a:solidFill>
                          <a:srgbClr val="E67200"/>
                        </a:solidFill>
                        <a:effectLst/>
                        <a:latin typeface="Public Sans" pitchFamily="2" charset="0"/>
                      </a:endParaRPr>
                    </a:p>
                  </a:txBody>
                  <a:tcPr marL="14183" marR="14183" marT="14183" marB="0" anchor="b"/>
                </a:tc>
                <a:tc>
                  <a:txBody>
                    <a:bodyPr/>
                    <a:lstStyle/>
                    <a:p>
                      <a:pPr algn="r" fontAlgn="b"/>
                      <a:r>
                        <a:rPr lang="en-US" sz="3500" u="none" strike="noStrike" dirty="0">
                          <a:solidFill>
                            <a:srgbClr val="E67200"/>
                          </a:solidFill>
                          <a:effectLst/>
                          <a:latin typeface="Public Sans" pitchFamily="2" charset="0"/>
                        </a:rPr>
                        <a:t> $100,000,000 </a:t>
                      </a:r>
                      <a:endParaRPr lang="en-US" sz="3500" b="0" i="0" u="none" strike="noStrike" dirty="0">
                        <a:solidFill>
                          <a:srgbClr val="E67200"/>
                        </a:solidFill>
                        <a:effectLst/>
                        <a:latin typeface="Public Sans" pitchFamily="2" charset="0"/>
                      </a:endParaRPr>
                    </a:p>
                  </a:txBody>
                  <a:tcPr marL="14183" marR="14183" marT="14183" marB="0" anchor="b"/>
                </a:tc>
                <a:extLst>
                  <a:ext uri="{0D108BD9-81ED-4DB2-BD59-A6C34878D82A}">
                    <a16:rowId xmlns:a16="http://schemas.microsoft.com/office/drawing/2014/main" val="3873872101"/>
                  </a:ext>
                </a:extLst>
              </a:tr>
            </a:tbl>
          </a:graphicData>
        </a:graphic>
      </p:graphicFrame>
      <p:pic>
        <p:nvPicPr>
          <p:cNvPr id="4" name="Picture 3">
            <a:extLst>
              <a:ext uri="{FF2B5EF4-FFF2-40B4-BE49-F238E27FC236}">
                <a16:creationId xmlns:a16="http://schemas.microsoft.com/office/drawing/2014/main" id="{1771809C-A9FB-4467-BEE5-204854CA2F02}"/>
              </a:ext>
            </a:extLst>
          </p:cNvPr>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5" name="AutoShape 2">
            <a:extLst>
              <a:ext uri="{FF2B5EF4-FFF2-40B4-BE49-F238E27FC236}">
                <a16:creationId xmlns:a16="http://schemas.microsoft.com/office/drawing/2014/main" id="{4CC0DC25-7F4D-47B3-99DC-46EA49ACA5EA}"/>
              </a:ext>
            </a:extLst>
          </p:cNvPr>
          <p:cNvSpPr/>
          <p:nvPr/>
        </p:nvSpPr>
        <p:spPr>
          <a:xfrm>
            <a:off x="-48329" y="0"/>
            <a:ext cx="406854" cy="10287000"/>
          </a:xfrm>
          <a:prstGeom prst="rect">
            <a:avLst/>
          </a:prstGeom>
          <a:solidFill>
            <a:srgbClr val="76CAEB"/>
          </a:solidFill>
          <a:ln>
            <a:solidFill>
              <a:srgbClr val="76CAEB"/>
            </a:solidFill>
          </a:ln>
        </p:spPr>
        <p:txBody>
          <a:bodyPr/>
          <a:lstStyle/>
          <a:p>
            <a:endParaRPr lang="en-US"/>
          </a:p>
        </p:txBody>
      </p:sp>
      <p:sp>
        <p:nvSpPr>
          <p:cNvPr id="7" name="AutoShape 4">
            <a:extLst>
              <a:ext uri="{FF2B5EF4-FFF2-40B4-BE49-F238E27FC236}">
                <a16:creationId xmlns:a16="http://schemas.microsoft.com/office/drawing/2014/main" id="{DEDB39EB-3316-41C0-97EA-158913284995}"/>
              </a:ext>
            </a:extLst>
          </p:cNvPr>
          <p:cNvSpPr/>
          <p:nvPr/>
        </p:nvSpPr>
        <p:spPr>
          <a:xfrm>
            <a:off x="15959427" y="10173334"/>
            <a:ext cx="2080799" cy="9525"/>
          </a:xfrm>
          <a:prstGeom prst="rect">
            <a:avLst/>
          </a:prstGeom>
          <a:solidFill>
            <a:srgbClr val="00166E"/>
          </a:solidFill>
        </p:spPr>
      </p:sp>
      <p:sp>
        <p:nvSpPr>
          <p:cNvPr id="8" name="TextBox 5">
            <a:extLst>
              <a:ext uri="{FF2B5EF4-FFF2-40B4-BE49-F238E27FC236}">
                <a16:creationId xmlns:a16="http://schemas.microsoft.com/office/drawing/2014/main" id="{64659892-469C-4E85-B28C-0CF23E0B9BB3}"/>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9" name="TextBox 6">
            <a:extLst>
              <a:ext uri="{FF2B5EF4-FFF2-40B4-BE49-F238E27FC236}">
                <a16:creationId xmlns:a16="http://schemas.microsoft.com/office/drawing/2014/main" id="{559275AF-B51E-4696-AC15-483AF86A1555}"/>
              </a:ext>
            </a:extLst>
          </p:cNvPr>
          <p:cNvSpPr txBox="1"/>
          <p:nvPr/>
        </p:nvSpPr>
        <p:spPr>
          <a:xfrm>
            <a:off x="485502" y="631329"/>
            <a:ext cx="16735698" cy="1692771"/>
          </a:xfrm>
          <a:prstGeom prst="rect">
            <a:avLst/>
          </a:prstGeom>
        </p:spPr>
        <p:txBody>
          <a:bodyPr wrap="square" lIns="0" tIns="0" rIns="0" bIns="0" rtlCol="0" anchor="t">
            <a:spAutoFit/>
          </a:bodyPr>
          <a:lstStyle/>
          <a:p>
            <a:r>
              <a:rPr lang="en-US" sz="5500">
                <a:solidFill>
                  <a:srgbClr val="00166E"/>
                </a:solidFill>
                <a:latin typeface="Public Sans Bold"/>
              </a:rPr>
              <a:t>Spending Plan for Sewer Capital Projects with</a:t>
            </a:r>
          </a:p>
          <a:p>
            <a:r>
              <a:rPr lang="en-US" sz="5500">
                <a:solidFill>
                  <a:srgbClr val="00166E"/>
                </a:solidFill>
                <a:latin typeface="Public Sans Bold"/>
              </a:rPr>
              <a:t>$100 Million of Bond Funds (2022-2025)</a:t>
            </a:r>
          </a:p>
        </p:txBody>
      </p:sp>
      <p:sp>
        <p:nvSpPr>
          <p:cNvPr id="10" name="AutoShape 7">
            <a:extLst>
              <a:ext uri="{FF2B5EF4-FFF2-40B4-BE49-F238E27FC236}">
                <a16:creationId xmlns:a16="http://schemas.microsoft.com/office/drawing/2014/main" id="{191E4FD7-9B2F-4F52-80D5-0A6EF933F150}"/>
              </a:ext>
            </a:extLst>
          </p:cNvPr>
          <p:cNvSpPr/>
          <p:nvPr/>
        </p:nvSpPr>
        <p:spPr>
          <a:xfrm>
            <a:off x="502920" y="2289012"/>
            <a:ext cx="13365480" cy="45719"/>
          </a:xfrm>
          <a:prstGeom prst="rect">
            <a:avLst/>
          </a:prstGeom>
          <a:solidFill>
            <a:srgbClr val="76CAEB"/>
          </a:solidFill>
          <a:ln>
            <a:solidFill>
              <a:srgbClr val="76CAEB"/>
            </a:solidFill>
          </a:ln>
        </p:spPr>
      </p:sp>
      <p:sp>
        <p:nvSpPr>
          <p:cNvPr id="2" name="Slide Number Placeholder 1">
            <a:extLst>
              <a:ext uri="{FF2B5EF4-FFF2-40B4-BE49-F238E27FC236}">
                <a16:creationId xmlns:a16="http://schemas.microsoft.com/office/drawing/2014/main" id="{32E1536F-CC8B-48BD-B7C6-4E5D6449E603}"/>
              </a:ext>
            </a:extLst>
          </p:cNvPr>
          <p:cNvSpPr>
            <a:spLocks noGrp="1"/>
          </p:cNvSpPr>
          <p:nvPr>
            <p:ph type="sldNum" sz="quarter" idx="12"/>
          </p:nvPr>
        </p:nvSpPr>
        <p:spPr>
          <a:xfrm>
            <a:off x="15916405" y="9221679"/>
            <a:ext cx="2133600" cy="365125"/>
          </a:xfrm>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879181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752297671"/>
              </p:ext>
            </p:extLst>
          </p:nvPr>
        </p:nvGraphicFramePr>
        <p:xfrm>
          <a:off x="6894505" y="1868640"/>
          <a:ext cx="3139858" cy="8162544"/>
        </p:xfrm>
        <a:graphic>
          <a:graphicData uri="http://schemas.openxmlformats.org/drawingml/2006/table">
            <a:tbl>
              <a:tblPr firstRow="1" bandRow="1">
                <a:tableStyleId>{93296810-A885-4BE3-A3E7-6D5BEEA58F35}</a:tableStyleId>
              </a:tblPr>
              <a:tblGrid>
                <a:gridCol w="947803">
                  <a:extLst>
                    <a:ext uri="{9D8B030D-6E8A-4147-A177-3AD203B41FA5}">
                      <a16:colId xmlns:a16="http://schemas.microsoft.com/office/drawing/2014/main" val="2903365376"/>
                    </a:ext>
                  </a:extLst>
                </a:gridCol>
                <a:gridCol w="2192055">
                  <a:extLst>
                    <a:ext uri="{9D8B030D-6E8A-4147-A177-3AD203B41FA5}">
                      <a16:colId xmlns:a16="http://schemas.microsoft.com/office/drawing/2014/main" val="3711800154"/>
                    </a:ext>
                  </a:extLst>
                </a:gridCol>
              </a:tblGrid>
              <a:tr h="370840">
                <a:tc>
                  <a:txBody>
                    <a:bodyPr/>
                    <a:lstStyle/>
                    <a:p>
                      <a:r>
                        <a:rPr lang="en-US" dirty="0" smtClean="0"/>
                        <a:t>   YEAR</a:t>
                      </a:r>
                      <a:endParaRPr lang="en-US" dirty="0"/>
                    </a:p>
                  </a:txBody>
                  <a:tcPr/>
                </a:tc>
                <a:tc>
                  <a:txBody>
                    <a:bodyPr/>
                    <a:lstStyle/>
                    <a:p>
                      <a:r>
                        <a:rPr lang="en-US" dirty="0" smtClean="0"/>
                        <a:t>  AVAILABLE FUNDS</a:t>
                      </a:r>
                      <a:endParaRPr lang="en-US" dirty="0"/>
                    </a:p>
                  </a:txBody>
                  <a:tcPr/>
                </a:tc>
                <a:extLst>
                  <a:ext uri="{0D108BD9-81ED-4DB2-BD59-A6C34878D82A}">
                    <a16:rowId xmlns:a16="http://schemas.microsoft.com/office/drawing/2014/main" val="1273946208"/>
                  </a:ext>
                </a:extLst>
              </a:tr>
              <a:tr h="374904">
                <a:tc>
                  <a:txBody>
                    <a:bodyPr/>
                    <a:lstStyle/>
                    <a:p>
                      <a:r>
                        <a:rPr lang="en-US" dirty="0" smtClean="0"/>
                        <a:t>   2022</a:t>
                      </a:r>
                      <a:endParaRPr lang="en-US" dirty="0"/>
                    </a:p>
                  </a:txBody>
                  <a:tcPr/>
                </a:tc>
                <a:tc>
                  <a:txBody>
                    <a:bodyPr/>
                    <a:lstStyle/>
                    <a:p>
                      <a:r>
                        <a:rPr lang="en-US" dirty="0" smtClean="0"/>
                        <a:t>        $  9 Million</a:t>
                      </a:r>
                    </a:p>
                  </a:txBody>
                  <a:tcPr/>
                </a:tc>
                <a:extLst>
                  <a:ext uri="{0D108BD9-81ED-4DB2-BD59-A6C34878D82A}">
                    <a16:rowId xmlns:a16="http://schemas.microsoft.com/office/drawing/2014/main" val="2770787180"/>
                  </a:ext>
                </a:extLst>
              </a:tr>
              <a:tr h="370840">
                <a:tc>
                  <a:txBody>
                    <a:bodyPr/>
                    <a:lstStyle/>
                    <a:p>
                      <a:r>
                        <a:rPr lang="en-US" dirty="0" smtClean="0"/>
                        <a:t>   2023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$16 Million</a:t>
                      </a:r>
                    </a:p>
                  </a:txBody>
                  <a:tcPr/>
                </a:tc>
                <a:extLst>
                  <a:ext uri="{0D108BD9-81ED-4DB2-BD59-A6C34878D82A}">
                    <a16:rowId xmlns:a16="http://schemas.microsoft.com/office/drawing/2014/main" val="147821421"/>
                  </a:ext>
                </a:extLst>
              </a:tr>
              <a:tr h="370840">
                <a:tc>
                  <a:txBody>
                    <a:bodyPr/>
                    <a:lstStyle/>
                    <a:p>
                      <a:r>
                        <a:rPr lang="en-US" dirty="0" smtClean="0"/>
                        <a:t>   2024</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$16 Million</a:t>
                      </a:r>
                    </a:p>
                  </a:txBody>
                  <a:tcPr/>
                </a:tc>
                <a:extLst>
                  <a:ext uri="{0D108BD9-81ED-4DB2-BD59-A6C34878D82A}">
                    <a16:rowId xmlns:a16="http://schemas.microsoft.com/office/drawing/2014/main" val="685761298"/>
                  </a:ext>
                </a:extLst>
              </a:tr>
              <a:tr h="370840">
                <a:tc>
                  <a:txBody>
                    <a:bodyPr/>
                    <a:lstStyle/>
                    <a:p>
                      <a:r>
                        <a:rPr lang="en-US" dirty="0" smtClean="0"/>
                        <a:t>   2025</a:t>
                      </a:r>
                      <a:endParaRPr lang="en-US" dirty="0"/>
                    </a:p>
                  </a:txBody>
                  <a:tcPr/>
                </a:tc>
                <a:tc>
                  <a:txBody>
                    <a:bodyPr/>
                    <a:lstStyle/>
                    <a:p>
                      <a:r>
                        <a:rPr lang="en-US" dirty="0" smtClean="0"/>
                        <a:t>        $16 Million</a:t>
                      </a:r>
                      <a:endParaRPr lang="en-US" dirty="0"/>
                    </a:p>
                  </a:txBody>
                  <a:tcPr/>
                </a:tc>
                <a:extLst>
                  <a:ext uri="{0D108BD9-81ED-4DB2-BD59-A6C34878D82A}">
                    <a16:rowId xmlns:a16="http://schemas.microsoft.com/office/drawing/2014/main" val="797407581"/>
                  </a:ext>
                </a:extLst>
              </a:tr>
              <a:tr h="370840">
                <a:tc>
                  <a:txBody>
                    <a:bodyPr/>
                    <a:lstStyle/>
                    <a:p>
                      <a:r>
                        <a:rPr lang="en-US" dirty="0" smtClean="0"/>
                        <a:t>   2026</a:t>
                      </a:r>
                      <a:endParaRPr lang="en-US" dirty="0"/>
                    </a:p>
                  </a:txBody>
                  <a:tcPr/>
                </a:tc>
                <a:tc>
                  <a:txBody>
                    <a:bodyPr/>
                    <a:lstStyle/>
                    <a:p>
                      <a:r>
                        <a:rPr lang="en-US" dirty="0" smtClean="0"/>
                        <a:t>        $16 Million</a:t>
                      </a:r>
                      <a:endParaRPr lang="en-US" dirty="0"/>
                    </a:p>
                  </a:txBody>
                  <a:tcPr/>
                </a:tc>
                <a:extLst>
                  <a:ext uri="{0D108BD9-81ED-4DB2-BD59-A6C34878D82A}">
                    <a16:rowId xmlns:a16="http://schemas.microsoft.com/office/drawing/2014/main" val="2834882280"/>
                  </a:ext>
                </a:extLst>
              </a:tr>
              <a:tr h="370840">
                <a:tc>
                  <a:txBody>
                    <a:bodyPr/>
                    <a:lstStyle/>
                    <a:p>
                      <a:r>
                        <a:rPr lang="en-US" dirty="0" smtClean="0"/>
                        <a:t>   2027</a:t>
                      </a:r>
                      <a:endParaRPr lang="en-US" dirty="0"/>
                    </a:p>
                  </a:txBody>
                  <a:tcPr/>
                </a:tc>
                <a:tc>
                  <a:txBody>
                    <a:bodyPr/>
                    <a:lstStyle/>
                    <a:p>
                      <a:r>
                        <a:rPr lang="en-US" dirty="0" smtClean="0"/>
                        <a:t>        $18 Million</a:t>
                      </a:r>
                      <a:endParaRPr lang="en-US" dirty="0"/>
                    </a:p>
                  </a:txBody>
                  <a:tcPr/>
                </a:tc>
                <a:extLst>
                  <a:ext uri="{0D108BD9-81ED-4DB2-BD59-A6C34878D82A}">
                    <a16:rowId xmlns:a16="http://schemas.microsoft.com/office/drawing/2014/main" val="3983749079"/>
                  </a:ext>
                </a:extLst>
              </a:tr>
              <a:tr h="370840">
                <a:tc>
                  <a:txBody>
                    <a:bodyPr/>
                    <a:lstStyle/>
                    <a:p>
                      <a:r>
                        <a:rPr lang="en-US" dirty="0" smtClean="0"/>
                        <a:t>   2028</a:t>
                      </a:r>
                      <a:endParaRPr lang="en-US" dirty="0"/>
                    </a:p>
                  </a:txBody>
                  <a:tcPr/>
                </a:tc>
                <a:tc>
                  <a:txBody>
                    <a:bodyPr/>
                    <a:lstStyle/>
                    <a:p>
                      <a:r>
                        <a:rPr lang="en-US" dirty="0" smtClean="0"/>
                        <a:t>        $22 Million</a:t>
                      </a:r>
                      <a:endParaRPr lang="en-US" dirty="0"/>
                    </a:p>
                  </a:txBody>
                  <a:tcPr/>
                </a:tc>
                <a:extLst>
                  <a:ext uri="{0D108BD9-81ED-4DB2-BD59-A6C34878D82A}">
                    <a16:rowId xmlns:a16="http://schemas.microsoft.com/office/drawing/2014/main" val="1548368523"/>
                  </a:ext>
                </a:extLst>
              </a:tr>
              <a:tr h="370840">
                <a:tc>
                  <a:txBody>
                    <a:bodyPr/>
                    <a:lstStyle/>
                    <a:p>
                      <a:r>
                        <a:rPr lang="en-US" dirty="0" smtClean="0"/>
                        <a:t>   2029</a:t>
                      </a:r>
                      <a:endParaRPr lang="en-US" dirty="0"/>
                    </a:p>
                  </a:txBody>
                  <a:tcPr/>
                </a:tc>
                <a:tc>
                  <a:txBody>
                    <a:bodyPr/>
                    <a:lstStyle/>
                    <a:p>
                      <a:r>
                        <a:rPr lang="en-US" dirty="0" smtClean="0"/>
                        <a:t>        $30 Million</a:t>
                      </a:r>
                      <a:endParaRPr lang="en-US" dirty="0"/>
                    </a:p>
                  </a:txBody>
                  <a:tcPr/>
                </a:tc>
                <a:extLst>
                  <a:ext uri="{0D108BD9-81ED-4DB2-BD59-A6C34878D82A}">
                    <a16:rowId xmlns:a16="http://schemas.microsoft.com/office/drawing/2014/main" val="554428870"/>
                  </a:ext>
                </a:extLst>
              </a:tr>
              <a:tr h="370840">
                <a:tc>
                  <a:txBody>
                    <a:bodyPr/>
                    <a:lstStyle/>
                    <a:p>
                      <a:r>
                        <a:rPr lang="en-US" dirty="0" smtClean="0"/>
                        <a:t>   2030</a:t>
                      </a:r>
                      <a:endParaRPr lang="en-US" dirty="0"/>
                    </a:p>
                  </a:txBody>
                  <a:tcPr/>
                </a:tc>
                <a:tc>
                  <a:txBody>
                    <a:bodyPr/>
                    <a:lstStyle/>
                    <a:p>
                      <a:r>
                        <a:rPr lang="en-US" dirty="0" smtClean="0"/>
                        <a:t>        $37 Million</a:t>
                      </a:r>
                      <a:endParaRPr lang="en-US" dirty="0"/>
                    </a:p>
                  </a:txBody>
                  <a:tcPr/>
                </a:tc>
                <a:extLst>
                  <a:ext uri="{0D108BD9-81ED-4DB2-BD59-A6C34878D82A}">
                    <a16:rowId xmlns:a16="http://schemas.microsoft.com/office/drawing/2014/main" val="3996321959"/>
                  </a:ext>
                </a:extLst>
              </a:tr>
              <a:tr h="370840">
                <a:tc>
                  <a:txBody>
                    <a:bodyPr/>
                    <a:lstStyle/>
                    <a:p>
                      <a:r>
                        <a:rPr lang="en-US" dirty="0" smtClean="0"/>
                        <a:t>   2031</a:t>
                      </a:r>
                      <a:endParaRPr lang="en-US" dirty="0"/>
                    </a:p>
                  </a:txBody>
                  <a:tcPr/>
                </a:tc>
                <a:tc>
                  <a:txBody>
                    <a:bodyPr/>
                    <a:lstStyle/>
                    <a:p>
                      <a:r>
                        <a:rPr lang="en-US" dirty="0" smtClean="0"/>
                        <a:t>        $44 Million</a:t>
                      </a:r>
                      <a:endParaRPr lang="en-US" dirty="0"/>
                    </a:p>
                  </a:txBody>
                  <a:tcPr/>
                </a:tc>
                <a:extLst>
                  <a:ext uri="{0D108BD9-81ED-4DB2-BD59-A6C34878D82A}">
                    <a16:rowId xmlns:a16="http://schemas.microsoft.com/office/drawing/2014/main" val="4057371517"/>
                  </a:ext>
                </a:extLst>
              </a:tr>
              <a:tr h="370840">
                <a:tc>
                  <a:txBody>
                    <a:bodyPr/>
                    <a:lstStyle/>
                    <a:p>
                      <a:r>
                        <a:rPr lang="en-US" dirty="0" smtClean="0"/>
                        <a:t>   2032</a:t>
                      </a:r>
                      <a:endParaRPr lang="en-US" dirty="0"/>
                    </a:p>
                  </a:txBody>
                  <a:tcPr/>
                </a:tc>
                <a:tc>
                  <a:txBody>
                    <a:bodyPr/>
                    <a:lstStyle/>
                    <a:p>
                      <a:r>
                        <a:rPr lang="en-US" dirty="0" smtClean="0"/>
                        <a:t>        $48 Million</a:t>
                      </a:r>
                      <a:endParaRPr lang="en-US" dirty="0"/>
                    </a:p>
                  </a:txBody>
                  <a:tcPr/>
                </a:tc>
                <a:extLst>
                  <a:ext uri="{0D108BD9-81ED-4DB2-BD59-A6C34878D82A}">
                    <a16:rowId xmlns:a16="http://schemas.microsoft.com/office/drawing/2014/main" val="1350454769"/>
                  </a:ext>
                </a:extLst>
              </a:tr>
              <a:tr h="370840">
                <a:tc>
                  <a:txBody>
                    <a:bodyPr/>
                    <a:lstStyle/>
                    <a:p>
                      <a:r>
                        <a:rPr lang="en-US" dirty="0" smtClean="0"/>
                        <a:t>   2033</a:t>
                      </a:r>
                      <a:endParaRPr lang="en-US" dirty="0"/>
                    </a:p>
                  </a:txBody>
                  <a:tcPr/>
                </a:tc>
                <a:tc>
                  <a:txBody>
                    <a:bodyPr/>
                    <a:lstStyle/>
                    <a:p>
                      <a:r>
                        <a:rPr lang="en-US" dirty="0" smtClean="0"/>
                        <a:t>        $50 Million</a:t>
                      </a:r>
                      <a:endParaRPr lang="en-US" dirty="0"/>
                    </a:p>
                  </a:txBody>
                  <a:tcPr/>
                </a:tc>
                <a:extLst>
                  <a:ext uri="{0D108BD9-81ED-4DB2-BD59-A6C34878D82A}">
                    <a16:rowId xmlns:a16="http://schemas.microsoft.com/office/drawing/2014/main" val="2708018931"/>
                  </a:ext>
                </a:extLst>
              </a:tr>
              <a:tr h="370840">
                <a:tc>
                  <a:txBody>
                    <a:bodyPr/>
                    <a:lstStyle/>
                    <a:p>
                      <a:r>
                        <a:rPr lang="en-US" dirty="0" smtClean="0"/>
                        <a:t>   2034</a:t>
                      </a:r>
                      <a:endParaRPr lang="en-US" dirty="0"/>
                    </a:p>
                  </a:txBody>
                  <a:tcPr/>
                </a:tc>
                <a:tc>
                  <a:txBody>
                    <a:bodyPr/>
                    <a:lstStyle/>
                    <a:p>
                      <a:r>
                        <a:rPr lang="en-US" dirty="0" smtClean="0"/>
                        <a:t>        $52 Million</a:t>
                      </a:r>
                      <a:endParaRPr lang="en-US" dirty="0"/>
                    </a:p>
                  </a:txBody>
                  <a:tcPr/>
                </a:tc>
                <a:extLst>
                  <a:ext uri="{0D108BD9-81ED-4DB2-BD59-A6C34878D82A}">
                    <a16:rowId xmlns:a16="http://schemas.microsoft.com/office/drawing/2014/main" val="1228208340"/>
                  </a:ext>
                </a:extLst>
              </a:tr>
              <a:tr h="370840">
                <a:tc>
                  <a:txBody>
                    <a:bodyPr/>
                    <a:lstStyle/>
                    <a:p>
                      <a:r>
                        <a:rPr lang="en-US" dirty="0" smtClean="0"/>
                        <a:t>   2035</a:t>
                      </a:r>
                      <a:endParaRPr lang="en-US" dirty="0"/>
                    </a:p>
                  </a:txBody>
                  <a:tcPr/>
                </a:tc>
                <a:tc>
                  <a:txBody>
                    <a:bodyPr/>
                    <a:lstStyle/>
                    <a:p>
                      <a:r>
                        <a:rPr lang="en-US" dirty="0" smtClean="0"/>
                        <a:t>        $55 Million</a:t>
                      </a:r>
                      <a:endParaRPr lang="en-US" dirty="0"/>
                    </a:p>
                  </a:txBody>
                  <a:tcPr/>
                </a:tc>
                <a:extLst>
                  <a:ext uri="{0D108BD9-81ED-4DB2-BD59-A6C34878D82A}">
                    <a16:rowId xmlns:a16="http://schemas.microsoft.com/office/drawing/2014/main" val="1380773587"/>
                  </a:ext>
                </a:extLst>
              </a:tr>
              <a:tr h="370840">
                <a:tc>
                  <a:txBody>
                    <a:bodyPr/>
                    <a:lstStyle/>
                    <a:p>
                      <a:r>
                        <a:rPr lang="en-US" dirty="0" smtClean="0"/>
                        <a:t>   2036</a:t>
                      </a:r>
                      <a:endParaRPr lang="en-US" dirty="0"/>
                    </a:p>
                  </a:txBody>
                  <a:tcPr/>
                </a:tc>
                <a:tc>
                  <a:txBody>
                    <a:bodyPr/>
                    <a:lstStyle/>
                    <a:p>
                      <a:r>
                        <a:rPr lang="en-US" dirty="0" smtClean="0"/>
                        <a:t>        $57 Million</a:t>
                      </a:r>
                      <a:endParaRPr lang="en-US" dirty="0"/>
                    </a:p>
                  </a:txBody>
                  <a:tcPr/>
                </a:tc>
                <a:extLst>
                  <a:ext uri="{0D108BD9-81ED-4DB2-BD59-A6C34878D82A}">
                    <a16:rowId xmlns:a16="http://schemas.microsoft.com/office/drawing/2014/main" val="4255084856"/>
                  </a:ext>
                </a:extLst>
              </a:tr>
              <a:tr h="370840">
                <a:tc>
                  <a:txBody>
                    <a:bodyPr/>
                    <a:lstStyle/>
                    <a:p>
                      <a:r>
                        <a:rPr lang="en-US" dirty="0" smtClean="0"/>
                        <a:t>   2037</a:t>
                      </a:r>
                      <a:endParaRPr lang="en-US" dirty="0"/>
                    </a:p>
                  </a:txBody>
                  <a:tcPr/>
                </a:tc>
                <a:tc>
                  <a:txBody>
                    <a:bodyPr/>
                    <a:lstStyle/>
                    <a:p>
                      <a:r>
                        <a:rPr lang="en-US" dirty="0" smtClean="0"/>
                        <a:t>        $58 Million</a:t>
                      </a:r>
                      <a:endParaRPr lang="en-US" dirty="0"/>
                    </a:p>
                  </a:txBody>
                  <a:tcPr/>
                </a:tc>
                <a:extLst>
                  <a:ext uri="{0D108BD9-81ED-4DB2-BD59-A6C34878D82A}">
                    <a16:rowId xmlns:a16="http://schemas.microsoft.com/office/drawing/2014/main" val="2780514942"/>
                  </a:ext>
                </a:extLst>
              </a:tr>
              <a:tr h="370840">
                <a:tc>
                  <a:txBody>
                    <a:bodyPr/>
                    <a:lstStyle/>
                    <a:p>
                      <a:r>
                        <a:rPr lang="en-US" dirty="0" smtClean="0"/>
                        <a:t>   2038</a:t>
                      </a:r>
                      <a:endParaRPr lang="en-US" dirty="0"/>
                    </a:p>
                  </a:txBody>
                  <a:tcPr/>
                </a:tc>
                <a:tc>
                  <a:txBody>
                    <a:bodyPr/>
                    <a:lstStyle/>
                    <a:p>
                      <a:r>
                        <a:rPr lang="en-US" dirty="0" smtClean="0"/>
                        <a:t>        $61 Million</a:t>
                      </a:r>
                      <a:endParaRPr lang="en-US" dirty="0"/>
                    </a:p>
                  </a:txBody>
                  <a:tcPr/>
                </a:tc>
                <a:extLst>
                  <a:ext uri="{0D108BD9-81ED-4DB2-BD59-A6C34878D82A}">
                    <a16:rowId xmlns:a16="http://schemas.microsoft.com/office/drawing/2014/main" val="2016020915"/>
                  </a:ext>
                </a:extLst>
              </a:tr>
              <a:tr h="370840">
                <a:tc>
                  <a:txBody>
                    <a:bodyPr/>
                    <a:lstStyle/>
                    <a:p>
                      <a:r>
                        <a:rPr lang="en-US" dirty="0" smtClean="0"/>
                        <a:t>   2039</a:t>
                      </a:r>
                      <a:endParaRPr lang="en-US" dirty="0"/>
                    </a:p>
                  </a:txBody>
                  <a:tcPr/>
                </a:tc>
                <a:tc>
                  <a:txBody>
                    <a:bodyPr/>
                    <a:lstStyle/>
                    <a:p>
                      <a:r>
                        <a:rPr lang="en-US" dirty="0" smtClean="0"/>
                        <a:t>        $64 Million</a:t>
                      </a:r>
                      <a:endParaRPr lang="en-US" dirty="0"/>
                    </a:p>
                  </a:txBody>
                  <a:tcPr/>
                </a:tc>
                <a:extLst>
                  <a:ext uri="{0D108BD9-81ED-4DB2-BD59-A6C34878D82A}">
                    <a16:rowId xmlns:a16="http://schemas.microsoft.com/office/drawing/2014/main" val="4211074600"/>
                  </a:ext>
                </a:extLst>
              </a:tr>
              <a:tr h="370840">
                <a:tc>
                  <a:txBody>
                    <a:bodyPr/>
                    <a:lstStyle/>
                    <a:p>
                      <a:r>
                        <a:rPr lang="en-US" dirty="0" smtClean="0"/>
                        <a:t>   2040</a:t>
                      </a:r>
                      <a:endParaRPr lang="en-US" dirty="0"/>
                    </a:p>
                  </a:txBody>
                  <a:tcPr/>
                </a:tc>
                <a:tc>
                  <a:txBody>
                    <a:bodyPr/>
                    <a:lstStyle/>
                    <a:p>
                      <a:r>
                        <a:rPr lang="en-US" dirty="0" smtClean="0"/>
                        <a:t>        $65 Million</a:t>
                      </a:r>
                      <a:endParaRPr lang="en-US" dirty="0"/>
                    </a:p>
                  </a:txBody>
                  <a:tcPr/>
                </a:tc>
                <a:extLst>
                  <a:ext uri="{0D108BD9-81ED-4DB2-BD59-A6C34878D82A}">
                    <a16:rowId xmlns:a16="http://schemas.microsoft.com/office/drawing/2014/main" val="68387034"/>
                  </a:ext>
                </a:extLst>
              </a:tr>
              <a:tr h="370840">
                <a:tc>
                  <a:txBody>
                    <a:bodyPr/>
                    <a:lstStyle/>
                    <a:p>
                      <a:r>
                        <a:rPr lang="en-US" dirty="0" smtClean="0"/>
                        <a:t>   2041</a:t>
                      </a:r>
                      <a:endParaRPr lang="en-US" dirty="0"/>
                    </a:p>
                  </a:txBody>
                  <a:tcPr/>
                </a:tc>
                <a:tc>
                  <a:txBody>
                    <a:bodyPr/>
                    <a:lstStyle/>
                    <a:p>
                      <a:r>
                        <a:rPr lang="en-US" dirty="0" smtClean="0"/>
                        <a:t>        $66 Million</a:t>
                      </a:r>
                      <a:endParaRPr lang="en-US" dirty="0"/>
                    </a:p>
                  </a:txBody>
                  <a:tcPr/>
                </a:tc>
                <a:extLst>
                  <a:ext uri="{0D108BD9-81ED-4DB2-BD59-A6C34878D82A}">
                    <a16:rowId xmlns:a16="http://schemas.microsoft.com/office/drawing/2014/main" val="131633793"/>
                  </a:ext>
                </a:extLst>
              </a:tr>
              <a:tr h="370840">
                <a:tc>
                  <a:txBody>
                    <a:bodyPr/>
                    <a:lstStyle/>
                    <a:p>
                      <a:r>
                        <a:rPr lang="en-US" dirty="0" smtClean="0"/>
                        <a:t>  TOTAL</a:t>
                      </a:r>
                      <a:endParaRPr lang="en-US" dirty="0"/>
                    </a:p>
                  </a:txBody>
                  <a:tcPr/>
                </a:tc>
                <a:tc>
                  <a:txBody>
                    <a:bodyPr/>
                    <a:lstStyle/>
                    <a:p>
                      <a:r>
                        <a:rPr lang="en-US" dirty="0" smtClean="0"/>
                        <a:t>        $800 Million</a:t>
                      </a:r>
                      <a:endParaRPr lang="en-US" dirty="0"/>
                    </a:p>
                  </a:txBody>
                  <a:tcPr/>
                </a:tc>
                <a:extLst>
                  <a:ext uri="{0D108BD9-81ED-4DB2-BD59-A6C34878D82A}">
                    <a16:rowId xmlns:a16="http://schemas.microsoft.com/office/drawing/2014/main" val="1003226139"/>
                  </a:ext>
                </a:extLst>
              </a:tr>
            </a:tbl>
          </a:graphicData>
        </a:graphic>
      </p:graphicFrame>
      <p:sp>
        <p:nvSpPr>
          <p:cNvPr id="4" name="TextBox 3"/>
          <p:cNvSpPr txBox="1"/>
          <p:nvPr/>
        </p:nvSpPr>
        <p:spPr>
          <a:xfrm>
            <a:off x="2149716" y="663879"/>
            <a:ext cx="13774155" cy="769441"/>
          </a:xfrm>
          <a:prstGeom prst="rect">
            <a:avLst/>
          </a:prstGeom>
          <a:noFill/>
        </p:spPr>
        <p:txBody>
          <a:bodyPr wrap="none" rtlCol="0">
            <a:spAutoFit/>
          </a:bodyPr>
          <a:lstStyle/>
          <a:p>
            <a:r>
              <a:rPr lang="en-US" sz="4400" dirty="0" smtClean="0">
                <a:solidFill>
                  <a:srgbClr val="E67200"/>
                </a:solidFill>
              </a:rPr>
              <a:t>Sewer System Infiltration/Inflow Pipe Replacement Program</a:t>
            </a:r>
            <a:endParaRPr lang="en-US" sz="4400" dirty="0">
              <a:solidFill>
                <a:srgbClr val="E67200"/>
              </a:solidFill>
            </a:endParaRPr>
          </a:p>
        </p:txBody>
      </p:sp>
      <p:pic>
        <p:nvPicPr>
          <p:cNvPr id="5" name="Picture 3">
            <a:extLst>
              <a:ext uri="{FF2B5EF4-FFF2-40B4-BE49-F238E27FC236}">
                <a16:creationId xmlns:a16="http://schemas.microsoft.com/office/drawing/2014/main" id="{6F6FE63F-FF81-4CA6-B0E5-77704F1799AE}"/>
              </a:ext>
            </a:extLst>
          </p:cNvPr>
          <p:cNvPicPr>
            <a:picLocks noChangeAspect="1"/>
          </p:cNvPicPr>
          <p:nvPr/>
        </p:nvPicPr>
        <p:blipFill>
          <a:blip r:embed="rId2">
            <a:alphaModFix amt="9999"/>
          </a:blip>
          <a:srcRect l="21846" t="9495" r="23059" b="10505"/>
          <a:stretch>
            <a:fillRect/>
          </a:stretch>
        </p:blipFill>
        <p:spPr>
          <a:xfrm>
            <a:off x="10994208" y="442354"/>
            <a:ext cx="6467074" cy="9402293"/>
          </a:xfrm>
          <a:prstGeom prst="rect">
            <a:avLst/>
          </a:prstGeom>
        </p:spPr>
      </p:pic>
      <p:sp>
        <p:nvSpPr>
          <p:cNvPr id="6" name="Slide Number Placeholder 1">
            <a:extLst>
              <a:ext uri="{FF2B5EF4-FFF2-40B4-BE49-F238E27FC236}">
                <a16:creationId xmlns:a16="http://schemas.microsoft.com/office/drawing/2014/main" id="{2605905C-27EF-4CAA-8ABF-C1AD61EA159A}"/>
              </a:ext>
            </a:extLst>
          </p:cNvPr>
          <p:cNvSpPr txBox="1">
            <a:spLocks/>
          </p:cNvSpPr>
          <p:nvPr/>
        </p:nvSpPr>
        <p:spPr>
          <a:xfrm>
            <a:off x="15916405" y="93625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46</a:t>
            </a:fld>
            <a:endParaRPr lang="en-US" dirty="0"/>
          </a:p>
        </p:txBody>
      </p:sp>
      <p:sp>
        <p:nvSpPr>
          <p:cNvPr id="7" name="TextBox 5">
            <a:extLst>
              <a:ext uri="{FF2B5EF4-FFF2-40B4-BE49-F238E27FC236}">
                <a16:creationId xmlns:a16="http://schemas.microsoft.com/office/drawing/2014/main" id="{4AAB9B51-C572-4C25-9473-509DCFC23CC0}"/>
              </a:ext>
            </a:extLst>
          </p:cNvPr>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dirty="0">
                <a:solidFill>
                  <a:srgbClr val="00166E"/>
                </a:solidFill>
                <a:latin typeface="Public Sans"/>
              </a:rPr>
              <a:t>www.JeffParish.net</a:t>
            </a:r>
          </a:p>
        </p:txBody>
      </p:sp>
    </p:spTree>
    <p:extLst>
      <p:ext uri="{BB962C8B-B14F-4D97-AF65-F5344CB8AC3E}">
        <p14:creationId xmlns:p14="http://schemas.microsoft.com/office/powerpoint/2010/main" val="3096388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sp>
        <p:nvSpPr>
          <p:cNvPr id="4" name="AutoShape 4"/>
          <p:cNvSpPr/>
          <p:nvPr/>
        </p:nvSpPr>
        <p:spPr>
          <a:xfrm>
            <a:off x="15959427" y="10173334"/>
            <a:ext cx="2080799" cy="9525"/>
          </a:xfrm>
          <a:prstGeom prst="rect">
            <a:avLst/>
          </a:prstGeom>
          <a:solidFill>
            <a:srgbClr val="00166E"/>
          </a:solidFill>
        </p:spPr>
      </p:sp>
      <p:sp>
        <p:nvSpPr>
          <p:cNvPr id="5" name="TextBox 5"/>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6" name="TextBox 6"/>
          <p:cNvSpPr txBox="1"/>
          <p:nvPr/>
        </p:nvSpPr>
        <p:spPr>
          <a:xfrm>
            <a:off x="518327" y="1170262"/>
            <a:ext cx="14820900" cy="1231106"/>
          </a:xfrm>
          <a:prstGeom prst="rect">
            <a:avLst/>
          </a:prstGeom>
        </p:spPr>
        <p:txBody>
          <a:bodyPr wrap="square" lIns="0" tIns="0" rIns="0" bIns="0" rtlCol="0" anchor="t">
            <a:spAutoFit/>
          </a:bodyPr>
          <a:lstStyle/>
          <a:p>
            <a:r>
              <a:rPr lang="en-US" sz="8000">
                <a:solidFill>
                  <a:srgbClr val="00166E"/>
                </a:solidFill>
                <a:latin typeface="Public Sans Bold"/>
              </a:rPr>
              <a:t>Current Compliance Orders</a:t>
            </a:r>
          </a:p>
        </p:txBody>
      </p:sp>
      <p:sp>
        <p:nvSpPr>
          <p:cNvPr id="7" name="AutoShape 7"/>
          <p:cNvSpPr/>
          <p:nvPr/>
        </p:nvSpPr>
        <p:spPr>
          <a:xfrm>
            <a:off x="485502" y="2725952"/>
            <a:ext cx="13306698" cy="55348"/>
          </a:xfrm>
          <a:prstGeom prst="rect">
            <a:avLst/>
          </a:prstGeom>
          <a:solidFill>
            <a:srgbClr val="E67200"/>
          </a:solidFill>
          <a:ln>
            <a:solidFill>
              <a:srgbClr val="E67200"/>
            </a:solidFill>
          </a:ln>
        </p:spPr>
      </p:sp>
      <p:sp>
        <p:nvSpPr>
          <p:cNvPr id="14" name="AutoShape 2">
            <a:extLst>
              <a:ext uri="{FF2B5EF4-FFF2-40B4-BE49-F238E27FC236}">
                <a16:creationId xmlns:a16="http://schemas.microsoft.com/office/drawing/2014/main" id="{AA904FCC-34F8-43FD-81D7-B7827C0983E5}"/>
              </a:ext>
            </a:extLst>
          </p:cNvPr>
          <p:cNvSpPr/>
          <p:nvPr/>
        </p:nvSpPr>
        <p:spPr>
          <a:xfrm>
            <a:off x="-104775" y="2843"/>
            <a:ext cx="406854" cy="10530540"/>
          </a:xfrm>
          <a:prstGeom prst="rect">
            <a:avLst/>
          </a:prstGeom>
          <a:solidFill>
            <a:srgbClr val="E67200"/>
          </a:solidFill>
          <a:ln>
            <a:solidFill>
              <a:srgbClr val="E67200"/>
            </a:solidFill>
          </a:ln>
        </p:spPr>
      </p:sp>
      <p:sp>
        <p:nvSpPr>
          <p:cNvPr id="2" name="Rectangle 1"/>
          <p:cNvSpPr/>
          <p:nvPr/>
        </p:nvSpPr>
        <p:spPr>
          <a:xfrm>
            <a:off x="481985" y="2898013"/>
            <a:ext cx="12700615" cy="6663363"/>
          </a:xfrm>
          <a:prstGeom prst="rect">
            <a:avLst/>
          </a:prstGeom>
        </p:spPr>
        <p:txBody>
          <a:bodyPr wrap="square" lIns="91440" tIns="45720" rIns="91440" bIns="45720" anchor="t">
            <a:spAutoFit/>
          </a:bodyPr>
          <a:lstStyle/>
          <a:p>
            <a:pPr marL="342900" lvl="0" indent="-342900">
              <a:buFont typeface="Arial" panose="020B0604020202020204" pitchFamily="34" charset="0"/>
              <a:buChar char="•"/>
            </a:pPr>
            <a:r>
              <a:rPr lang="en-US" sz="2300" dirty="0">
                <a:solidFill>
                  <a:srgbClr val="001A70"/>
                </a:solidFill>
                <a:latin typeface="Public Sans"/>
              </a:rPr>
              <a:t>As of January 1, 2021, Jefferson Parish has 10 outstanding LDEQ Compliance Orders (CO):</a:t>
            </a:r>
          </a:p>
          <a:p>
            <a:pPr marL="285750" lvl="0" indent="-285750">
              <a:buFont typeface="Wingdings" panose="05000000000000000000" pitchFamily="2" charset="2"/>
              <a:buChar char="Ø"/>
            </a:pPr>
            <a:endParaRPr lang="en-US" sz="2300" dirty="0">
              <a:solidFill>
                <a:srgbClr val="001A70"/>
              </a:solidFill>
              <a:latin typeface="Public Sans" pitchFamily="2" charset="0"/>
            </a:endParaRPr>
          </a:p>
          <a:p>
            <a:pPr marL="800100" lvl="1" indent="-342900">
              <a:buFont typeface="Courier New" panose="02070309020205020404" pitchFamily="49" charset="0"/>
              <a:buChar char="o"/>
            </a:pPr>
            <a:r>
              <a:rPr lang="en-US" sz="2300" dirty="0">
                <a:solidFill>
                  <a:srgbClr val="001A70"/>
                </a:solidFill>
                <a:latin typeface="Public Sans"/>
              </a:rPr>
              <a:t>Jonathan Davis- 2 COs</a:t>
            </a:r>
          </a:p>
          <a:p>
            <a:pPr marL="800100" lvl="1" indent="-342900">
              <a:buFont typeface="Courier New" panose="02070309020205020404" pitchFamily="49" charset="0"/>
              <a:buChar char="o"/>
            </a:pPr>
            <a:r>
              <a:rPr lang="en-US" sz="2300" dirty="0">
                <a:solidFill>
                  <a:srgbClr val="001A70"/>
                </a:solidFill>
                <a:latin typeface="Public Sans"/>
              </a:rPr>
              <a:t>Rosethorne-2 warning letters</a:t>
            </a:r>
          </a:p>
          <a:p>
            <a:pPr marL="800100" lvl="1" indent="-342900">
              <a:buFont typeface="Courier New" panose="02070309020205020404" pitchFamily="49" charset="0"/>
              <a:buChar char="o"/>
            </a:pPr>
            <a:r>
              <a:rPr lang="en-US" sz="2300" dirty="0" err="1">
                <a:solidFill>
                  <a:srgbClr val="001A70"/>
                </a:solidFill>
                <a:latin typeface="Public Sans"/>
              </a:rPr>
              <a:t>Eastbank</a:t>
            </a:r>
            <a:r>
              <a:rPr lang="en-US" sz="2300" dirty="0">
                <a:solidFill>
                  <a:srgbClr val="001A70"/>
                </a:solidFill>
                <a:latin typeface="Public Sans"/>
              </a:rPr>
              <a:t> Plant-3 COs</a:t>
            </a:r>
          </a:p>
          <a:p>
            <a:pPr marL="800100" lvl="1" indent="-342900">
              <a:buFont typeface="Courier New" panose="02070309020205020404" pitchFamily="49" charset="0"/>
              <a:buChar char="o"/>
            </a:pPr>
            <a:r>
              <a:rPr lang="en-US" sz="2300" dirty="0">
                <a:solidFill>
                  <a:srgbClr val="001A70"/>
                </a:solidFill>
                <a:latin typeface="Public Sans"/>
              </a:rPr>
              <a:t>Bridge City-1 CO</a:t>
            </a:r>
          </a:p>
          <a:p>
            <a:pPr marL="800100" lvl="1" indent="-342900">
              <a:buFont typeface="Courier New" panose="02070309020205020404" pitchFamily="49" charset="0"/>
              <a:buChar char="o"/>
            </a:pPr>
            <a:r>
              <a:rPr lang="en-US" sz="2300" dirty="0">
                <a:solidFill>
                  <a:srgbClr val="001A70"/>
                </a:solidFill>
                <a:latin typeface="Public Sans"/>
              </a:rPr>
              <a:t>Harvey Plant-3 COs</a:t>
            </a:r>
          </a:p>
          <a:p>
            <a:pPr marL="800100" lvl="1" indent="-342900">
              <a:buFont typeface="Courier New" panose="02070309020205020404" pitchFamily="49" charset="0"/>
              <a:buChar char="o"/>
            </a:pPr>
            <a:r>
              <a:rPr lang="en-US" sz="2300" dirty="0">
                <a:solidFill>
                  <a:srgbClr val="001A70"/>
                </a:solidFill>
                <a:latin typeface="Public Sans"/>
              </a:rPr>
              <a:t>Marrero-1 COs</a:t>
            </a:r>
          </a:p>
          <a:p>
            <a:endParaRPr lang="en-US" sz="2300" dirty="0">
              <a:solidFill>
                <a:srgbClr val="001A70"/>
              </a:solidFill>
              <a:latin typeface="Public Sans" pitchFamily="2" charset="0"/>
            </a:endParaRPr>
          </a:p>
          <a:p>
            <a:pPr marL="342900" lvl="0" indent="-342900">
              <a:buFont typeface="Arial" panose="020B0604020202020204" pitchFamily="34" charset="0"/>
              <a:buChar char="•"/>
            </a:pPr>
            <a:r>
              <a:rPr lang="en-US" sz="2300" dirty="0">
                <a:solidFill>
                  <a:srgbClr val="001A70"/>
                </a:solidFill>
                <a:latin typeface="Public Sans"/>
              </a:rPr>
              <a:t>Reasons for the COs and warning letters include but are not limited to</a:t>
            </a:r>
          </a:p>
          <a:p>
            <a:pPr marL="800100" lvl="1" indent="-342900">
              <a:buFont typeface="Courier New" panose="02070309020205020404" pitchFamily="49" charset="0"/>
              <a:buChar char="o"/>
            </a:pPr>
            <a:r>
              <a:rPr lang="en-US" sz="2300" dirty="0">
                <a:solidFill>
                  <a:srgbClr val="001A70"/>
                </a:solidFill>
                <a:latin typeface="Public Sans"/>
              </a:rPr>
              <a:t>Multiple overflows</a:t>
            </a:r>
          </a:p>
          <a:p>
            <a:pPr marL="800100" lvl="1" indent="-342900">
              <a:buFont typeface="Courier New" panose="02070309020205020404" pitchFamily="49" charset="0"/>
              <a:buChar char="o"/>
            </a:pPr>
            <a:r>
              <a:rPr lang="en-US" sz="2300" dirty="0">
                <a:solidFill>
                  <a:srgbClr val="001A70"/>
                </a:solidFill>
                <a:latin typeface="Public Sans"/>
              </a:rPr>
              <a:t>Biological Oxygen Demand (BOD) exceedances</a:t>
            </a:r>
          </a:p>
          <a:p>
            <a:pPr marL="800100" lvl="1" indent="-342900">
              <a:buFont typeface="Courier New" panose="02070309020205020404" pitchFamily="49" charset="0"/>
              <a:buChar char="o"/>
            </a:pPr>
            <a:r>
              <a:rPr lang="en-US" sz="2300" dirty="0">
                <a:solidFill>
                  <a:srgbClr val="001A70"/>
                </a:solidFill>
                <a:latin typeface="Public Sans"/>
              </a:rPr>
              <a:t>Significant Non-Compliance (SNC) cited by the Environmental Protection Agency (EPA)</a:t>
            </a:r>
          </a:p>
          <a:p>
            <a:endParaRPr lang="en-US" sz="2300" dirty="0">
              <a:solidFill>
                <a:srgbClr val="001A70"/>
              </a:solidFill>
              <a:latin typeface="Public Sans" pitchFamily="2" charset="0"/>
            </a:endParaRPr>
          </a:p>
          <a:p>
            <a:pPr marL="342900" indent="-342900">
              <a:buFont typeface="Arial" panose="020B0604020202020204" pitchFamily="34" charset="0"/>
              <a:buChar char="•"/>
            </a:pPr>
            <a:r>
              <a:rPr lang="en-US" sz="2300" dirty="0">
                <a:solidFill>
                  <a:srgbClr val="001A70"/>
                </a:solidFill>
                <a:latin typeface="Public Sans"/>
              </a:rPr>
              <a:t>Significant repairs and new construction are required in order to remedy the violations in these orders. LADEQ issued compliance orders are often coupled with potential penalty notices that are of great cost to Jefferson Parish </a:t>
            </a:r>
            <a:endParaRPr lang="en-US" sz="2300" dirty="0">
              <a:solidFill>
                <a:srgbClr val="001A70"/>
              </a:solidFill>
              <a:latin typeface="Public Sans" pitchFamily="2" charset="0"/>
            </a:endParaRPr>
          </a:p>
          <a:p>
            <a:endParaRPr lang="en-US" sz="1300" dirty="0"/>
          </a:p>
        </p:txBody>
      </p:sp>
      <p:sp>
        <p:nvSpPr>
          <p:cNvPr id="8" name="Slide Number Placeholder 7">
            <a:extLst>
              <a:ext uri="{FF2B5EF4-FFF2-40B4-BE49-F238E27FC236}">
                <a16:creationId xmlns:a16="http://schemas.microsoft.com/office/drawing/2014/main" id="{D512E933-1A58-4683-A31F-DC2AAC6AD174}"/>
              </a:ext>
            </a:extLst>
          </p:cNvPr>
          <p:cNvSpPr>
            <a:spLocks noGrp="1"/>
          </p:cNvSpPr>
          <p:nvPr>
            <p:ph type="sldNum" sz="quarter" idx="12"/>
          </p:nvPr>
        </p:nvSpPr>
        <p:spPr>
          <a:xfrm>
            <a:off x="15916405" y="9299966"/>
            <a:ext cx="2133600" cy="365125"/>
          </a:xfrm>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3374052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383C476-5C07-46E5-A842-68C345B74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Slide Number Placeholder 1">
            <a:extLst>
              <a:ext uri="{FF2B5EF4-FFF2-40B4-BE49-F238E27FC236}">
                <a16:creationId xmlns:a16="http://schemas.microsoft.com/office/drawing/2014/main" id="{89D0E9FD-CD23-4DC2-BEA2-98F124FBF161}"/>
              </a:ext>
            </a:extLst>
          </p:cNvPr>
          <p:cNvSpPr>
            <a:spLocks noGrp="1"/>
          </p:cNvSpPr>
          <p:nvPr>
            <p:ph type="sldNum" sz="quarter" idx="12"/>
          </p:nvPr>
        </p:nvSpPr>
        <p:spPr>
          <a:xfrm>
            <a:off x="15885090" y="9299966"/>
            <a:ext cx="2133600" cy="365125"/>
          </a:xfrm>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1426682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05248378"/>
              </p:ext>
            </p:extLst>
          </p:nvPr>
        </p:nvGraphicFramePr>
        <p:xfrm>
          <a:off x="553179" y="1480319"/>
          <a:ext cx="12671278" cy="8199061"/>
        </p:xfrm>
        <a:graphic>
          <a:graphicData uri="http://schemas.openxmlformats.org/presentationml/2006/ole">
            <mc:AlternateContent xmlns:mc="http://schemas.openxmlformats.org/markup-compatibility/2006">
              <mc:Choice xmlns:v="urn:schemas-microsoft-com:vml" Requires="v">
                <p:oleObj spid="_x0000_s18452" name="Acrobat Document" r:id="rId3" imgW="11658513" imgH="7543568" progId="AcroExch.Document.DC">
                  <p:embed/>
                </p:oleObj>
              </mc:Choice>
              <mc:Fallback>
                <p:oleObj name="Acrobat Document" r:id="rId3" imgW="11658513" imgH="7543568" progId="AcroExch.Document.DC">
                  <p:embed/>
                  <p:pic>
                    <p:nvPicPr>
                      <p:cNvPr id="5" name="Object 4"/>
                      <p:cNvPicPr/>
                      <p:nvPr/>
                    </p:nvPicPr>
                    <p:blipFill>
                      <a:blip r:embed="rId4"/>
                      <a:stretch>
                        <a:fillRect/>
                      </a:stretch>
                    </p:blipFill>
                    <p:spPr>
                      <a:xfrm>
                        <a:off x="553179" y="1480319"/>
                        <a:ext cx="12671278" cy="8199061"/>
                      </a:xfrm>
                      <a:prstGeom prst="rect">
                        <a:avLst/>
                      </a:prstGeom>
                    </p:spPr>
                  </p:pic>
                </p:oleObj>
              </mc:Fallback>
            </mc:AlternateContent>
          </a:graphicData>
        </a:graphic>
      </p:graphicFrame>
      <p:pic>
        <p:nvPicPr>
          <p:cNvPr id="6" name="Picture 6"/>
          <p:cNvPicPr>
            <a:picLocks noChangeAspect="1"/>
          </p:cNvPicPr>
          <p:nvPr/>
        </p:nvPicPr>
        <p:blipFill>
          <a:blip r:embed="rId5">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628523"/>
          </a:xfrm>
          <a:prstGeom prst="rect">
            <a:avLst/>
          </a:prstGeom>
        </p:spPr>
        <p:txBody>
          <a:bodyPr wrap="square" lIns="0" tIns="0" rIns="0" bIns="0" rtlCol="0" anchor="t">
            <a:spAutoFit/>
          </a:bodyPr>
          <a:lstStyle/>
          <a:p>
            <a:pPr>
              <a:lnSpc>
                <a:spcPts val="15400"/>
              </a:lnSpc>
            </a:pPr>
            <a:r>
              <a:rPr lang="en-US" sz="4300" dirty="0">
                <a:solidFill>
                  <a:srgbClr val="001A70"/>
                </a:solidFill>
                <a:latin typeface="Public Sans Medium" pitchFamily="2" charset="0"/>
              </a:rPr>
              <a:t>East Bank Sewerage Lift Stations &amp; Treatment Plants:</a:t>
            </a:r>
            <a:endParaRPr lang="en-US" sz="4300" dirty="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76CAEB"/>
          </a:solidFill>
          <a:ln>
            <a:solidFill>
              <a:srgbClr val="76CAEB"/>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76CAEB"/>
          </a:solidFill>
        </p:spPr>
      </p:sp>
      <p:sp>
        <p:nvSpPr>
          <p:cNvPr id="4" name="Slide Number Placeholder 3">
            <a:extLst>
              <a:ext uri="{FF2B5EF4-FFF2-40B4-BE49-F238E27FC236}">
                <a16:creationId xmlns:a16="http://schemas.microsoft.com/office/drawing/2014/main" id="{1FE2C5E6-315B-4C26-A913-C9F092D9CCC7}"/>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465024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alphaModFix amt="9999"/>
          </a:blip>
          <a:srcRect l="21846" t="9495" r="23059" b="10505"/>
          <a:stretch>
            <a:fillRect/>
          </a:stretch>
        </p:blipFill>
        <p:spPr>
          <a:xfrm>
            <a:off x="11820926" y="442354"/>
            <a:ext cx="6467074" cy="9402293"/>
          </a:xfrm>
          <a:prstGeom prst="rect">
            <a:avLst/>
          </a:prstGeom>
        </p:spPr>
      </p:pic>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76CAEB"/>
          </a:solidFill>
          <a:ln>
            <a:solidFill>
              <a:srgbClr val="76CAEB"/>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76CAEB"/>
          </a:solidFill>
        </p:spPr>
      </p:sp>
      <p:sp>
        <p:nvSpPr>
          <p:cNvPr id="4" name="Slide Number Placeholder 3">
            <a:extLst>
              <a:ext uri="{FF2B5EF4-FFF2-40B4-BE49-F238E27FC236}">
                <a16:creationId xmlns:a16="http://schemas.microsoft.com/office/drawing/2014/main" id="{1FE2C5E6-315B-4C26-A913-C9F092D9CCC7}"/>
              </a:ext>
            </a:extLst>
          </p:cNvPr>
          <p:cNvSpPr>
            <a:spLocks noGrp="1"/>
          </p:cNvSpPr>
          <p:nvPr>
            <p:ph type="sldNum" sz="quarter" idx="12"/>
          </p:nvPr>
        </p:nvSpPr>
        <p:spPr>
          <a:xfrm>
            <a:off x="15916405" y="9268651"/>
            <a:ext cx="2133600" cy="365125"/>
          </a:xfrm>
        </p:spPr>
        <p:txBody>
          <a:bodyPr/>
          <a:lstStyle/>
          <a:p>
            <a:fld id="{B6F15528-21DE-4FAA-801E-634DDDAF4B2B}" type="slidenum">
              <a:rPr lang="en-US" smtClean="0"/>
              <a:pPr/>
              <a:t>6</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79855113"/>
              </p:ext>
            </p:extLst>
          </p:nvPr>
        </p:nvGraphicFramePr>
        <p:xfrm>
          <a:off x="553180" y="1227852"/>
          <a:ext cx="5751532" cy="8888574"/>
        </p:xfrm>
        <a:graphic>
          <a:graphicData uri="http://schemas.openxmlformats.org/presentationml/2006/ole">
            <mc:AlternateContent xmlns:mc="http://schemas.openxmlformats.org/markup-compatibility/2006">
              <mc:Choice xmlns:v="urn:schemas-microsoft-com:vml" Requires="v">
                <p:oleObj spid="_x0000_s19476" name="Acrobat Document" r:id="rId4" imgW="7543540" imgH="11658368" progId="AcroExch.Document.DC">
                  <p:embed/>
                </p:oleObj>
              </mc:Choice>
              <mc:Fallback>
                <p:oleObj name="Acrobat Document" r:id="rId4" imgW="7543540" imgH="11658368" progId="AcroExch.Document.DC">
                  <p:embed/>
                  <p:pic>
                    <p:nvPicPr>
                      <p:cNvPr id="2" name="Object 1"/>
                      <p:cNvPicPr/>
                      <p:nvPr/>
                    </p:nvPicPr>
                    <p:blipFill>
                      <a:blip r:embed="rId5"/>
                      <a:stretch>
                        <a:fillRect/>
                      </a:stretch>
                    </p:blipFill>
                    <p:spPr>
                      <a:xfrm>
                        <a:off x="553180" y="1227852"/>
                        <a:ext cx="5751532" cy="8888574"/>
                      </a:xfrm>
                      <a:prstGeom prst="rect">
                        <a:avLst/>
                      </a:prstGeom>
                    </p:spPr>
                  </p:pic>
                </p:oleObj>
              </mc:Fallback>
            </mc:AlternateContent>
          </a:graphicData>
        </a:graphic>
      </p:graphicFrame>
      <p:sp>
        <p:nvSpPr>
          <p:cNvPr id="12" name="TextBox 8"/>
          <p:cNvSpPr txBox="1"/>
          <p:nvPr/>
        </p:nvSpPr>
        <p:spPr>
          <a:xfrm>
            <a:off x="592600" y="-659847"/>
            <a:ext cx="17115926" cy="1628523"/>
          </a:xfrm>
          <a:prstGeom prst="rect">
            <a:avLst/>
          </a:prstGeom>
        </p:spPr>
        <p:txBody>
          <a:bodyPr wrap="square" lIns="0" tIns="0" rIns="0" bIns="0" rtlCol="0" anchor="t">
            <a:spAutoFit/>
          </a:bodyPr>
          <a:lstStyle/>
          <a:p>
            <a:pPr>
              <a:lnSpc>
                <a:spcPts val="15400"/>
              </a:lnSpc>
            </a:pPr>
            <a:r>
              <a:rPr lang="en-US" sz="4300" dirty="0">
                <a:solidFill>
                  <a:srgbClr val="001A70"/>
                </a:solidFill>
                <a:latin typeface="Public Sans Medium" pitchFamily="2" charset="0"/>
              </a:rPr>
              <a:t>West Bank Sewerage Lift Stations &amp; Treatment Plants:</a:t>
            </a:r>
            <a:endParaRPr lang="en-US" sz="4300" dirty="0">
              <a:solidFill>
                <a:srgbClr val="00166E"/>
              </a:solidFill>
              <a:latin typeface="Public Sans Medium" pitchFamily="2" charset="0"/>
            </a:endParaRPr>
          </a:p>
        </p:txBody>
      </p:sp>
    </p:spTree>
    <p:extLst>
      <p:ext uri="{BB962C8B-B14F-4D97-AF65-F5344CB8AC3E}">
        <p14:creationId xmlns:p14="http://schemas.microsoft.com/office/powerpoint/2010/main" val="2771942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000">
                <a:solidFill>
                  <a:srgbClr val="001A70"/>
                </a:solidFill>
                <a:latin typeface="Public Sans Medium" pitchFamily="2" charset="0"/>
              </a:rPr>
              <a:t>Aging Water Treatment Plant</a:t>
            </a:r>
            <a:endParaRPr lang="en-US" sz="500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E67200"/>
          </a:solidFill>
          <a:ln>
            <a:solidFill>
              <a:srgbClr val="E67200"/>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E67200"/>
          </a:solidFill>
          <a:ln>
            <a:solidFill>
              <a:srgbClr val="E67200"/>
            </a:solidFill>
          </a:ln>
        </p:spPr>
      </p:sp>
      <p:pic>
        <p:nvPicPr>
          <p:cNvPr id="2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3180" y="5891340"/>
            <a:ext cx="5115618" cy="3836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19800" y="5891340"/>
            <a:ext cx="5076197" cy="3807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00" y="1282740"/>
            <a:ext cx="6998092" cy="45173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6999" y="5891340"/>
            <a:ext cx="5076196" cy="380714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4766" y="1355981"/>
            <a:ext cx="5738833" cy="4304125"/>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AFB97F6D-4382-4F62-A92E-8927CACE3D37}"/>
              </a:ext>
            </a:extLst>
          </p:cNvPr>
          <p:cNvSpPr>
            <a:spLocks noGrp="1"/>
          </p:cNvSpPr>
          <p:nvPr>
            <p:ph type="sldNum" sz="quarter" idx="12"/>
          </p:nvPr>
        </p:nvSpPr>
        <p:spPr>
          <a:xfrm>
            <a:off x="15916405" y="9331281"/>
            <a:ext cx="2133600" cy="365125"/>
          </a:xfrm>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108346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000">
                <a:solidFill>
                  <a:srgbClr val="001A70"/>
                </a:solidFill>
                <a:latin typeface="Public Sans Medium" pitchFamily="2" charset="0"/>
              </a:rPr>
              <a:t>Aging Lift Stations</a:t>
            </a:r>
            <a:endParaRPr lang="en-US" sz="500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ECAB02"/>
          </a:solidFill>
          <a:ln>
            <a:solidFill>
              <a:srgbClr val="ECAB02"/>
            </a:solidFill>
          </a:ln>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ECAB02"/>
          </a:solidFill>
          <a:ln>
            <a:solidFill>
              <a:srgbClr val="ECAB02"/>
            </a:solidFill>
          </a:ln>
        </p:spPr>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11769"/>
          <a:stretch/>
        </p:blipFill>
        <p:spPr>
          <a:xfrm>
            <a:off x="534081" y="1340184"/>
            <a:ext cx="5283820" cy="449146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872" y="1322598"/>
            <a:ext cx="5955009" cy="446625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997" y="6021212"/>
            <a:ext cx="5460285" cy="409521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189044" y="6729991"/>
            <a:ext cx="8217882" cy="3139321"/>
          </a:xfrm>
          <a:prstGeom prst="rect">
            <a:avLst/>
          </a:prstGeom>
        </p:spPr>
        <p:txBody>
          <a:bodyPr wrap="square" lIns="91440" tIns="45720" rIns="91440" bIns="45720" anchor="t">
            <a:spAutoFit/>
          </a:bodyPr>
          <a:lstStyle/>
          <a:p>
            <a:endParaRPr lang="en-US" dirty="0"/>
          </a:p>
          <a:p>
            <a:r>
              <a:rPr lang="en-US" sz="3000" dirty="0">
                <a:solidFill>
                  <a:srgbClr val="001A70"/>
                </a:solidFill>
                <a:latin typeface="Public Sans" pitchFamily="2" charset="0"/>
              </a:rPr>
              <a:t>Example of aging lift station* infrastructure and the effects of corrosion</a:t>
            </a:r>
          </a:p>
          <a:p>
            <a:endParaRPr lang="en-US" sz="3000" i="1" dirty="0">
              <a:solidFill>
                <a:srgbClr val="001A70"/>
              </a:solidFill>
              <a:latin typeface="Public Sans" pitchFamily="2" charset="0"/>
            </a:endParaRPr>
          </a:p>
          <a:p>
            <a:r>
              <a:rPr lang="en-US" sz="3000" i="1" dirty="0">
                <a:solidFill>
                  <a:srgbClr val="001A70"/>
                </a:solidFill>
                <a:latin typeface="Public Sans"/>
              </a:rPr>
              <a:t>*Due to our topography and soil conditions, we must significantly rely on pumping to supplement the sewer gravity system.</a:t>
            </a:r>
          </a:p>
        </p:txBody>
      </p:sp>
      <p:sp>
        <p:nvSpPr>
          <p:cNvPr id="2" name="Slide Number Placeholder 1">
            <a:extLst>
              <a:ext uri="{FF2B5EF4-FFF2-40B4-BE49-F238E27FC236}">
                <a16:creationId xmlns:a16="http://schemas.microsoft.com/office/drawing/2014/main" id="{FFA4C424-37EA-4598-AB91-99B5301C17A8}"/>
              </a:ext>
            </a:extLst>
          </p:cNvPr>
          <p:cNvSpPr>
            <a:spLocks noGrp="1"/>
          </p:cNvSpPr>
          <p:nvPr>
            <p:ph type="sldNum" sz="quarter" idx="12"/>
          </p:nvPr>
        </p:nvSpPr>
        <p:spPr>
          <a:xfrm>
            <a:off x="15916405" y="9409569"/>
            <a:ext cx="2133600" cy="365125"/>
          </a:xfrm>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35744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9999"/>
          </a:blip>
          <a:srcRect l="21846" t="9495" r="23059" b="10505"/>
          <a:stretch>
            <a:fillRect/>
          </a:stretch>
        </p:blipFill>
        <p:spPr>
          <a:xfrm>
            <a:off x="11820926" y="442354"/>
            <a:ext cx="6467074" cy="9402293"/>
          </a:xfrm>
          <a:prstGeom prst="rect">
            <a:avLst/>
          </a:prstGeom>
        </p:spPr>
      </p:pic>
      <p:sp>
        <p:nvSpPr>
          <p:cNvPr id="8" name="TextBox 8"/>
          <p:cNvSpPr txBox="1"/>
          <p:nvPr/>
        </p:nvSpPr>
        <p:spPr>
          <a:xfrm>
            <a:off x="592600" y="-659847"/>
            <a:ext cx="17115926" cy="1974900"/>
          </a:xfrm>
          <a:prstGeom prst="rect">
            <a:avLst/>
          </a:prstGeom>
        </p:spPr>
        <p:txBody>
          <a:bodyPr wrap="square" lIns="0" tIns="0" rIns="0" bIns="0" rtlCol="0" anchor="t">
            <a:spAutoFit/>
          </a:bodyPr>
          <a:lstStyle/>
          <a:p>
            <a:pPr>
              <a:lnSpc>
                <a:spcPts val="15400"/>
              </a:lnSpc>
            </a:pPr>
            <a:r>
              <a:rPr lang="en-US" sz="5000">
                <a:solidFill>
                  <a:srgbClr val="001A70"/>
                </a:solidFill>
                <a:latin typeface="Public Sans Medium" pitchFamily="2" charset="0"/>
              </a:rPr>
              <a:t>Sewer Line Repair + Inflow &amp; Infiltration (I&amp;I)</a:t>
            </a:r>
            <a:endParaRPr lang="en-US" sz="5000">
              <a:solidFill>
                <a:srgbClr val="00166E"/>
              </a:solidFill>
              <a:latin typeface="Public Sans Medium" pitchFamily="2" charset="0"/>
            </a:endParaRPr>
          </a:p>
        </p:txBody>
      </p:sp>
      <p:sp>
        <p:nvSpPr>
          <p:cNvPr id="10" name="AutoShape 10"/>
          <p:cNvSpPr/>
          <p:nvPr/>
        </p:nvSpPr>
        <p:spPr>
          <a:xfrm>
            <a:off x="15959427" y="10173334"/>
            <a:ext cx="2080799" cy="9525"/>
          </a:xfrm>
          <a:prstGeom prst="rect">
            <a:avLst/>
          </a:prstGeom>
          <a:solidFill>
            <a:srgbClr val="00166E"/>
          </a:solidFill>
        </p:spPr>
      </p:sp>
      <p:sp>
        <p:nvSpPr>
          <p:cNvPr id="11" name="TextBox 11"/>
          <p:cNvSpPr txBox="1"/>
          <p:nvPr/>
        </p:nvSpPr>
        <p:spPr>
          <a:xfrm>
            <a:off x="15959427" y="9806546"/>
            <a:ext cx="2173475" cy="309880"/>
          </a:xfrm>
          <a:prstGeom prst="rect">
            <a:avLst/>
          </a:prstGeom>
        </p:spPr>
        <p:txBody>
          <a:bodyPr lIns="0" tIns="0" rIns="0" bIns="0" rtlCol="0" anchor="t">
            <a:spAutoFit/>
          </a:bodyPr>
          <a:lstStyle/>
          <a:p>
            <a:pPr>
              <a:lnSpc>
                <a:spcPts val="2520"/>
              </a:lnSpc>
            </a:pPr>
            <a:r>
              <a:rPr lang="en-US" sz="1800">
                <a:solidFill>
                  <a:srgbClr val="00166E"/>
                </a:solidFill>
                <a:latin typeface="Public Sans"/>
              </a:rPr>
              <a:t>www.JeffParish.net</a:t>
            </a:r>
          </a:p>
        </p:txBody>
      </p:sp>
      <p:sp>
        <p:nvSpPr>
          <p:cNvPr id="13" name="AutoShape 10">
            <a:extLst>
              <a:ext uri="{FF2B5EF4-FFF2-40B4-BE49-F238E27FC236}">
                <a16:creationId xmlns:a16="http://schemas.microsoft.com/office/drawing/2014/main" id="{65535C09-DE8A-4F72-8848-E746F7CB206C}"/>
              </a:ext>
            </a:extLst>
          </p:cNvPr>
          <p:cNvSpPr/>
          <p:nvPr/>
        </p:nvSpPr>
        <p:spPr>
          <a:xfrm>
            <a:off x="553179" y="1104900"/>
            <a:ext cx="13842024" cy="45719"/>
          </a:xfrm>
          <a:prstGeom prst="rect">
            <a:avLst/>
          </a:prstGeom>
          <a:solidFill>
            <a:srgbClr val="001A70"/>
          </a:solidFill>
        </p:spPr>
      </p:sp>
      <p:sp>
        <p:nvSpPr>
          <p:cNvPr id="14" name="AutoShape 2">
            <a:extLst>
              <a:ext uri="{FF2B5EF4-FFF2-40B4-BE49-F238E27FC236}">
                <a16:creationId xmlns:a16="http://schemas.microsoft.com/office/drawing/2014/main" id="{5CA2F660-7F3C-4008-9451-CBCCF271AF1D}"/>
              </a:ext>
            </a:extLst>
          </p:cNvPr>
          <p:cNvSpPr/>
          <p:nvPr/>
        </p:nvSpPr>
        <p:spPr>
          <a:xfrm>
            <a:off x="-48329" y="-42876"/>
            <a:ext cx="406854" cy="10530540"/>
          </a:xfrm>
          <a:prstGeom prst="rect">
            <a:avLst/>
          </a:prstGeom>
          <a:solidFill>
            <a:srgbClr val="00166E"/>
          </a:solidFill>
        </p:spPr>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0344" y="2548702"/>
            <a:ext cx="8103541" cy="6077656"/>
          </a:xfrm>
          <a:prstGeom prst="rect">
            <a:avLst/>
          </a:prstGeom>
          <a:ln>
            <a:noFill/>
          </a:ln>
          <a:effectLst>
            <a:outerShdw blurRad="292100" dist="139700" dir="2700000" algn="tl" rotWithShape="0">
              <a:srgbClr val="333333">
                <a:alpha val="65000"/>
              </a:srgbClr>
            </a:outerShdw>
          </a:effectLst>
        </p:spPr>
      </p:pic>
      <p:pic>
        <p:nvPicPr>
          <p:cNvPr id="12"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473" y="5946889"/>
            <a:ext cx="5498527" cy="3610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273" y="1535759"/>
            <a:ext cx="5498527" cy="4123895"/>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82CD071-4EB1-49E6-9FAD-58BEFA9704E5}"/>
              </a:ext>
            </a:extLst>
          </p:cNvPr>
          <p:cNvSpPr>
            <a:spLocks noGrp="1"/>
          </p:cNvSpPr>
          <p:nvPr>
            <p:ph type="sldNum" sz="quarter" idx="12"/>
          </p:nvPr>
        </p:nvSpPr>
        <p:spPr>
          <a:xfrm>
            <a:off x="15916405" y="9190364"/>
            <a:ext cx="2133600" cy="365125"/>
          </a:xfrm>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1103689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21EDC4DD81E74E8FFD4BD15C559213" ma:contentTypeVersion="11" ma:contentTypeDescription="Create a new document." ma:contentTypeScope="" ma:versionID="649d220b6c4da77d17b9525b26dd7314">
  <xsd:schema xmlns:xsd="http://www.w3.org/2001/XMLSchema" xmlns:xs="http://www.w3.org/2001/XMLSchema" xmlns:p="http://schemas.microsoft.com/office/2006/metadata/properties" xmlns:ns3="dbb7f134-ea41-4524-9943-25606c0555f4" xmlns:ns4="2a158650-bac6-4652-a724-7e92f7b619df" targetNamespace="http://schemas.microsoft.com/office/2006/metadata/properties" ma:root="true" ma:fieldsID="8bf2491437f1548dc4332008a8f340ec" ns3:_="" ns4:_="">
    <xsd:import namespace="dbb7f134-ea41-4524-9943-25606c0555f4"/>
    <xsd:import namespace="2a158650-bac6-4652-a724-7e92f7b619d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b7f134-ea41-4524-9943-25606c0555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158650-bac6-4652-a724-7e92f7b619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4783A8-1A04-4AF7-A0B8-478AB3AAA05E}">
  <ds:schemaRefs>
    <ds:schemaRef ds:uri="2a158650-bac6-4652-a724-7e92f7b619df"/>
    <ds:schemaRef ds:uri="dbb7f134-ea41-4524-9943-25606c0555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5CCA7F2-CA67-4080-B2E3-B175D52C41AF}">
  <ds:schemaRefs>
    <ds:schemaRef ds:uri="http://schemas.microsoft.com/sharepoint/v3/contenttype/forms"/>
  </ds:schemaRefs>
</ds:datastoreItem>
</file>

<file path=customXml/itemProps3.xml><?xml version="1.0" encoding="utf-8"?>
<ds:datastoreItem xmlns:ds="http://schemas.openxmlformats.org/officeDocument/2006/customXml" ds:itemID="{4E9CDAA2-4ECA-4375-A081-EA7796F461E3}">
  <ds:schemaRefs>
    <ds:schemaRef ds:uri="dbb7f134-ea41-4524-9943-25606c0555f4"/>
    <ds:schemaRef ds:uri="http://purl.org/dc/elements/1.1/"/>
    <ds:schemaRef ds:uri="http://schemas.microsoft.com/office/2006/metadata/properties"/>
    <ds:schemaRef ds:uri="http://schemas.microsoft.com/office/2006/documentManagement/types"/>
    <ds:schemaRef ds:uri="http://purl.org/dc/terms/"/>
    <ds:schemaRef ds:uri="2a158650-bac6-4652-a724-7e92f7b619df"/>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34025</TotalTime>
  <Words>3405</Words>
  <Application>Microsoft Office PowerPoint</Application>
  <PresentationFormat>Custom</PresentationFormat>
  <Paragraphs>1089</Paragraphs>
  <Slides>48</Slides>
  <Notes>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Arial</vt:lpstr>
      <vt:lpstr>Calibri</vt:lpstr>
      <vt:lpstr>Berlin Sans FB Demi</vt:lpstr>
      <vt:lpstr>Wingdings</vt:lpstr>
      <vt:lpstr>Public Sans Medium</vt:lpstr>
      <vt:lpstr>Public Sans Bold</vt:lpstr>
      <vt:lpstr>Public Sans</vt:lpstr>
      <vt:lpstr>Courier New</vt:lpstr>
      <vt:lpstr>Public Sans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2021 Water Revenue vs Operating Cost vs Capital Funds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2021 Sewer Revenue vs Operating Cost vs Capital Funds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 POWERPOINT</dc:title>
  <dc:creator>Catherine Deleon</dc:creator>
  <cp:lastModifiedBy>Mark Drewes</cp:lastModifiedBy>
  <cp:revision>85</cp:revision>
  <cp:lastPrinted>2021-08-09T14:57:51Z</cp:lastPrinted>
  <dcterms:created xsi:type="dcterms:W3CDTF">2006-08-16T00:00:00Z</dcterms:created>
  <dcterms:modified xsi:type="dcterms:W3CDTF">2022-01-12T20:53:45Z</dcterms:modified>
  <dc:identifier>DAEZsf3KFsk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0x0101001721EDC4DD81E74E8FFD4BD15C559213</vt:lpwstr>
  </property>
</Properties>
</file>