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6"/>
  </p:notesMasterIdLst>
  <p:handoutMasterIdLst>
    <p:handoutMasterId r:id="rId37"/>
  </p:handoutMasterIdLst>
  <p:sldIdLst>
    <p:sldId id="256" r:id="rId3"/>
    <p:sldId id="857" r:id="rId4"/>
    <p:sldId id="868" r:id="rId5"/>
    <p:sldId id="708" r:id="rId6"/>
    <p:sldId id="870" r:id="rId7"/>
    <p:sldId id="718" r:id="rId8"/>
    <p:sldId id="720" r:id="rId9"/>
    <p:sldId id="878" r:id="rId10"/>
    <p:sldId id="872" r:id="rId11"/>
    <p:sldId id="879" r:id="rId12"/>
    <p:sldId id="874" r:id="rId13"/>
    <p:sldId id="876" r:id="rId14"/>
    <p:sldId id="880" r:id="rId15"/>
    <p:sldId id="875" r:id="rId16"/>
    <p:sldId id="881" r:id="rId17"/>
    <p:sldId id="877" r:id="rId18"/>
    <p:sldId id="882" r:id="rId19"/>
    <p:sldId id="873" r:id="rId20"/>
    <p:sldId id="843" r:id="rId21"/>
    <p:sldId id="871" r:id="rId22"/>
    <p:sldId id="869" r:id="rId23"/>
    <p:sldId id="886" r:id="rId24"/>
    <p:sldId id="887" r:id="rId25"/>
    <p:sldId id="889" r:id="rId26"/>
    <p:sldId id="888" r:id="rId27"/>
    <p:sldId id="891" r:id="rId28"/>
    <p:sldId id="890" r:id="rId29"/>
    <p:sldId id="883" r:id="rId30"/>
    <p:sldId id="884" r:id="rId31"/>
    <p:sldId id="262" r:id="rId32"/>
    <p:sldId id="634" r:id="rId33"/>
    <p:sldId id="885" r:id="rId34"/>
    <p:sldId id="633" r:id="rId3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6" autoAdjust="0"/>
    <p:restoredTop sz="94660"/>
  </p:normalViewPr>
  <p:slideViewPr>
    <p:cSldViewPr>
      <p:cViewPr varScale="1">
        <p:scale>
          <a:sx n="72" d="100"/>
          <a:sy n="72" d="100"/>
        </p:scale>
        <p:origin x="720" y="66"/>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b="0" dirty="0"/>
              <a:t>Census Region</a:t>
            </a:r>
          </a:p>
          <a:p>
            <a:pPr>
              <a:defRPr sz="1800"/>
            </a:pPr>
            <a:r>
              <a:rPr lang="en-US" sz="1600" b="0" dirty="0"/>
              <a:t>Wave 1 - n = 783, Wave 2 -</a:t>
            </a:r>
            <a:r>
              <a:rPr lang="en-US" sz="1600" b="0" baseline="0" dirty="0"/>
              <a:t> n = 738</a:t>
            </a:r>
            <a:endParaRPr lang="en-US" sz="1600" b="0" dirty="0"/>
          </a:p>
        </c:rich>
      </c:tx>
      <c:layout>
        <c:manualLayout>
          <c:xMode val="edge"/>
          <c:yMode val="edge"/>
          <c:x val="0.22607082698805026"/>
          <c:y val="5.140158275544385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8732860321105811"/>
          <c:y val="0.22337474606913088"/>
          <c:w val="0.47285988894630615"/>
          <c:h val="0.65021490164635865"/>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New England</c:v>
                </c:pt>
                <c:pt idx="1">
                  <c:v>Middle Atlantic</c:v>
                </c:pt>
                <c:pt idx="2">
                  <c:v>East North Central</c:v>
                </c:pt>
                <c:pt idx="3">
                  <c:v>West North Central</c:v>
                </c:pt>
                <c:pt idx="4">
                  <c:v>South Atlantic</c:v>
                </c:pt>
                <c:pt idx="5">
                  <c:v>East South Central</c:v>
                </c:pt>
                <c:pt idx="6">
                  <c:v>West South Central</c:v>
                </c:pt>
                <c:pt idx="7">
                  <c:v>Mountain</c:v>
                </c:pt>
                <c:pt idx="8">
                  <c:v>West</c:v>
                </c:pt>
              </c:strCache>
            </c:strRef>
          </c:cat>
          <c:val>
            <c:numRef>
              <c:f>Sheet1!$B$2:$B$10</c:f>
              <c:numCache>
                <c:formatCode>#,##0%</c:formatCode>
                <c:ptCount val="9"/>
                <c:pt idx="0">
                  <c:v>4.3422733077905493E-2</c:v>
                </c:pt>
                <c:pt idx="1">
                  <c:v>7.9182630906768844E-2</c:v>
                </c:pt>
                <c:pt idx="2">
                  <c:v>0.12899106002554278</c:v>
                </c:pt>
                <c:pt idx="3">
                  <c:v>7.151979565772669E-2</c:v>
                </c:pt>
                <c:pt idx="4">
                  <c:v>0.18135376756066413</c:v>
                </c:pt>
                <c:pt idx="5">
                  <c:v>6.2579821200510852E-2</c:v>
                </c:pt>
                <c:pt idx="6">
                  <c:v>0.14048531289910601</c:v>
                </c:pt>
                <c:pt idx="7">
                  <c:v>0.13793103448275862</c:v>
                </c:pt>
                <c:pt idx="8">
                  <c:v>0.15453384418901661</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New England</c:v>
                </c:pt>
                <c:pt idx="1">
                  <c:v>Middle Atlantic</c:v>
                </c:pt>
                <c:pt idx="2">
                  <c:v>East North Central</c:v>
                </c:pt>
                <c:pt idx="3">
                  <c:v>West North Central</c:v>
                </c:pt>
                <c:pt idx="4">
                  <c:v>South Atlantic</c:v>
                </c:pt>
                <c:pt idx="5">
                  <c:v>East South Central</c:v>
                </c:pt>
                <c:pt idx="6">
                  <c:v>West South Central</c:v>
                </c:pt>
                <c:pt idx="7">
                  <c:v>Mountain</c:v>
                </c:pt>
                <c:pt idx="8">
                  <c:v>West</c:v>
                </c:pt>
              </c:strCache>
            </c:strRef>
          </c:cat>
          <c:val>
            <c:numRef>
              <c:f>Sheet1!$C$2:$C$10</c:f>
              <c:numCache>
                <c:formatCode>#,##0%</c:formatCode>
                <c:ptCount val="9"/>
                <c:pt idx="0">
                  <c:v>4.3422733077905493E-2</c:v>
                </c:pt>
                <c:pt idx="1">
                  <c:v>7.0000000000000007E-2</c:v>
                </c:pt>
                <c:pt idx="2">
                  <c:v>0.15</c:v>
                </c:pt>
                <c:pt idx="3">
                  <c:v>7.0000000000000007E-2</c:v>
                </c:pt>
                <c:pt idx="4">
                  <c:v>0.17</c:v>
                </c:pt>
                <c:pt idx="5">
                  <c:v>0.05</c:v>
                </c:pt>
                <c:pt idx="6">
                  <c:v>0.13</c:v>
                </c:pt>
                <c:pt idx="7">
                  <c:v>0.14000000000000001</c:v>
                </c:pt>
                <c:pt idx="8">
                  <c:v>0.16</c:v>
                </c:pt>
              </c:numCache>
            </c:numRef>
          </c:val>
          <c:extLst>
            <c:ext xmlns:c16="http://schemas.microsoft.com/office/drawing/2014/chart" uri="{C3380CC4-5D6E-409C-BE32-E72D297353CC}">
              <c16:uniqueId val="{0000000C-BAD3-4A41-842E-C5820EE997FE}"/>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8268955454947442"/>
          <c:y val="0.25291533838817987"/>
          <c:w val="0.14709085334413072"/>
          <c:h val="0.121772716935020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r>
              <a:rPr lang="en-US" sz="1800" dirty="0"/>
              <a:t>Project Delays or Cancellations Due to COVD-19</a:t>
            </a:r>
            <a:endParaRPr lang="en-US" sz="1800" baseline="0" dirty="0"/>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545454"/>
                </a:solidFill>
              </a:defRPr>
            </a:pPr>
            <a:r>
              <a:rPr lang="en-US" sz="1600" b="0" i="0" baseline="0" dirty="0">
                <a:effectLst/>
              </a:rPr>
              <a:t>Wave 1 - n = 785, Wave 2 - n = 725</a:t>
            </a:r>
            <a:endParaRPr lang="en-US" sz="1600" dirty="0">
              <a:effectLst/>
            </a:endParaRPr>
          </a:p>
        </c:rich>
      </c:tx>
      <c:layout>
        <c:manualLayout>
          <c:xMode val="edge"/>
          <c:yMode val="edge"/>
          <c:x val="0.14246039138115776"/>
          <c:y val="9.056572135640522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endParaRPr lang="en-US"/>
        </a:p>
      </c:txPr>
    </c:title>
    <c:autoTitleDeleted val="0"/>
    <c:plotArea>
      <c:layout>
        <c:manualLayout>
          <c:layoutTarget val="inner"/>
          <c:xMode val="edge"/>
          <c:yMode val="edge"/>
          <c:x val="0.2061746836726609"/>
          <c:y val="0.2356135393819313"/>
          <c:w val="0.75804279198200075"/>
          <c:h val="0.65511041897147881"/>
        </c:manualLayout>
      </c:layout>
      <c:barChart>
        <c:barDir val="bar"/>
        <c:grouping val="clustered"/>
        <c:varyColors val="0"/>
        <c:ser>
          <c:idx val="0"/>
          <c:order val="0"/>
          <c:tx>
            <c:strRef>
              <c:f>Sheet1!$B$1</c:f>
              <c:strCache>
                <c:ptCount val="1"/>
                <c:pt idx="0">
                  <c:v>Wave 1</c:v>
                </c:pt>
              </c:strCache>
            </c:strRef>
          </c:tx>
          <c:spPr>
            <a:solidFill>
              <a:srgbClr val="FFC000"/>
            </a:solidFill>
            <a:ln w="19050">
              <a:solidFill>
                <a:schemeClr val="lt1"/>
              </a:solidFill>
            </a:ln>
            <a:effectLst/>
          </c:spPr>
          <c:invertIfNegative val="0"/>
          <c:dPt>
            <c:idx val="0"/>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1-D6BB-4D3E-9165-5CD926DEE5B0}"/>
              </c:ext>
            </c:extLst>
          </c:dPt>
          <c:dPt>
            <c:idx val="1"/>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3-D6BB-4D3E-9165-5CD926DEE5B0}"/>
              </c:ext>
            </c:extLst>
          </c:dPt>
          <c:dPt>
            <c:idx val="2"/>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5-D6BB-4D3E-9165-5CD926DEE5B0}"/>
              </c:ext>
            </c:extLst>
          </c:dPt>
          <c:dPt>
            <c:idx val="3"/>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7-D6BB-4D3E-9165-5CD926DEE5B0}"/>
              </c:ext>
            </c:extLst>
          </c:dPt>
          <c:dPt>
            <c:idx val="4"/>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9-4D1C-4668-8371-0440AB7815B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#,##0%</c:formatCode>
                <c:ptCount val="2"/>
                <c:pt idx="0">
                  <c:v>0.44</c:v>
                </c:pt>
                <c:pt idx="1">
                  <c:v>0.56000000000000005</c:v>
                </c:pt>
              </c:numCache>
            </c:numRef>
          </c:val>
          <c:extLst>
            <c:ext xmlns:c16="http://schemas.microsoft.com/office/drawing/2014/chart" uri="{C3380CC4-5D6E-409C-BE32-E72D297353CC}">
              <c16:uniqueId val="{00000000-B647-4CDD-BB2D-3116A4F25B0B}"/>
            </c:ext>
          </c:extLst>
        </c:ser>
        <c:ser>
          <c:idx val="1"/>
          <c:order val="1"/>
          <c:tx>
            <c:strRef>
              <c:f>Sheet1!$C$1</c:f>
              <c:strCache>
                <c:ptCount val="1"/>
                <c:pt idx="0">
                  <c:v>Wave 2</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Sheet1!$C$2:$C$3</c:f>
              <c:numCache>
                <c:formatCode>#,##0%</c:formatCode>
                <c:ptCount val="2"/>
                <c:pt idx="0">
                  <c:v>0.57999999999999996</c:v>
                </c:pt>
                <c:pt idx="1">
                  <c:v>0.42</c:v>
                </c:pt>
              </c:numCache>
            </c:numRef>
          </c:val>
          <c:extLst>
            <c:ext xmlns:c16="http://schemas.microsoft.com/office/drawing/2014/chart" uri="{C3380CC4-5D6E-409C-BE32-E72D297353CC}">
              <c16:uniqueId val="{0000000A-80BB-4177-96BF-5013178816E3}"/>
            </c:ext>
          </c:extLst>
        </c:ser>
        <c:dLbls>
          <c:dLblPos val="outEnd"/>
          <c:showLegendKey val="0"/>
          <c:showVal val="1"/>
          <c:showCatName val="0"/>
          <c:showSerName val="0"/>
          <c:showPercent val="0"/>
          <c:showBubbleSize val="0"/>
        </c:dLbls>
        <c:gapWidth val="100"/>
        <c:axId val="479100040"/>
        <c:axId val="379886080"/>
      </c:barChart>
      <c:valAx>
        <c:axId val="379886080"/>
        <c:scaling>
          <c:orientation val="minMax"/>
          <c:max val="1"/>
        </c:scaling>
        <c:delete val="1"/>
        <c:axPos val="t"/>
        <c:numFmt formatCode="#,##0%" sourceLinked="1"/>
        <c:majorTickMark val="out"/>
        <c:minorTickMark val="none"/>
        <c:tickLblPos val="nextTo"/>
        <c:crossAx val="479100040"/>
        <c:crosses val="autoZero"/>
        <c:crossBetween val="between"/>
      </c:valAx>
      <c:catAx>
        <c:axId val="47910004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79886080"/>
        <c:crosses val="autoZero"/>
        <c:auto val="1"/>
        <c:lblAlgn val="ctr"/>
        <c:lblOffset val="100"/>
        <c:noMultiLvlLbl val="0"/>
      </c:catAx>
      <c:spPr>
        <a:noFill/>
        <a:ln>
          <a:noFill/>
        </a:ln>
        <a:effectLst/>
      </c:spPr>
    </c:plotArea>
    <c:legend>
      <c:legendPos val="b"/>
      <c:layout>
        <c:manualLayout>
          <c:xMode val="edge"/>
          <c:yMode val="edge"/>
          <c:x val="0.74276044565530686"/>
          <c:y val="0.52299466889727508"/>
          <c:w val="0.18908263412232573"/>
          <c:h val="0.1636922222950339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Creditor Assistance Managing </a:t>
            </a:r>
          </a:p>
          <a:p>
            <a:pPr>
              <a:defRPr sz="1800"/>
            </a:pPr>
            <a:r>
              <a:rPr lang="en-US" sz="1800" dirty="0"/>
              <a:t>Financial Challenges*</a:t>
            </a:r>
          </a:p>
          <a:p>
            <a:pPr>
              <a:defRPr sz="1800"/>
            </a:pPr>
            <a:r>
              <a:rPr lang="en-US" sz="1600" dirty="0"/>
              <a:t>Wave 2 - n = 721</a:t>
            </a:r>
          </a:p>
        </c:rich>
      </c:tx>
      <c:layout>
        <c:manualLayout>
          <c:xMode val="edge"/>
          <c:yMode val="edge"/>
          <c:x val="0.29771468123505535"/>
          <c:y val="7.832692804360479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3073339021079635"/>
          <c:y val="0.27946311208421831"/>
          <c:w val="0.42569193891185342"/>
          <c:h val="0.6841520154497901"/>
        </c:manualLayout>
      </c:layout>
      <c:barChart>
        <c:barDir val="bar"/>
        <c:grouping val="clustered"/>
        <c:varyColors val="0"/>
        <c:ser>
          <c:idx val="0"/>
          <c:order val="0"/>
          <c:tx>
            <c:strRef>
              <c:f>Sheet1!$B$1</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a:solidFill>
                          <a:schemeClr val="tx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Offering interest only payments</c:v>
                </c:pt>
                <c:pt idx="1">
                  <c:v>Deferring payments for up to 30 days</c:v>
                </c:pt>
                <c:pt idx="2">
                  <c:v>Deferring payments for up to 60 days</c:v>
                </c:pt>
                <c:pt idx="3">
                  <c:v>Deferring payments for up to 90 days</c:v>
                </c:pt>
                <c:pt idx="4">
                  <c:v>Incr. amount of existing credit line(s)</c:v>
                </c:pt>
                <c:pt idx="5">
                  <c:v>Offering new credit lines / loans</c:v>
                </c:pt>
                <c:pt idx="6">
                  <c:v>Other</c:v>
                </c:pt>
                <c:pt idx="7">
                  <c:v>Don’t know</c:v>
                </c:pt>
                <c:pt idx="8">
                  <c:v>None of the above</c:v>
                </c:pt>
              </c:strCache>
            </c:strRef>
          </c:cat>
          <c:val>
            <c:numRef>
              <c:f>Sheet1!$B$2:$B$10</c:f>
              <c:numCache>
                <c:formatCode>#,##0%</c:formatCode>
                <c:ptCount val="9"/>
                <c:pt idx="0">
                  <c:v>2.3578363384188627E-2</c:v>
                </c:pt>
                <c:pt idx="1">
                  <c:v>1.1095700416088766E-2</c:v>
                </c:pt>
                <c:pt idx="2">
                  <c:v>8.321775312066574E-3</c:v>
                </c:pt>
                <c:pt idx="3">
                  <c:v>1.3869625520110958E-2</c:v>
                </c:pt>
                <c:pt idx="4">
                  <c:v>4.4382801664355064E-2</c:v>
                </c:pt>
                <c:pt idx="5">
                  <c:v>5.6865464632454926E-2</c:v>
                </c:pt>
                <c:pt idx="6">
                  <c:v>2.3578363384188627E-2</c:v>
                </c:pt>
                <c:pt idx="7">
                  <c:v>0.36477115117891817</c:v>
                </c:pt>
                <c:pt idx="8">
                  <c:v>0.50624133148404993</c:v>
                </c:pt>
              </c:numCache>
            </c:numRef>
          </c:val>
          <c:extLst>
            <c:ext xmlns:c16="http://schemas.microsoft.com/office/drawing/2014/chart" uri="{C3380CC4-5D6E-409C-BE32-E72D297353CC}">
              <c16:uniqueId val="{0000000C-769F-4700-8BA9-CE7A9C6744EC}"/>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0.55000000000000004"/>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Steps</a:t>
            </a:r>
            <a:r>
              <a:rPr lang="en-US" sz="1800" baseline="0" dirty="0"/>
              <a:t> Congress Should Take </a:t>
            </a:r>
          </a:p>
          <a:p>
            <a:pPr>
              <a:defRPr sz="1800"/>
            </a:pPr>
            <a:r>
              <a:rPr lang="en-US" sz="1800" baseline="0" dirty="0"/>
              <a:t>to Mitigate Cash Flow Problems*</a:t>
            </a:r>
            <a:endParaRPr lang="en-US" sz="1800" dirty="0"/>
          </a:p>
          <a:p>
            <a:pPr>
              <a:defRPr sz="1800"/>
            </a:pPr>
            <a:r>
              <a:rPr lang="en-US" sz="1600" dirty="0"/>
              <a:t>Wave 2 - n = 717</a:t>
            </a:r>
          </a:p>
        </c:rich>
      </c:tx>
      <c:layout>
        <c:manualLayout>
          <c:xMode val="edge"/>
          <c:yMode val="edge"/>
          <c:x val="0.26363622112387175"/>
          <c:y val="8.811796269384515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7764047690637068"/>
          <c:y val="0.27946311208421831"/>
          <c:w val="0.49724907880117825"/>
          <c:h val="0.6841520154497901"/>
        </c:manualLayout>
      </c:layout>
      <c:barChart>
        <c:barDir val="bar"/>
        <c:grouping val="clustered"/>
        <c:varyColors val="0"/>
        <c:ser>
          <c:idx val="0"/>
          <c:order val="0"/>
          <c:tx>
            <c:strRef>
              <c:f>Sheet1!$B$1</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a:solidFill>
                          <a:schemeClr val="tx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Delay payment of business share of Social Security payroll taxes</c:v>
                </c:pt>
                <c:pt idx="1">
                  <c:v>Increase interest deductibility for businesses</c:v>
                </c:pt>
                <c:pt idx="2">
                  <c:v>Expand net operating loss rules</c:v>
                </c:pt>
                <c:pt idx="3">
                  <c:v>Other, please specify</c:v>
                </c:pt>
                <c:pt idx="4">
                  <c:v>Not sure</c:v>
                </c:pt>
                <c:pt idx="5">
                  <c:v>None of the above</c:v>
                </c:pt>
              </c:strCache>
            </c:strRef>
          </c:cat>
          <c:val>
            <c:numRef>
              <c:f>Sheet1!$B$2:$B$7</c:f>
              <c:numCache>
                <c:formatCode>#,##0%</c:formatCode>
                <c:ptCount val="6"/>
                <c:pt idx="0">
                  <c:v>0.47140864714086472</c:v>
                </c:pt>
                <c:pt idx="1">
                  <c:v>0.43514644351464438</c:v>
                </c:pt>
                <c:pt idx="2">
                  <c:v>0.38912133891213391</c:v>
                </c:pt>
                <c:pt idx="3">
                  <c:v>0.17573221757322174</c:v>
                </c:pt>
                <c:pt idx="4">
                  <c:v>0.25662482566248257</c:v>
                </c:pt>
                <c:pt idx="5">
                  <c:v>5.4393305439330547E-2</c:v>
                </c:pt>
              </c:numCache>
            </c:numRef>
          </c:val>
          <c:extLst>
            <c:ext xmlns:c16="http://schemas.microsoft.com/office/drawing/2014/chart" uri="{C3380CC4-5D6E-409C-BE32-E72D297353CC}">
              <c16:uniqueId val="{0000000C-769F-4700-8BA9-CE7A9C6744EC}"/>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0.55000000000000004"/>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r>
              <a:rPr lang="en-US" sz="1800" dirty="0"/>
              <a:t>Number of FTEs</a:t>
            </a:r>
            <a:r>
              <a:rPr lang="en-US" sz="1800" baseline="0" dirty="0"/>
              <a:t> at Organization</a:t>
            </a:r>
            <a:endParaRPr lang="en-US" sz="1800" dirty="0"/>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545454"/>
                </a:solidFill>
              </a:defRPr>
            </a:pPr>
            <a:r>
              <a:rPr lang="en-US" sz="1800" dirty="0"/>
              <a:t>Median =</a:t>
            </a:r>
            <a:r>
              <a:rPr lang="en-US" sz="1800" baseline="0" dirty="0"/>
              <a:t> 23 (Wave 1 and Wave 2)</a:t>
            </a:r>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545454"/>
                </a:solidFill>
              </a:defRPr>
            </a:pPr>
            <a:r>
              <a:rPr lang="en-US" sz="1600" b="0" i="0" baseline="0" dirty="0">
                <a:effectLst/>
              </a:rPr>
              <a:t>Wave 1 - n = 783, Wave 2 – n = 738</a:t>
            </a:r>
            <a:endParaRPr lang="en-US" sz="1600" dirty="0">
              <a:effectLst/>
            </a:endParaRPr>
          </a:p>
        </c:rich>
      </c:tx>
      <c:layout>
        <c:manualLayout>
          <c:xMode val="edge"/>
          <c:yMode val="edge"/>
          <c:x val="0.29243414404667095"/>
          <c:y val="8.3222445368724959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endParaRPr lang="en-US"/>
        </a:p>
      </c:txPr>
    </c:title>
    <c:autoTitleDeleted val="0"/>
    <c:plotArea>
      <c:layout>
        <c:manualLayout>
          <c:layoutTarget val="inner"/>
          <c:xMode val="edge"/>
          <c:yMode val="edge"/>
          <c:x val="0.30482285767871881"/>
          <c:y val="0.2992552646084935"/>
          <c:w val="0.65580741164844991"/>
          <c:h val="0.60125972839515696"/>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D6BB-4D3E-9165-5CD926DEE5B0}"/>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D6BB-4D3E-9165-5CD926DEE5B0}"/>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D6BB-4D3E-9165-5CD926DEE5B0}"/>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D6BB-4D3E-9165-5CD926DEE5B0}"/>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4D1C-4668-8371-0440AB7815BA}"/>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A-1D44-4ABC-A0C5-24369A0825E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 to 10</c:v>
                </c:pt>
                <c:pt idx="1">
                  <c:v>11 to 25</c:v>
                </c:pt>
                <c:pt idx="2">
                  <c:v>26 to 50</c:v>
                </c:pt>
                <c:pt idx="3">
                  <c:v>51 to 200</c:v>
                </c:pt>
                <c:pt idx="4">
                  <c:v>201 to 500</c:v>
                </c:pt>
                <c:pt idx="5">
                  <c:v>501 or more</c:v>
                </c:pt>
              </c:strCache>
            </c:strRef>
          </c:cat>
          <c:val>
            <c:numRef>
              <c:f>Sheet1!$B$2:$B$7</c:f>
              <c:numCache>
                <c:formatCode>#,##0%</c:formatCode>
                <c:ptCount val="6"/>
                <c:pt idx="0">
                  <c:v>0.30906768837803322</c:v>
                </c:pt>
                <c:pt idx="1">
                  <c:v>0.2247765006385696</c:v>
                </c:pt>
                <c:pt idx="2">
                  <c:v>0.18135376756066413</c:v>
                </c:pt>
                <c:pt idx="3">
                  <c:v>0.21328224776500637</c:v>
                </c:pt>
                <c:pt idx="4">
                  <c:v>4.4699872286079183E-2</c:v>
                </c:pt>
                <c:pt idx="5">
                  <c:v>2.681992337164751E-2</c:v>
                </c:pt>
              </c:numCache>
            </c:numRef>
          </c:val>
          <c:extLst>
            <c:ext xmlns:c16="http://schemas.microsoft.com/office/drawing/2014/chart" uri="{C3380CC4-5D6E-409C-BE32-E72D297353CC}">
              <c16:uniqueId val="{00000000-B647-4CDD-BB2D-3116A4F25B0B}"/>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 to 10</c:v>
                </c:pt>
                <c:pt idx="1">
                  <c:v>11 to 25</c:v>
                </c:pt>
                <c:pt idx="2">
                  <c:v>26 to 50</c:v>
                </c:pt>
                <c:pt idx="3">
                  <c:v>51 to 200</c:v>
                </c:pt>
                <c:pt idx="4">
                  <c:v>201 to 500</c:v>
                </c:pt>
                <c:pt idx="5">
                  <c:v>501 or more</c:v>
                </c:pt>
              </c:strCache>
            </c:strRef>
          </c:cat>
          <c:val>
            <c:numRef>
              <c:f>Sheet1!$C$2:$C$7</c:f>
              <c:numCache>
                <c:formatCode>#,##0%</c:formatCode>
                <c:ptCount val="6"/>
                <c:pt idx="0">
                  <c:v>0.29810298102981031</c:v>
                </c:pt>
                <c:pt idx="1">
                  <c:v>0.23441734417344173</c:v>
                </c:pt>
                <c:pt idx="2">
                  <c:v>0.18157181571815717</c:v>
                </c:pt>
                <c:pt idx="3">
                  <c:v>0.20867208672086721</c:v>
                </c:pt>
                <c:pt idx="4">
                  <c:v>4.7425474254742549E-2</c:v>
                </c:pt>
                <c:pt idx="5">
                  <c:v>2.9810298102981029E-2</c:v>
                </c:pt>
              </c:numCache>
            </c:numRef>
          </c:val>
          <c:extLst>
            <c:ext xmlns:c16="http://schemas.microsoft.com/office/drawing/2014/chart" uri="{C3380CC4-5D6E-409C-BE32-E72D297353CC}">
              <c16:uniqueId val="{0000000C-257E-4C9B-83D3-57C35096A12D}"/>
            </c:ext>
          </c:extLst>
        </c:ser>
        <c:dLbls>
          <c:dLblPos val="outEnd"/>
          <c:showLegendKey val="0"/>
          <c:showVal val="1"/>
          <c:showCatName val="0"/>
          <c:showSerName val="0"/>
          <c:showPercent val="0"/>
          <c:showBubbleSize val="0"/>
        </c:dLbls>
        <c:gapWidth val="100"/>
        <c:axId val="688820352"/>
        <c:axId val="778164424"/>
      </c:barChart>
      <c:valAx>
        <c:axId val="778164424"/>
        <c:scaling>
          <c:orientation val="minMax"/>
          <c:max val="0.35000000000000003"/>
          <c:min val="0"/>
        </c:scaling>
        <c:delete val="1"/>
        <c:axPos val="t"/>
        <c:numFmt formatCode="#,##0%" sourceLinked="1"/>
        <c:majorTickMark val="out"/>
        <c:minorTickMark val="none"/>
        <c:tickLblPos val="nextTo"/>
        <c:crossAx val="688820352"/>
        <c:crosses val="autoZero"/>
        <c:crossBetween val="between"/>
      </c:valAx>
      <c:catAx>
        <c:axId val="688820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78164424"/>
        <c:crosses val="autoZero"/>
        <c:auto val="1"/>
        <c:lblAlgn val="ctr"/>
        <c:lblOffset val="100"/>
        <c:noMultiLvlLbl val="0"/>
      </c:catAx>
      <c:spPr>
        <a:noFill/>
        <a:ln>
          <a:noFill/>
        </a:ln>
        <a:effectLst/>
      </c:spPr>
    </c:plotArea>
    <c:legend>
      <c:legendPos val="r"/>
      <c:layout>
        <c:manualLayout>
          <c:xMode val="edge"/>
          <c:yMode val="edge"/>
          <c:x val="0.76591303792736298"/>
          <c:y val="0.73031385277213479"/>
          <c:w val="0.18386607348773479"/>
          <c:h val="0.1102138994144652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International Travel Restrictions Due to COVID-19*</a:t>
            </a:r>
          </a:p>
          <a:p>
            <a:pPr>
              <a:defRPr sz="1800"/>
            </a:pPr>
            <a:r>
              <a:rPr lang="en-US" sz="1600" dirty="0"/>
              <a:t>Wave 1 - n = 783, Wave 2 - n = 733</a:t>
            </a:r>
          </a:p>
        </c:rich>
      </c:tx>
      <c:layout>
        <c:manualLayout>
          <c:xMode val="edge"/>
          <c:yMode val="edge"/>
          <c:x val="0.15422642813533485"/>
          <c:y val="0.10770003199432585"/>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2547587328348988"/>
          <c:y val="0.23540345615813676"/>
          <c:w val="0.42789044445910085"/>
          <c:h val="0.72821167137587162"/>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a:solidFill>
                          <a:schemeClr val="tx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Travel for training / events / conferences</c:v>
                </c:pt>
                <c:pt idx="1">
                  <c:v>Air travel</c:v>
                </c:pt>
                <c:pt idx="2">
                  <c:v>Client-related travel</c:v>
                </c:pt>
                <c:pt idx="3">
                  <c:v>Use of mass transit (trains, busses, etc.)</c:v>
                </c:pt>
                <c:pt idx="4">
                  <c:v>Car rentals</c:v>
                </c:pt>
                <c:pt idx="5">
                  <c:v>Use of ground transportation
(Uber, Lyft, taxi, etc.)</c:v>
                </c:pt>
                <c:pt idx="6">
                  <c:v>Other</c:v>
                </c:pt>
                <c:pt idx="7">
                  <c:v>None of the above / 
We don't normally travel internationally</c:v>
                </c:pt>
              </c:strCache>
            </c:strRef>
          </c:cat>
          <c:val>
            <c:numRef>
              <c:f>Sheet1!$B$2:$B$9</c:f>
              <c:numCache>
                <c:formatCode>#,##0%</c:formatCode>
                <c:ptCount val="8"/>
                <c:pt idx="0">
                  <c:v>0.35376756066411241</c:v>
                </c:pt>
                <c:pt idx="1">
                  <c:v>0.33588761174968074</c:v>
                </c:pt>
                <c:pt idx="2">
                  <c:v>0.22222222222222221</c:v>
                </c:pt>
                <c:pt idx="3">
                  <c:v>0.20561941251596424</c:v>
                </c:pt>
                <c:pt idx="4">
                  <c:v>0.1532567049808429</c:v>
                </c:pt>
                <c:pt idx="5">
                  <c:v>0.14431673052362706</c:v>
                </c:pt>
                <c:pt idx="6">
                  <c:v>2.681992337164751E-2</c:v>
                </c:pt>
                <c:pt idx="7">
                  <c:v>0.60025542784163477</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Travel for training / events / conferences</c:v>
                </c:pt>
                <c:pt idx="1">
                  <c:v>Air travel</c:v>
                </c:pt>
                <c:pt idx="2">
                  <c:v>Client-related travel</c:v>
                </c:pt>
                <c:pt idx="3">
                  <c:v>Use of mass transit (trains, busses, etc.)</c:v>
                </c:pt>
                <c:pt idx="4">
                  <c:v>Car rentals</c:v>
                </c:pt>
                <c:pt idx="5">
                  <c:v>Use of ground transportation
(Uber, Lyft, taxi, etc.)</c:v>
                </c:pt>
                <c:pt idx="6">
                  <c:v>Other</c:v>
                </c:pt>
                <c:pt idx="7">
                  <c:v>None of the above / 
We don't normally travel internationally</c:v>
                </c:pt>
              </c:strCache>
            </c:strRef>
          </c:cat>
          <c:val>
            <c:numRef>
              <c:f>Sheet1!$C$2:$C$9</c:f>
              <c:numCache>
                <c:formatCode>#,##0%</c:formatCode>
                <c:ptCount val="8"/>
                <c:pt idx="0">
                  <c:v>0.16</c:v>
                </c:pt>
                <c:pt idx="1">
                  <c:v>0.17</c:v>
                </c:pt>
                <c:pt idx="2">
                  <c:v>0.13</c:v>
                </c:pt>
                <c:pt idx="3">
                  <c:v>0.11</c:v>
                </c:pt>
                <c:pt idx="4">
                  <c:v>0.09</c:v>
                </c:pt>
                <c:pt idx="5">
                  <c:v>0.09</c:v>
                </c:pt>
                <c:pt idx="6">
                  <c:v>0.01</c:v>
                </c:pt>
                <c:pt idx="7">
                  <c:v>0.82</c:v>
                </c:pt>
              </c:numCache>
            </c:numRef>
          </c:val>
          <c:extLst>
            <c:ext xmlns:c16="http://schemas.microsoft.com/office/drawing/2014/chart" uri="{C3380CC4-5D6E-409C-BE32-E72D297353CC}">
              <c16:uniqueId val="{0000000C-AEE8-4E36-B7E3-722E63253ABF}"/>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1"/>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80357870436603951"/>
          <c:y val="0.50503448063186862"/>
          <c:w val="0.1300579785753396"/>
          <c:h val="0.110213899414465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Domestic Travel Restrictions Due to COVID-19</a:t>
            </a:r>
          </a:p>
          <a:p>
            <a:pPr>
              <a:defRPr sz="1800"/>
            </a:pPr>
            <a:r>
              <a:rPr lang="en-US" sz="1600" dirty="0"/>
              <a:t>Wave 1 - n = 778, Wave 2 - n = 733</a:t>
            </a:r>
          </a:p>
        </c:rich>
      </c:tx>
      <c:layout>
        <c:manualLayout>
          <c:xMode val="edge"/>
          <c:yMode val="edge"/>
          <c:x val="0.16857525344530688"/>
          <c:y val="8.5670204031285058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2547587328348988"/>
          <c:y val="0.23540345615813676"/>
          <c:w val="0.42789044445910085"/>
          <c:h val="0.72821167137587162"/>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sz="140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Travel for training / events / conferences</c:v>
                </c:pt>
                <c:pt idx="1">
                  <c:v>Air travel</c:v>
                </c:pt>
                <c:pt idx="2">
                  <c:v>Client-related travel</c:v>
                </c:pt>
                <c:pt idx="3">
                  <c:v>Use of mass transit (trains, busses, etc.)</c:v>
                </c:pt>
                <c:pt idx="4">
                  <c:v>Use of ground transportation 
(Uber, Lyft, taxi, etc.)</c:v>
                </c:pt>
                <c:pt idx="5">
                  <c:v>Car rentals</c:v>
                </c:pt>
                <c:pt idx="6">
                  <c:v>Other</c:v>
                </c:pt>
                <c:pt idx="7">
                  <c:v>None of the above</c:v>
                </c:pt>
              </c:strCache>
            </c:strRef>
          </c:cat>
          <c:val>
            <c:numRef>
              <c:f>Sheet1!$B$2:$B$9</c:f>
              <c:numCache>
                <c:formatCode>#,##0%</c:formatCode>
                <c:ptCount val="8"/>
                <c:pt idx="0">
                  <c:v>0.65681233933161953</c:v>
                </c:pt>
                <c:pt idx="1">
                  <c:v>0.51542416452442164</c:v>
                </c:pt>
                <c:pt idx="2">
                  <c:v>0.31491002570694088</c:v>
                </c:pt>
                <c:pt idx="3">
                  <c:v>0.26863753213367608</c:v>
                </c:pt>
                <c:pt idx="4">
                  <c:v>0.15038560411311053</c:v>
                </c:pt>
                <c:pt idx="5">
                  <c:v>0.14910025706940874</c:v>
                </c:pt>
                <c:pt idx="6">
                  <c:v>6.8123393316195366E-2</c:v>
                </c:pt>
                <c:pt idx="7">
                  <c:v>0.28534704370179947</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Travel for training / events / conferences</c:v>
                </c:pt>
                <c:pt idx="1">
                  <c:v>Air travel</c:v>
                </c:pt>
                <c:pt idx="2">
                  <c:v>Client-related travel</c:v>
                </c:pt>
                <c:pt idx="3">
                  <c:v>Use of mass transit (trains, busses, etc.)</c:v>
                </c:pt>
                <c:pt idx="4">
                  <c:v>Use of ground transportation 
(Uber, Lyft, taxi, etc.)</c:v>
                </c:pt>
                <c:pt idx="5">
                  <c:v>Car rentals</c:v>
                </c:pt>
                <c:pt idx="6">
                  <c:v>Other</c:v>
                </c:pt>
                <c:pt idx="7">
                  <c:v>None of the above</c:v>
                </c:pt>
              </c:strCache>
            </c:strRef>
          </c:cat>
          <c:val>
            <c:numRef>
              <c:f>Sheet1!$C$2:$C$9</c:f>
              <c:numCache>
                <c:formatCode>#,##0%</c:formatCode>
                <c:ptCount val="8"/>
                <c:pt idx="0">
                  <c:v>0.73</c:v>
                </c:pt>
                <c:pt idx="1">
                  <c:v>0.62</c:v>
                </c:pt>
                <c:pt idx="2">
                  <c:v>0.44</c:v>
                </c:pt>
                <c:pt idx="3">
                  <c:v>0.38</c:v>
                </c:pt>
                <c:pt idx="4">
                  <c:v>0.28999999999999998</c:v>
                </c:pt>
                <c:pt idx="5">
                  <c:v>0.28000000000000003</c:v>
                </c:pt>
                <c:pt idx="6">
                  <c:v>0.03</c:v>
                </c:pt>
                <c:pt idx="7">
                  <c:v>0.21</c:v>
                </c:pt>
              </c:numCache>
            </c:numRef>
          </c:val>
          <c:extLst>
            <c:ext xmlns:c16="http://schemas.microsoft.com/office/drawing/2014/chart" uri="{C3380CC4-5D6E-409C-BE32-E72D297353CC}">
              <c16:uniqueId val="{0000000C-8F97-4990-BF2B-B4D548387F80}"/>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1"/>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80178510120229318"/>
          <c:y val="0.68806553825634775"/>
          <c:w val="0.1300579785753396"/>
          <c:h val="0.110213899414465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Leave Policy Changes</a:t>
            </a:r>
          </a:p>
          <a:p>
            <a:pPr>
              <a:defRPr sz="1800"/>
            </a:pPr>
            <a:r>
              <a:rPr lang="en-US" sz="1600" dirty="0"/>
              <a:t>Wave 1 - n = 789, Wave 2 – n = 730</a:t>
            </a:r>
          </a:p>
        </c:rich>
      </c:tx>
      <c:layout>
        <c:manualLayout>
          <c:xMode val="edge"/>
          <c:yMode val="edge"/>
          <c:x val="0.27439784010635077"/>
          <c:y val="9.546123868152539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4712775637615332"/>
          <c:y val="0.23540345615813676"/>
          <c:w val="0.55287224362384657"/>
          <c:h val="0.72821167137587162"/>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sz="140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Emergency paid leave for sick, 
self-quarantine, care for others</c:v>
                </c:pt>
                <c:pt idx="1">
                  <c:v>Emergency unpaid leave for sick, 
self-quarantine, care for others</c:v>
                </c:pt>
                <c:pt idx="2">
                  <c:v>Encouraging employees to donate 
their paid leave to others who need it</c:v>
                </c:pt>
                <c:pt idx="3">
                  <c:v>Increased the number of paid leave 
hours to each employee</c:v>
                </c:pt>
                <c:pt idx="4">
                  <c:v>Increased the number of unpaid leave 
hours to each employee</c:v>
                </c:pt>
                <c:pt idx="5">
                  <c:v>We already have an 
unrestricted leave policy</c:v>
                </c:pt>
                <c:pt idx="6">
                  <c:v>Other</c:v>
                </c:pt>
                <c:pt idx="7">
                  <c:v>None of the above</c:v>
                </c:pt>
              </c:strCache>
            </c:strRef>
          </c:cat>
          <c:val>
            <c:numRef>
              <c:f>Sheet1!$B$2:$B$9</c:f>
              <c:numCache>
                <c:formatCode>#,##0%</c:formatCode>
                <c:ptCount val="8"/>
                <c:pt idx="0">
                  <c:v>0.229404309252218</c:v>
                </c:pt>
                <c:pt idx="1">
                  <c:v>0.13307984790874525</c:v>
                </c:pt>
                <c:pt idx="2">
                  <c:v>4.6894803548795945E-2</c:v>
                </c:pt>
                <c:pt idx="3">
                  <c:v>5.7034220532319393E-2</c:v>
                </c:pt>
                <c:pt idx="4">
                  <c:v>4.4359949302915085E-2</c:v>
                </c:pt>
                <c:pt idx="5">
                  <c:v>0.12927756653992395</c:v>
                </c:pt>
                <c:pt idx="6">
                  <c:v>0.12420785804816223</c:v>
                </c:pt>
                <c:pt idx="7">
                  <c:v>0.41318124207858048</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Emergency paid leave for sick, 
self-quarantine, care for others</c:v>
                </c:pt>
                <c:pt idx="1">
                  <c:v>Emergency unpaid leave for sick, 
self-quarantine, care for others</c:v>
                </c:pt>
                <c:pt idx="2">
                  <c:v>Encouraging employees to donate 
their paid leave to others who need it</c:v>
                </c:pt>
                <c:pt idx="3">
                  <c:v>Increased the number of paid leave 
hours to each employee</c:v>
                </c:pt>
                <c:pt idx="4">
                  <c:v>Increased the number of unpaid leave 
hours to each employee</c:v>
                </c:pt>
                <c:pt idx="5">
                  <c:v>We already have an 
unrestricted leave policy</c:v>
                </c:pt>
                <c:pt idx="6">
                  <c:v>Other</c:v>
                </c:pt>
                <c:pt idx="7">
                  <c:v>None of the above</c:v>
                </c:pt>
              </c:strCache>
            </c:strRef>
          </c:cat>
          <c:val>
            <c:numRef>
              <c:f>Sheet1!$C$2:$C$9</c:f>
              <c:numCache>
                <c:formatCode>#,##0%</c:formatCode>
                <c:ptCount val="8"/>
                <c:pt idx="0">
                  <c:v>0.31506849315068491</c:v>
                </c:pt>
                <c:pt idx="1">
                  <c:v>0.10547945205479452</c:v>
                </c:pt>
                <c:pt idx="2">
                  <c:v>3.8356164383561646E-2</c:v>
                </c:pt>
                <c:pt idx="3">
                  <c:v>0.10410958904109589</c:v>
                </c:pt>
                <c:pt idx="4">
                  <c:v>2.1917808219178082E-2</c:v>
                </c:pt>
                <c:pt idx="5">
                  <c:v>0.13972602739726028</c:v>
                </c:pt>
                <c:pt idx="6">
                  <c:v>7.8082191780821916E-2</c:v>
                </c:pt>
                <c:pt idx="7">
                  <c:v>0.38493150684931504</c:v>
                </c:pt>
              </c:numCache>
            </c:numRef>
          </c:val>
          <c:extLst>
            <c:ext xmlns:c16="http://schemas.microsoft.com/office/drawing/2014/chart" uri="{C3380CC4-5D6E-409C-BE32-E72D297353CC}">
              <c16:uniqueId val="{0000000C-4522-4574-BB61-EAB73CA1E0C1}"/>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0.5"/>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79281708538356066"/>
          <c:y val="0.50748223929442871"/>
          <c:w val="0.1300579785753396"/>
          <c:h val="0.110213899414465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Telework / Work From Home Policy</a:t>
            </a:r>
          </a:p>
          <a:p>
            <a:pPr>
              <a:defRPr sz="1800"/>
            </a:pPr>
            <a:r>
              <a:rPr lang="en-US" sz="1600" dirty="0"/>
              <a:t>Wave 1 - n = 794, Wave 2 - n = 736</a:t>
            </a:r>
          </a:p>
        </c:rich>
      </c:tx>
      <c:layout>
        <c:manualLayout>
          <c:xMode val="edge"/>
          <c:yMode val="edge"/>
          <c:x val="0.26363622112387175"/>
          <c:y val="0.1101477906568859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2547587328348988"/>
          <c:y val="0.23540345615813676"/>
          <c:w val="0.42789044445910085"/>
          <c:h val="0.72821167137587162"/>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sz="140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We are allowing employees to work from home as needed</c:v>
                </c:pt>
                <c:pt idx="1">
                  <c:v>We are encouraging all employees to work from home, if possible, but it’s not mandatory</c:v>
                </c:pt>
                <c:pt idx="2">
                  <c:v>We are requiring certain employees to work from home due to potential exposure / health reasons</c:v>
                </c:pt>
                <c:pt idx="3">
                  <c:v>We have made it mandatory to work from home until otherwise notified</c:v>
                </c:pt>
                <c:pt idx="4">
                  <c:v>Other</c:v>
                </c:pt>
                <c:pt idx="5">
                  <c:v>We have not changed our policy; 
it is business as usual</c:v>
                </c:pt>
              </c:strCache>
            </c:strRef>
          </c:cat>
          <c:val>
            <c:numRef>
              <c:f>Sheet1!$B$2:$B$7</c:f>
              <c:numCache>
                <c:formatCode>#,##0%</c:formatCode>
                <c:ptCount val="6"/>
                <c:pt idx="0">
                  <c:v>0.33879093198992444</c:v>
                </c:pt>
                <c:pt idx="1">
                  <c:v>0.29848866498740556</c:v>
                </c:pt>
                <c:pt idx="2">
                  <c:v>7.4307304785894202E-2</c:v>
                </c:pt>
                <c:pt idx="3">
                  <c:v>7.6826196473551642E-2</c:v>
                </c:pt>
                <c:pt idx="4">
                  <c:v>1.1335012594458438E-2</c:v>
                </c:pt>
                <c:pt idx="5">
                  <c:v>0.20025188916876574</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We are allowing employees to work from home as needed</c:v>
                </c:pt>
                <c:pt idx="1">
                  <c:v>We are encouraging all employees to work from home, if possible, but it’s not mandatory</c:v>
                </c:pt>
                <c:pt idx="2">
                  <c:v>We are requiring certain employees to work from home due to potential exposure / health reasons</c:v>
                </c:pt>
                <c:pt idx="3">
                  <c:v>We have made it mandatory to work from home until otherwise notified</c:v>
                </c:pt>
                <c:pt idx="4">
                  <c:v>Other</c:v>
                </c:pt>
                <c:pt idx="5">
                  <c:v>We have not changed our policy; 
it is business as usual</c:v>
                </c:pt>
              </c:strCache>
            </c:strRef>
          </c:cat>
          <c:val>
            <c:numRef>
              <c:f>Sheet1!$C$2:$C$7</c:f>
              <c:numCache>
                <c:formatCode>#,##0%</c:formatCode>
                <c:ptCount val="6"/>
                <c:pt idx="0">
                  <c:v>0.22</c:v>
                </c:pt>
                <c:pt idx="1">
                  <c:v>0.28999999999999998</c:v>
                </c:pt>
                <c:pt idx="2">
                  <c:v>0.12</c:v>
                </c:pt>
                <c:pt idx="3">
                  <c:v>0.28000000000000003</c:v>
                </c:pt>
                <c:pt idx="4">
                  <c:v>0.02</c:v>
                </c:pt>
                <c:pt idx="5">
                  <c:v>7.0000000000000007E-2</c:v>
                </c:pt>
              </c:numCache>
            </c:numRef>
          </c:val>
          <c:extLst>
            <c:ext xmlns:c16="http://schemas.microsoft.com/office/drawing/2014/chart" uri="{C3380CC4-5D6E-409C-BE32-E72D297353CC}">
              <c16:uniqueId val="{0000000C-1964-46F2-96F0-1574066BB9D1}"/>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1"/>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76411943476361655"/>
          <c:y val="0.50693139722690139"/>
          <c:w val="0.1300579785753396"/>
          <c:h val="0.110213899414465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Methods of Working With Clients</a:t>
            </a:r>
          </a:p>
          <a:p>
            <a:pPr>
              <a:defRPr sz="1800"/>
            </a:pPr>
            <a:r>
              <a:rPr lang="en-US" sz="1800" dirty="0"/>
              <a:t> to Ensure Work Continuation</a:t>
            </a:r>
          </a:p>
          <a:p>
            <a:pPr>
              <a:defRPr sz="1800"/>
            </a:pPr>
            <a:r>
              <a:rPr lang="en-US" sz="1600" dirty="0"/>
              <a:t>Wave 1 - n = 791, Wave 2 - n = 727</a:t>
            </a:r>
          </a:p>
        </c:rich>
      </c:tx>
      <c:layout>
        <c:manualLayout>
          <c:xMode val="edge"/>
          <c:yMode val="edge"/>
          <c:x val="0.29592107807130885"/>
          <c:y val="9.0565721356405227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8063579418982733"/>
          <c:y val="0.25988104278373764"/>
          <c:w val="0.49425376151772166"/>
          <c:h val="0.72821167137587162"/>
        </c:manualLayout>
      </c:layout>
      <c:barChart>
        <c:barDir val="bar"/>
        <c:grouping val="clustered"/>
        <c:varyColors val="0"/>
        <c:ser>
          <c:idx val="0"/>
          <c:order val="0"/>
          <c:tx>
            <c:strRef>
              <c:f>Sheet1!$B$1</c:f>
              <c:strCache>
                <c:ptCount val="1"/>
                <c:pt idx="0">
                  <c:v>Wave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69F-4700-8BA9-CE7A9C6744E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69F-4700-8BA9-CE7A9C6744EC}"/>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69F-4700-8BA9-CE7A9C6744EC}"/>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69F-4700-8BA9-CE7A9C6744EC}"/>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69F-4700-8BA9-CE7A9C6744EC}"/>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69F-4700-8BA9-CE7A9C6744EC}"/>
              </c:ext>
            </c:extLst>
          </c:dPt>
          <c:dLbls>
            <c:dLbl>
              <c:idx val="5"/>
              <c:tx>
                <c:rich>
                  <a:bodyPr/>
                  <a:lstStyle/>
                  <a:p>
                    <a:fld id="{0F438AD9-0E96-4ACF-A3B5-CF2987F99422}" type="VALUE">
                      <a:rPr lang="en-US">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9F-4700-8BA9-CE7A9C6744EC}"/>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Ensuring social distancing 
to reduce risk factors</c:v>
                </c:pt>
                <c:pt idx="1">
                  <c:v>Allowing virtual-work opportunities</c:v>
                </c:pt>
                <c:pt idx="2">
                  <c:v>Limiting access to offices, project and constructions sites, and group meetings</c:v>
                </c:pt>
                <c:pt idx="3">
                  <c:v>Focusing on meeting and 
project site hygiene</c:v>
                </c:pt>
                <c:pt idx="4">
                  <c:v>Continuing onsite engagement 
(as permitted within travel policies)</c:v>
                </c:pt>
                <c:pt idx="5">
                  <c:v>Implementing site restrictions</c:v>
                </c:pt>
                <c:pt idx="6">
                  <c:v>Other</c:v>
                </c:pt>
                <c:pt idx="7">
                  <c:v>None of the above</c:v>
                </c:pt>
              </c:strCache>
            </c:strRef>
          </c:cat>
          <c:val>
            <c:numRef>
              <c:f>Sheet1!$B$2:$B$9</c:f>
              <c:numCache>
                <c:formatCode>#,##0%</c:formatCode>
                <c:ptCount val="8"/>
                <c:pt idx="0">
                  <c:v>0.76611883691529714</c:v>
                </c:pt>
                <c:pt idx="1">
                  <c:v>0.73072060682680151</c:v>
                </c:pt>
                <c:pt idx="2">
                  <c:v>0.51959544879898867</c:v>
                </c:pt>
                <c:pt idx="3">
                  <c:v>0.51959544879898867</c:v>
                </c:pt>
                <c:pt idx="4">
                  <c:v>0.46144121365360302</c:v>
                </c:pt>
                <c:pt idx="5">
                  <c:v>0.22629582806573956</c:v>
                </c:pt>
                <c:pt idx="6">
                  <c:v>3.5398230088495575E-2</c:v>
                </c:pt>
                <c:pt idx="7">
                  <c:v>4.0455120101137804E-2</c:v>
                </c:pt>
              </c:numCache>
            </c:numRef>
          </c:val>
          <c:extLst>
            <c:ext xmlns:c16="http://schemas.microsoft.com/office/drawing/2014/chart" uri="{C3380CC4-5D6E-409C-BE32-E72D297353CC}">
              <c16:uniqueId val="{0000000C-769F-4700-8BA9-CE7A9C6744EC}"/>
            </c:ext>
          </c:extLst>
        </c:ser>
        <c:ser>
          <c:idx val="1"/>
          <c:order val="1"/>
          <c:tx>
            <c:strRef>
              <c:f>Sheet1!$C$1</c:f>
              <c:strCache>
                <c:ptCount val="1"/>
                <c:pt idx="0">
                  <c:v>Wave 2</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Ensuring social distancing 
to reduce risk factors</c:v>
                </c:pt>
                <c:pt idx="1">
                  <c:v>Allowing virtual-work opportunities</c:v>
                </c:pt>
                <c:pt idx="2">
                  <c:v>Limiting access to offices, project and constructions sites, and group meetings</c:v>
                </c:pt>
                <c:pt idx="3">
                  <c:v>Focusing on meeting and 
project site hygiene</c:v>
                </c:pt>
                <c:pt idx="4">
                  <c:v>Continuing onsite engagement 
(as permitted within travel policies)</c:v>
                </c:pt>
                <c:pt idx="5">
                  <c:v>Implementing site restrictions</c:v>
                </c:pt>
                <c:pt idx="6">
                  <c:v>Other</c:v>
                </c:pt>
                <c:pt idx="7">
                  <c:v>None of the above</c:v>
                </c:pt>
              </c:strCache>
            </c:strRef>
          </c:cat>
          <c:val>
            <c:numRef>
              <c:f>Sheet1!$C$2:$C$9</c:f>
              <c:numCache>
                <c:formatCode>#,##0%</c:formatCode>
                <c:ptCount val="8"/>
                <c:pt idx="0">
                  <c:v>0.84</c:v>
                </c:pt>
                <c:pt idx="1">
                  <c:v>0.84</c:v>
                </c:pt>
                <c:pt idx="2">
                  <c:v>0.68</c:v>
                </c:pt>
                <c:pt idx="3">
                  <c:v>0.47</c:v>
                </c:pt>
                <c:pt idx="4">
                  <c:v>0.45</c:v>
                </c:pt>
                <c:pt idx="5">
                  <c:v>0.37</c:v>
                </c:pt>
                <c:pt idx="6">
                  <c:v>0.02</c:v>
                </c:pt>
                <c:pt idx="7">
                  <c:v>0.02</c:v>
                </c:pt>
              </c:numCache>
            </c:numRef>
          </c:val>
          <c:extLst>
            <c:ext xmlns:c16="http://schemas.microsoft.com/office/drawing/2014/chart" uri="{C3380CC4-5D6E-409C-BE32-E72D297353CC}">
              <c16:uniqueId val="{0000000C-BFD7-427E-9BB5-36FFBF76286D}"/>
            </c:ext>
          </c:extLst>
        </c:ser>
        <c:dLbls>
          <c:dLblPos val="outEnd"/>
          <c:showLegendKey val="0"/>
          <c:showVal val="1"/>
          <c:showCatName val="0"/>
          <c:showSerName val="0"/>
          <c:showPercent val="0"/>
          <c:showBubbleSize val="0"/>
        </c:dLbls>
        <c:gapWidth val="50"/>
        <c:axId val="768137352"/>
        <c:axId val="768131120"/>
      </c:barChart>
      <c:valAx>
        <c:axId val="768131120"/>
        <c:scaling>
          <c:orientation val="minMax"/>
          <c:max val="1"/>
        </c:scaling>
        <c:delete val="1"/>
        <c:axPos val="t"/>
        <c:numFmt formatCode="#,##0%" sourceLinked="1"/>
        <c:majorTickMark val="out"/>
        <c:minorTickMark val="none"/>
        <c:tickLblPos val="nextTo"/>
        <c:crossAx val="768137352"/>
        <c:crosses val="autoZero"/>
        <c:crossBetween val="between"/>
      </c:valAx>
      <c:catAx>
        <c:axId val="76813735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68131120"/>
        <c:crosses val="autoZero"/>
        <c:auto val="1"/>
        <c:lblAlgn val="ctr"/>
        <c:lblOffset val="100"/>
        <c:noMultiLvlLbl val="0"/>
      </c:catAx>
      <c:spPr>
        <a:noFill/>
        <a:ln>
          <a:noFill/>
        </a:ln>
        <a:effectLst/>
      </c:spPr>
    </c:plotArea>
    <c:legend>
      <c:legendPos val="r"/>
      <c:layout>
        <c:manualLayout>
          <c:xMode val="edge"/>
          <c:yMode val="edge"/>
          <c:x val="0.81972113283975812"/>
          <c:y val="0.73276161143469487"/>
          <c:w val="0.1300579785753396"/>
          <c:h val="0.110213899414465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r>
              <a:rPr lang="en-US" sz="1800" dirty="0"/>
              <a:t>Problems With Public Clients</a:t>
            </a:r>
            <a:r>
              <a:rPr lang="en-US" sz="1800" baseline="0" dirty="0"/>
              <a:t> Due to </a:t>
            </a:r>
            <a:r>
              <a:rPr lang="en-US" sz="1800" dirty="0"/>
              <a:t>Protective Measures Conflicting</a:t>
            </a:r>
            <a:r>
              <a:rPr lang="en-US" sz="1800" baseline="0" dirty="0"/>
              <a:t> with Contract Terms</a:t>
            </a:r>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545454"/>
                </a:solidFill>
              </a:defRPr>
            </a:pPr>
            <a:r>
              <a:rPr lang="en-US" sz="1600" b="0" i="0" baseline="0" dirty="0">
                <a:effectLst/>
              </a:rPr>
              <a:t>Wave 1 - n = 791, Wave 2 - n = 726</a:t>
            </a:r>
            <a:endParaRPr lang="en-US" sz="1600" dirty="0">
              <a:effectLst/>
            </a:endParaRPr>
          </a:p>
        </c:rich>
      </c:tx>
      <c:layout>
        <c:manualLayout>
          <c:xMode val="edge"/>
          <c:yMode val="edge"/>
          <c:x val="0.16398362934611585"/>
          <c:y val="6.8535893393364453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endParaRPr lang="en-US"/>
        </a:p>
      </c:txPr>
    </c:title>
    <c:autoTitleDeleted val="0"/>
    <c:plotArea>
      <c:layout>
        <c:manualLayout>
          <c:layoutTarget val="inner"/>
          <c:xMode val="edge"/>
          <c:yMode val="edge"/>
          <c:x val="0.2061746836726609"/>
          <c:y val="0.26498664333265232"/>
          <c:w val="0.73293234768954962"/>
          <c:h val="0.6257373150207578"/>
        </c:manualLayout>
      </c:layout>
      <c:barChart>
        <c:barDir val="bar"/>
        <c:grouping val="clustered"/>
        <c:varyColors val="0"/>
        <c:ser>
          <c:idx val="0"/>
          <c:order val="0"/>
          <c:tx>
            <c:strRef>
              <c:f>Sheet1!$B$1</c:f>
              <c:strCache>
                <c:ptCount val="1"/>
                <c:pt idx="0">
                  <c:v>Wave 1</c:v>
                </c:pt>
              </c:strCache>
            </c:strRef>
          </c:tx>
          <c:spPr>
            <a:solidFill>
              <a:srgbClr val="FFC000"/>
            </a:solidFill>
            <a:ln w="19050">
              <a:solidFill>
                <a:schemeClr val="lt1"/>
              </a:solidFill>
            </a:ln>
            <a:effectLst/>
          </c:spPr>
          <c:invertIfNegative val="0"/>
          <c:dPt>
            <c:idx val="0"/>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1-D6BB-4D3E-9165-5CD926DEE5B0}"/>
              </c:ext>
            </c:extLst>
          </c:dPt>
          <c:dPt>
            <c:idx val="1"/>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3-D6BB-4D3E-9165-5CD926DEE5B0}"/>
              </c:ext>
            </c:extLst>
          </c:dPt>
          <c:dPt>
            <c:idx val="2"/>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5-D6BB-4D3E-9165-5CD926DEE5B0}"/>
              </c:ext>
            </c:extLst>
          </c:dPt>
          <c:dPt>
            <c:idx val="3"/>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7-D6BB-4D3E-9165-5CD926DEE5B0}"/>
              </c:ext>
            </c:extLst>
          </c:dPt>
          <c:dPt>
            <c:idx val="4"/>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9-4D1C-4668-8371-0440AB7815B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#,##0%</c:formatCode>
                <c:ptCount val="2"/>
                <c:pt idx="0">
                  <c:v>0.04</c:v>
                </c:pt>
                <c:pt idx="1">
                  <c:v>0.96</c:v>
                </c:pt>
              </c:numCache>
            </c:numRef>
          </c:val>
          <c:extLst>
            <c:ext xmlns:c16="http://schemas.microsoft.com/office/drawing/2014/chart" uri="{C3380CC4-5D6E-409C-BE32-E72D297353CC}">
              <c16:uniqueId val="{00000000-B647-4CDD-BB2D-3116A4F25B0B}"/>
            </c:ext>
          </c:extLst>
        </c:ser>
        <c:ser>
          <c:idx val="1"/>
          <c:order val="1"/>
          <c:tx>
            <c:strRef>
              <c:f>Sheet1!$C$1</c:f>
              <c:strCache>
                <c:ptCount val="1"/>
                <c:pt idx="0">
                  <c:v>Wave 2</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Sheet1!$C$2:$C$3</c:f>
              <c:numCache>
                <c:formatCode>#,##0%</c:formatCode>
                <c:ptCount val="2"/>
                <c:pt idx="0">
                  <c:v>0.05</c:v>
                </c:pt>
                <c:pt idx="1">
                  <c:v>0.95</c:v>
                </c:pt>
              </c:numCache>
            </c:numRef>
          </c:val>
          <c:extLst>
            <c:ext xmlns:c16="http://schemas.microsoft.com/office/drawing/2014/chart" uri="{C3380CC4-5D6E-409C-BE32-E72D297353CC}">
              <c16:uniqueId val="{0000000A-1259-429E-8B9D-75A570B3E90B}"/>
            </c:ext>
          </c:extLst>
        </c:ser>
        <c:dLbls>
          <c:dLblPos val="outEnd"/>
          <c:showLegendKey val="0"/>
          <c:showVal val="1"/>
          <c:showCatName val="0"/>
          <c:showSerName val="0"/>
          <c:showPercent val="0"/>
          <c:showBubbleSize val="0"/>
        </c:dLbls>
        <c:gapWidth val="100"/>
        <c:axId val="688820680"/>
        <c:axId val="845790152"/>
      </c:barChart>
      <c:valAx>
        <c:axId val="845790152"/>
        <c:scaling>
          <c:orientation val="minMax"/>
          <c:max val="1"/>
        </c:scaling>
        <c:delete val="1"/>
        <c:axPos val="t"/>
        <c:numFmt formatCode="#,##0%" sourceLinked="1"/>
        <c:majorTickMark val="out"/>
        <c:minorTickMark val="none"/>
        <c:tickLblPos val="nextTo"/>
        <c:crossAx val="688820680"/>
        <c:crosses val="autoZero"/>
        <c:crossBetween val="between"/>
      </c:valAx>
      <c:catAx>
        <c:axId val="68882068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45790152"/>
        <c:crosses val="autoZero"/>
        <c:auto val="1"/>
        <c:lblAlgn val="ctr"/>
        <c:lblOffset val="100"/>
        <c:noMultiLvlLbl val="0"/>
      </c:catAx>
      <c:spPr>
        <a:noFill/>
        <a:ln>
          <a:noFill/>
        </a:ln>
        <a:effectLst/>
      </c:spPr>
    </c:plotArea>
    <c:legend>
      <c:legendPos val="b"/>
      <c:layout>
        <c:manualLayout>
          <c:xMode val="edge"/>
          <c:yMode val="edge"/>
          <c:x val="0.67898316541017933"/>
          <c:y val="0.32472621722990819"/>
          <c:w val="0.22495469739725582"/>
          <c:h val="0.1685877396201541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r>
              <a:rPr lang="en-US" sz="1800" dirty="0"/>
              <a:t>Delays in RFPs/RFQs or Awards Due to COVD-19</a:t>
            </a:r>
            <a:endParaRPr lang="en-US" sz="1800" baseline="0" dirty="0"/>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545454"/>
                </a:solidFill>
              </a:defRPr>
            </a:pPr>
            <a:r>
              <a:rPr lang="en-US" sz="1600" b="0" i="0" baseline="0" dirty="0">
                <a:effectLst/>
              </a:rPr>
              <a:t>Wave 1 - n = 787, Wave 2 - n = 720</a:t>
            </a:r>
            <a:endParaRPr lang="en-US" sz="1600" dirty="0">
              <a:effectLst/>
            </a:endParaRPr>
          </a:p>
        </c:rich>
      </c:tx>
      <c:layout>
        <c:manualLayout>
          <c:xMode val="edge"/>
          <c:yMode val="edge"/>
          <c:x val="0.14246039138115776"/>
          <c:y val="8.8117962693845156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rgbClr val="545454"/>
              </a:solidFill>
              <a:latin typeface="+mn-lt"/>
              <a:ea typeface="+mn-ea"/>
              <a:cs typeface="+mn-cs"/>
            </a:defRPr>
          </a:pPr>
          <a:endParaRPr lang="en-US"/>
        </a:p>
      </c:txPr>
    </c:title>
    <c:autoTitleDeleted val="0"/>
    <c:plotArea>
      <c:layout>
        <c:manualLayout>
          <c:layoutTarget val="inner"/>
          <c:xMode val="edge"/>
          <c:yMode val="edge"/>
          <c:x val="0.20617468367266092"/>
          <c:y val="0.2356135393819313"/>
          <c:w val="0.73293234768954962"/>
          <c:h val="0.65511041897147881"/>
        </c:manualLayout>
      </c:layout>
      <c:barChart>
        <c:barDir val="bar"/>
        <c:grouping val="clustered"/>
        <c:varyColors val="0"/>
        <c:ser>
          <c:idx val="0"/>
          <c:order val="0"/>
          <c:tx>
            <c:strRef>
              <c:f>Sheet1!$B$1</c:f>
              <c:strCache>
                <c:ptCount val="1"/>
                <c:pt idx="0">
                  <c:v>Wave 1</c:v>
                </c:pt>
              </c:strCache>
            </c:strRef>
          </c:tx>
          <c:spPr>
            <a:solidFill>
              <a:srgbClr val="FFC000"/>
            </a:solidFill>
            <a:ln w="19050">
              <a:solidFill>
                <a:schemeClr val="lt1"/>
              </a:solidFill>
            </a:ln>
            <a:effectLst/>
          </c:spPr>
          <c:invertIfNegative val="0"/>
          <c:dPt>
            <c:idx val="0"/>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1-D6BB-4D3E-9165-5CD926DEE5B0}"/>
              </c:ext>
            </c:extLst>
          </c:dPt>
          <c:dPt>
            <c:idx val="1"/>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3-D6BB-4D3E-9165-5CD926DEE5B0}"/>
              </c:ext>
            </c:extLst>
          </c:dPt>
          <c:dPt>
            <c:idx val="2"/>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5-D6BB-4D3E-9165-5CD926DEE5B0}"/>
              </c:ext>
            </c:extLst>
          </c:dPt>
          <c:dPt>
            <c:idx val="3"/>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7-D6BB-4D3E-9165-5CD926DEE5B0}"/>
              </c:ext>
            </c:extLst>
          </c:dPt>
          <c:dPt>
            <c:idx val="4"/>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9-4D1C-4668-8371-0440AB7815B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#,##0%</c:formatCode>
                <c:ptCount val="2"/>
                <c:pt idx="0">
                  <c:v>0.24</c:v>
                </c:pt>
                <c:pt idx="1">
                  <c:v>0.76</c:v>
                </c:pt>
              </c:numCache>
            </c:numRef>
          </c:val>
          <c:extLst>
            <c:ext xmlns:c16="http://schemas.microsoft.com/office/drawing/2014/chart" uri="{C3380CC4-5D6E-409C-BE32-E72D297353CC}">
              <c16:uniqueId val="{00000000-B647-4CDD-BB2D-3116A4F25B0B}"/>
            </c:ext>
          </c:extLst>
        </c:ser>
        <c:ser>
          <c:idx val="1"/>
          <c:order val="1"/>
          <c:tx>
            <c:strRef>
              <c:f>Sheet1!$C$1</c:f>
              <c:strCache>
                <c:ptCount val="1"/>
                <c:pt idx="0">
                  <c:v>Wave 2</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Sheet1!$C$2:$C$3</c:f>
              <c:numCache>
                <c:formatCode>#,##0%</c:formatCode>
                <c:ptCount val="2"/>
                <c:pt idx="0">
                  <c:v>0.4</c:v>
                </c:pt>
                <c:pt idx="1">
                  <c:v>0.6</c:v>
                </c:pt>
              </c:numCache>
            </c:numRef>
          </c:val>
          <c:extLst>
            <c:ext xmlns:c16="http://schemas.microsoft.com/office/drawing/2014/chart" uri="{C3380CC4-5D6E-409C-BE32-E72D297353CC}">
              <c16:uniqueId val="{0000000A-DBA0-4EAE-A1E9-A710E1B74639}"/>
            </c:ext>
          </c:extLst>
        </c:ser>
        <c:dLbls>
          <c:dLblPos val="outEnd"/>
          <c:showLegendKey val="0"/>
          <c:showVal val="1"/>
          <c:showCatName val="0"/>
          <c:showSerName val="0"/>
          <c:showPercent val="0"/>
          <c:showBubbleSize val="0"/>
        </c:dLbls>
        <c:gapWidth val="100"/>
        <c:axId val="778166720"/>
        <c:axId val="778164752"/>
      </c:barChart>
      <c:valAx>
        <c:axId val="778164752"/>
        <c:scaling>
          <c:orientation val="minMax"/>
          <c:max val="1"/>
        </c:scaling>
        <c:delete val="1"/>
        <c:axPos val="t"/>
        <c:numFmt formatCode="#,##0%" sourceLinked="1"/>
        <c:majorTickMark val="out"/>
        <c:minorTickMark val="none"/>
        <c:tickLblPos val="nextTo"/>
        <c:crossAx val="778166720"/>
        <c:crosses val="autoZero"/>
        <c:crossBetween val="between"/>
      </c:valAx>
      <c:catAx>
        <c:axId val="77816672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78164752"/>
        <c:crosses val="autoZero"/>
        <c:auto val="1"/>
        <c:lblAlgn val="ctr"/>
        <c:lblOffset val="100"/>
        <c:noMultiLvlLbl val="0"/>
      </c:catAx>
      <c:spPr>
        <a:noFill/>
        <a:ln>
          <a:noFill/>
        </a:ln>
        <a:effectLst/>
      </c:spPr>
    </c:plotArea>
    <c:legend>
      <c:legendPos val="b"/>
      <c:layout>
        <c:manualLayout>
          <c:xMode val="edge"/>
          <c:yMode val="edge"/>
          <c:x val="0.69153838755640495"/>
          <c:y val="0.30514414792942751"/>
          <c:w val="0.19805064994105825"/>
          <c:h val="0.156348946307353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3/30/2020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3/30/2020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4</a:t>
            </a:fld>
            <a:endParaRPr lang="en-US"/>
          </a:p>
        </p:txBody>
      </p:sp>
    </p:spTree>
    <p:extLst>
      <p:ext uri="{BB962C8B-B14F-4D97-AF65-F5344CB8AC3E}">
        <p14:creationId xmlns:p14="http://schemas.microsoft.com/office/powerpoint/2010/main" val="3143045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21</a:t>
            </a:fld>
            <a:endParaRPr lang="en-US"/>
          </a:p>
        </p:txBody>
      </p:sp>
    </p:spTree>
    <p:extLst>
      <p:ext uri="{BB962C8B-B14F-4D97-AF65-F5344CB8AC3E}">
        <p14:creationId xmlns:p14="http://schemas.microsoft.com/office/powerpoint/2010/main" val="3004158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23</a:t>
            </a:fld>
            <a:endParaRPr lang="en-US"/>
          </a:p>
        </p:txBody>
      </p:sp>
    </p:spTree>
    <p:extLst>
      <p:ext uri="{BB962C8B-B14F-4D97-AF65-F5344CB8AC3E}">
        <p14:creationId xmlns:p14="http://schemas.microsoft.com/office/powerpoint/2010/main" val="3752905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25</a:t>
            </a:fld>
            <a:endParaRPr lang="en-US"/>
          </a:p>
        </p:txBody>
      </p:sp>
    </p:spTree>
    <p:extLst>
      <p:ext uri="{BB962C8B-B14F-4D97-AF65-F5344CB8AC3E}">
        <p14:creationId xmlns:p14="http://schemas.microsoft.com/office/powerpoint/2010/main" val="271104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30</a:t>
            </a:fld>
            <a:endParaRPr lang="en-US"/>
          </a:p>
        </p:txBody>
      </p:sp>
    </p:spTree>
    <p:extLst>
      <p:ext uri="{BB962C8B-B14F-4D97-AF65-F5344CB8AC3E}">
        <p14:creationId xmlns:p14="http://schemas.microsoft.com/office/powerpoint/2010/main" val="14109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31</a:t>
            </a:fld>
            <a:endParaRPr lang="en-US"/>
          </a:p>
        </p:txBody>
      </p:sp>
    </p:spTree>
    <p:extLst>
      <p:ext uri="{BB962C8B-B14F-4D97-AF65-F5344CB8AC3E}">
        <p14:creationId xmlns:p14="http://schemas.microsoft.com/office/powerpoint/2010/main" val="3156159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32</a:t>
            </a:fld>
            <a:endParaRPr lang="en-US"/>
          </a:p>
        </p:txBody>
      </p:sp>
    </p:spTree>
    <p:extLst>
      <p:ext uri="{BB962C8B-B14F-4D97-AF65-F5344CB8AC3E}">
        <p14:creationId xmlns:p14="http://schemas.microsoft.com/office/powerpoint/2010/main" val="1113951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Statistical Power - http://rpsychologist.com/d3/NHST/</a:t>
            </a:r>
          </a:p>
          <a:p>
            <a:r>
              <a:rPr lang="en-US" dirty="0"/>
              <a:t>Bias - https://www.quirks.com/articles/9-types-of-research-bias-and-how-to-avoid-them</a:t>
            </a:r>
          </a:p>
        </p:txBody>
      </p:sp>
      <p:sp>
        <p:nvSpPr>
          <p:cNvPr id="4" name="Slide Number Placeholder 3"/>
          <p:cNvSpPr>
            <a:spLocks noGrp="1"/>
          </p:cNvSpPr>
          <p:nvPr>
            <p:ph type="sldNum" sz="quarter" idx="10"/>
          </p:nvPr>
        </p:nvSpPr>
        <p:spPr/>
        <p:txBody>
          <a:bodyPr/>
          <a:lstStyle/>
          <a:p>
            <a:fld id="{D1DC5BAA-F5B3-442C-A050-8D4DB31888FA}" type="slidenum">
              <a:rPr lang="en-US" smtClean="0"/>
              <a:t>33</a:t>
            </a:fld>
            <a:endParaRPr lang="en-US"/>
          </a:p>
        </p:txBody>
      </p:sp>
    </p:spTree>
    <p:extLst>
      <p:ext uri="{BB962C8B-B14F-4D97-AF65-F5344CB8AC3E}">
        <p14:creationId xmlns:p14="http://schemas.microsoft.com/office/powerpoint/2010/main" val="2238267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5</a:t>
            </a:fld>
            <a:endParaRPr lang="en-US"/>
          </a:p>
        </p:txBody>
      </p:sp>
    </p:spTree>
    <p:extLst>
      <p:ext uri="{BB962C8B-B14F-4D97-AF65-F5344CB8AC3E}">
        <p14:creationId xmlns:p14="http://schemas.microsoft.com/office/powerpoint/2010/main" val="287925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7</a:t>
            </a:fld>
            <a:endParaRPr lang="en-US"/>
          </a:p>
        </p:txBody>
      </p:sp>
    </p:spTree>
    <p:extLst>
      <p:ext uri="{BB962C8B-B14F-4D97-AF65-F5344CB8AC3E}">
        <p14:creationId xmlns:p14="http://schemas.microsoft.com/office/powerpoint/2010/main" val="496752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9</a:t>
            </a:fld>
            <a:endParaRPr lang="en-US"/>
          </a:p>
        </p:txBody>
      </p:sp>
    </p:spTree>
    <p:extLst>
      <p:ext uri="{BB962C8B-B14F-4D97-AF65-F5344CB8AC3E}">
        <p14:creationId xmlns:p14="http://schemas.microsoft.com/office/powerpoint/2010/main" val="128101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12</a:t>
            </a:fld>
            <a:endParaRPr lang="en-US"/>
          </a:p>
        </p:txBody>
      </p:sp>
    </p:spTree>
    <p:extLst>
      <p:ext uri="{BB962C8B-B14F-4D97-AF65-F5344CB8AC3E}">
        <p14:creationId xmlns:p14="http://schemas.microsoft.com/office/powerpoint/2010/main" val="4233987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14</a:t>
            </a:fld>
            <a:endParaRPr lang="en-US"/>
          </a:p>
        </p:txBody>
      </p:sp>
    </p:spTree>
    <p:extLst>
      <p:ext uri="{BB962C8B-B14F-4D97-AF65-F5344CB8AC3E}">
        <p14:creationId xmlns:p14="http://schemas.microsoft.com/office/powerpoint/2010/main" val="1726401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16</a:t>
            </a:fld>
            <a:endParaRPr lang="en-US"/>
          </a:p>
        </p:txBody>
      </p:sp>
    </p:spTree>
    <p:extLst>
      <p:ext uri="{BB962C8B-B14F-4D97-AF65-F5344CB8AC3E}">
        <p14:creationId xmlns:p14="http://schemas.microsoft.com/office/powerpoint/2010/main" val="22411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19</a:t>
            </a:fld>
            <a:endParaRPr lang="en-US"/>
          </a:p>
        </p:txBody>
      </p:sp>
    </p:spTree>
    <p:extLst>
      <p:ext uri="{BB962C8B-B14F-4D97-AF65-F5344CB8AC3E}">
        <p14:creationId xmlns:p14="http://schemas.microsoft.com/office/powerpoint/2010/main" val="287925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79% of educators are members. </a:t>
            </a:r>
          </a:p>
        </p:txBody>
      </p:sp>
      <p:sp>
        <p:nvSpPr>
          <p:cNvPr id="4" name="Slide Number Placeholder 3"/>
          <p:cNvSpPr>
            <a:spLocks noGrp="1"/>
          </p:cNvSpPr>
          <p:nvPr>
            <p:ph type="sldNum" sz="quarter" idx="5"/>
          </p:nvPr>
        </p:nvSpPr>
        <p:spPr/>
        <p:txBody>
          <a:bodyPr/>
          <a:lstStyle/>
          <a:p>
            <a:fld id="{CCC38AA9-1F2E-4700-A6A5-AE7802E514AC}" type="slidenum">
              <a:rPr lang="en-US" smtClean="0"/>
              <a:t>20</a:t>
            </a:fld>
            <a:endParaRPr lang="en-US"/>
          </a:p>
        </p:txBody>
      </p:sp>
    </p:spTree>
    <p:extLst>
      <p:ext uri="{BB962C8B-B14F-4D97-AF65-F5344CB8AC3E}">
        <p14:creationId xmlns:p14="http://schemas.microsoft.com/office/powerpoint/2010/main" val="423739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1175DB6-BDD6-4223-8BA9-D67CF41392A8}" type="datetime1">
              <a:rPr lang="en-US" smtClean="0"/>
              <a:t>3/30/2020</a:t>
            </a:fld>
            <a:endParaRPr/>
          </a:p>
        </p:txBody>
      </p:sp>
      <p:sp>
        <p:nvSpPr>
          <p:cNvPr id="5" name="Footer Placeholder 4"/>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DBD23F-2492-4CB3-85C0-C599E695DD4A}" type="datetime1">
              <a:rPr lang="en-US" smtClean="0"/>
              <a:t>3/30/2020</a:t>
            </a:fld>
            <a:endParaRPr/>
          </a:p>
        </p:txBody>
      </p:sp>
      <p:sp>
        <p:nvSpPr>
          <p:cNvPr id="5" name="Footer Placeholder 4"/>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6C41DC4-49D1-412B-800E-883AFA38F5A9}" type="datetime1">
              <a:rPr lang="en-US" smtClean="0"/>
              <a:t>3/30/2020</a:t>
            </a:fld>
            <a:endParaRPr/>
          </a:p>
        </p:txBody>
      </p:sp>
      <p:sp>
        <p:nvSpPr>
          <p:cNvPr id="5" name="Footer Placeholder 4"/>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8700F7-DEF5-4EB4-87F0-4073D0D2DAC4}" type="datetime1">
              <a:rPr lang="en-US" smtClean="0"/>
              <a:t>3/30/2020</a:t>
            </a:fld>
            <a:endParaRPr/>
          </a:p>
        </p:txBody>
      </p:sp>
      <p:sp>
        <p:nvSpPr>
          <p:cNvPr id="5" name="Footer Placeholder 4"/>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10AEAE63-3FE3-4056-B0A4-D64279BFC149}" type="datetime1">
              <a:rPr lang="en-US" smtClean="0"/>
              <a:t>3/30/2020</a:t>
            </a:fld>
            <a:endParaRPr/>
          </a:p>
        </p:txBody>
      </p:sp>
      <p:sp>
        <p:nvSpPr>
          <p:cNvPr id="6" name="Footer Placeholder 5"/>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5A54DEB-B1E8-4284-8B52-247838948E49}" type="datetime1">
              <a:rPr lang="en-US" smtClean="0"/>
              <a:t>3/30/2020</a:t>
            </a:fld>
            <a:endParaRPr/>
          </a:p>
        </p:txBody>
      </p:sp>
      <p:sp>
        <p:nvSpPr>
          <p:cNvPr id="8" name="Footer Placeholder 7"/>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B8B908D-B00E-40ED-9AB0-0D1CB43E673B}" type="datetime1">
              <a:rPr lang="en-US" smtClean="0"/>
              <a:t>3/30/2020</a:t>
            </a:fld>
            <a:endParaRPr/>
          </a:p>
        </p:txBody>
      </p:sp>
      <p:sp>
        <p:nvSpPr>
          <p:cNvPr id="4" name="Footer Placeholder 3"/>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2C3BE-861D-4F53-934C-752F1A262B04}" type="datetime1">
              <a:rPr lang="en-US" smtClean="0"/>
              <a:t>3/30/2020</a:t>
            </a:fld>
            <a:endParaRPr/>
          </a:p>
        </p:txBody>
      </p:sp>
      <p:sp>
        <p:nvSpPr>
          <p:cNvPr id="3" name="Footer Placeholder 2"/>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34882-1633-4C89-A74D-FA9A83B8D428}" type="datetime1">
              <a:rPr lang="en-US" smtClean="0"/>
              <a:t>3/30/2020</a:t>
            </a:fld>
            <a:endParaRPr/>
          </a:p>
        </p:txBody>
      </p:sp>
      <p:sp>
        <p:nvSpPr>
          <p:cNvPr id="6" name="Footer Placeholder 5"/>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E4334-1FF5-4C7E-89E6-B0F39499FB30}" type="datetime1">
              <a:rPr lang="en-US" smtClean="0"/>
              <a:t>3/30/2020</a:t>
            </a:fld>
            <a:endParaRPr/>
          </a:p>
        </p:txBody>
      </p:sp>
      <p:sp>
        <p:nvSpPr>
          <p:cNvPr id="6" name="Footer Placeholder 5"/>
          <p:cNvSpPr>
            <a:spLocks noGrp="1"/>
          </p:cNvSpPr>
          <p:nvPr>
            <p:ph type="ftr" sz="quarter" idx="11"/>
          </p:nvPr>
        </p:nvSpPr>
        <p:spPr/>
        <p:txBody>
          <a:bodyPr/>
          <a:lstStyle/>
          <a:p>
            <a:r>
              <a:rPr lang="en-US" dirty="0"/>
              <a:t>© 2020 THE INSTITUTE for Association and Nonprofit Research. All rights reserved.</a:t>
            </a:r>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FAABD3C9-4CAD-411D-91C6-B677586BDEC4}" type="datetime1">
              <a:rPr lang="en-US" smtClean="0"/>
              <a:t>3/30/2020</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r>
              <a:rPr lang="en-US" dirty="0"/>
              <a:t>© 2020 THE INSTITUTE for Association and Nonprofit Research. All rights reserved.</a:t>
            </a:r>
            <a:endParaRPr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2743201"/>
          </a:xfrm>
        </p:spPr>
        <p:txBody>
          <a:bodyPr>
            <a:normAutofit/>
          </a:bodyPr>
          <a:lstStyle/>
          <a:p>
            <a:r>
              <a:rPr lang="en-US" dirty="0"/>
              <a:t>ACEC COVID-19 Business Impact</a:t>
            </a:r>
            <a:br>
              <a:rPr lang="en-US" dirty="0"/>
            </a:br>
            <a:r>
              <a:rPr lang="en-US" dirty="0"/>
              <a:t>Survey - Wave 2</a:t>
            </a:r>
            <a:br>
              <a:rPr lang="en-US" dirty="0"/>
            </a:br>
            <a:endParaRPr lang="en-US" dirty="0"/>
          </a:p>
        </p:txBody>
      </p:sp>
      <p:sp>
        <p:nvSpPr>
          <p:cNvPr id="3" name="Subtitle 2"/>
          <p:cNvSpPr>
            <a:spLocks noGrp="1"/>
          </p:cNvSpPr>
          <p:nvPr>
            <p:ph type="subTitle" idx="1"/>
          </p:nvPr>
        </p:nvSpPr>
        <p:spPr/>
        <p:txBody>
          <a:bodyPr/>
          <a:lstStyle/>
          <a:p>
            <a:endParaRPr lang="en-US" dirty="0"/>
          </a:p>
          <a:p>
            <a:r>
              <a:rPr lang="en-US" dirty="0"/>
              <a:t>March 26, 2020</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944562"/>
          </a:xfrm>
        </p:spPr>
        <p:txBody>
          <a:bodyPr>
            <a:noAutofit/>
          </a:bodyPr>
          <a:lstStyle/>
          <a:p>
            <a:pPr algn="ctr"/>
            <a:r>
              <a:rPr lang="en-US" sz="2400" dirty="0"/>
              <a:t>Domestic Travel Restrictions Due to COVID-19</a:t>
            </a:r>
            <a:br>
              <a:rPr lang="en-US" sz="2400" dirty="0"/>
            </a:br>
            <a:r>
              <a:rPr lang="en-US" sz="2400" dirty="0"/>
              <a:t>by firm size (FTE)</a:t>
            </a:r>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10</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578015"/>
            <a:ext cx="5133128" cy="600164"/>
          </a:xfrm>
          <a:prstGeom prst="rect">
            <a:avLst/>
          </a:prstGeom>
        </p:spPr>
        <p:txBody>
          <a:bodyPr wrap="square">
            <a:spAutoFit/>
          </a:bodyPr>
          <a:lstStyle/>
          <a:p>
            <a:pPr algn="ctr"/>
            <a:r>
              <a:rPr lang="en-US" sz="1100" dirty="0"/>
              <a:t>Q3. As a result of COVID-19, which of the following, if any, has your company restricted or prohibited regarding domestic travel?</a:t>
            </a:r>
          </a:p>
          <a:p>
            <a:pPr algn="ctr"/>
            <a:r>
              <a:rPr lang="en-US" sz="1100" dirty="0"/>
              <a:t>Select All That Apply</a:t>
            </a:r>
          </a:p>
        </p:txBody>
      </p:sp>
      <p:pic>
        <p:nvPicPr>
          <p:cNvPr id="8" name="Picture 7">
            <a:extLst>
              <a:ext uri="{FF2B5EF4-FFF2-40B4-BE49-F238E27FC236}">
                <a16:creationId xmlns:a16="http://schemas.microsoft.com/office/drawing/2014/main" id="{A53E4C6B-029C-4B9A-89C8-CDB0EA5EE7E2}"/>
              </a:ext>
            </a:extLst>
          </p:cNvPr>
          <p:cNvPicPr>
            <a:picLocks noChangeAspect="1"/>
          </p:cNvPicPr>
          <p:nvPr/>
        </p:nvPicPr>
        <p:blipFill>
          <a:blip r:embed="rId2"/>
          <a:stretch>
            <a:fillRect/>
          </a:stretch>
        </p:blipFill>
        <p:spPr>
          <a:xfrm>
            <a:off x="3942819" y="4673600"/>
            <a:ext cx="4303182" cy="584200"/>
          </a:xfrm>
          <a:prstGeom prst="rect">
            <a:avLst/>
          </a:prstGeom>
        </p:spPr>
      </p:pic>
      <p:graphicFrame>
        <p:nvGraphicFramePr>
          <p:cNvPr id="2" name="Table 1">
            <a:extLst>
              <a:ext uri="{FF2B5EF4-FFF2-40B4-BE49-F238E27FC236}">
                <a16:creationId xmlns:a16="http://schemas.microsoft.com/office/drawing/2014/main" id="{148800FB-9681-47D2-BCAE-351617093D40}"/>
              </a:ext>
            </a:extLst>
          </p:cNvPr>
          <p:cNvGraphicFramePr>
            <a:graphicFrameLocks noGrp="1"/>
          </p:cNvGraphicFramePr>
          <p:nvPr>
            <p:extLst>
              <p:ext uri="{D42A27DB-BD31-4B8C-83A1-F6EECF244321}">
                <p14:modId xmlns:p14="http://schemas.microsoft.com/office/powerpoint/2010/main" val="3414744690"/>
              </p:ext>
            </p:extLst>
          </p:nvPr>
        </p:nvGraphicFramePr>
        <p:xfrm>
          <a:off x="768600" y="1778932"/>
          <a:ext cx="10651620" cy="2334935"/>
        </p:xfrm>
        <a:graphic>
          <a:graphicData uri="http://schemas.openxmlformats.org/drawingml/2006/table">
            <a:tbl>
              <a:tblPr/>
              <a:tblGrid>
                <a:gridCol w="4073848">
                  <a:extLst>
                    <a:ext uri="{9D8B030D-6E8A-4147-A177-3AD203B41FA5}">
                      <a16:colId xmlns:a16="http://schemas.microsoft.com/office/drawing/2014/main" val="4292376780"/>
                    </a:ext>
                  </a:extLst>
                </a:gridCol>
                <a:gridCol w="894259">
                  <a:extLst>
                    <a:ext uri="{9D8B030D-6E8A-4147-A177-3AD203B41FA5}">
                      <a16:colId xmlns:a16="http://schemas.microsoft.com/office/drawing/2014/main" val="4160786076"/>
                    </a:ext>
                  </a:extLst>
                </a:gridCol>
                <a:gridCol w="198724">
                  <a:extLst>
                    <a:ext uri="{9D8B030D-6E8A-4147-A177-3AD203B41FA5}">
                      <a16:colId xmlns:a16="http://schemas.microsoft.com/office/drawing/2014/main" val="2214382728"/>
                    </a:ext>
                  </a:extLst>
                </a:gridCol>
                <a:gridCol w="894259">
                  <a:extLst>
                    <a:ext uri="{9D8B030D-6E8A-4147-A177-3AD203B41FA5}">
                      <a16:colId xmlns:a16="http://schemas.microsoft.com/office/drawing/2014/main" val="3907925772"/>
                    </a:ext>
                  </a:extLst>
                </a:gridCol>
                <a:gridCol w="894259">
                  <a:extLst>
                    <a:ext uri="{9D8B030D-6E8A-4147-A177-3AD203B41FA5}">
                      <a16:colId xmlns:a16="http://schemas.microsoft.com/office/drawing/2014/main" val="412057845"/>
                    </a:ext>
                  </a:extLst>
                </a:gridCol>
                <a:gridCol w="894259">
                  <a:extLst>
                    <a:ext uri="{9D8B030D-6E8A-4147-A177-3AD203B41FA5}">
                      <a16:colId xmlns:a16="http://schemas.microsoft.com/office/drawing/2014/main" val="3492400991"/>
                    </a:ext>
                  </a:extLst>
                </a:gridCol>
                <a:gridCol w="894259">
                  <a:extLst>
                    <a:ext uri="{9D8B030D-6E8A-4147-A177-3AD203B41FA5}">
                      <a16:colId xmlns:a16="http://schemas.microsoft.com/office/drawing/2014/main" val="3097372144"/>
                    </a:ext>
                  </a:extLst>
                </a:gridCol>
                <a:gridCol w="894259">
                  <a:extLst>
                    <a:ext uri="{9D8B030D-6E8A-4147-A177-3AD203B41FA5}">
                      <a16:colId xmlns:a16="http://schemas.microsoft.com/office/drawing/2014/main" val="110969869"/>
                    </a:ext>
                  </a:extLst>
                </a:gridCol>
                <a:gridCol w="1013494">
                  <a:extLst>
                    <a:ext uri="{9D8B030D-6E8A-4147-A177-3AD203B41FA5}">
                      <a16:colId xmlns:a16="http://schemas.microsoft.com/office/drawing/2014/main" val="759662299"/>
                    </a:ext>
                  </a:extLst>
                </a:gridCol>
              </a:tblGrid>
              <a:tr h="262315">
                <a:tc>
                  <a:txBody>
                    <a:bodyPr/>
                    <a:lstStyle/>
                    <a:p>
                      <a:pPr algn="l" fontAlgn="b"/>
                      <a:r>
                        <a:rPr lang="en-US" sz="1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2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2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dirty="0">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2429377485"/>
                  </a:ext>
                </a:extLst>
              </a:tr>
              <a:tr h="262315">
                <a:tc>
                  <a:txBody>
                    <a:bodyPr/>
                    <a:lstStyle/>
                    <a:p>
                      <a:pPr algn="r" fontAlgn="b"/>
                      <a:r>
                        <a:rPr lang="en-US" sz="1200" b="1" i="0" u="none" strike="noStrike">
                          <a:effectLst/>
                          <a:latin typeface="Arial" panose="020B0604020202020204" pitchFamily="34" charset="0"/>
                        </a:rPr>
                        <a:t>Travel for training / events / conferences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1335176351"/>
                  </a:ext>
                </a:extLst>
              </a:tr>
              <a:tr h="262315">
                <a:tc>
                  <a:txBody>
                    <a:bodyPr/>
                    <a:lstStyle/>
                    <a:p>
                      <a:pPr algn="r" fontAlgn="b"/>
                      <a:r>
                        <a:rPr lang="en-US" sz="1200" b="1" i="0" u="none" strike="noStrike">
                          <a:effectLst/>
                          <a:latin typeface="Arial" panose="020B0604020202020204" pitchFamily="34" charset="0"/>
                        </a:rPr>
                        <a:t>Air travel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013397124"/>
                  </a:ext>
                </a:extLst>
              </a:tr>
              <a:tr h="262315">
                <a:tc>
                  <a:txBody>
                    <a:bodyPr/>
                    <a:lstStyle/>
                    <a:p>
                      <a:pPr algn="r" fontAlgn="b"/>
                      <a:r>
                        <a:rPr lang="en-US" sz="1200" b="1" i="0" u="none" strike="noStrike">
                          <a:effectLst/>
                          <a:latin typeface="Arial" panose="020B0604020202020204" pitchFamily="34" charset="0"/>
                        </a:rPr>
                        <a:t>Client-related travel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981980917"/>
                  </a:ext>
                </a:extLst>
              </a:tr>
              <a:tr h="262315">
                <a:tc>
                  <a:txBody>
                    <a:bodyPr/>
                    <a:lstStyle/>
                    <a:p>
                      <a:pPr algn="r" fontAlgn="b"/>
                      <a:r>
                        <a:rPr lang="en-US" sz="1200" b="1" i="0" u="none" strike="noStrike">
                          <a:effectLst/>
                          <a:latin typeface="Arial" panose="020B0604020202020204" pitchFamily="34" charset="0"/>
                        </a:rPr>
                        <a:t>Use of mass transit (trains, busses, etc.)</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1"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4036894062"/>
                  </a:ext>
                </a:extLst>
              </a:tr>
              <a:tr h="262315">
                <a:tc>
                  <a:txBody>
                    <a:bodyPr/>
                    <a:lstStyle/>
                    <a:p>
                      <a:pPr algn="r" fontAlgn="b"/>
                      <a:r>
                        <a:rPr lang="en-US" sz="1200" b="1" i="0" u="none" strike="noStrike">
                          <a:effectLst/>
                          <a:latin typeface="Arial" panose="020B0604020202020204" pitchFamily="34" charset="0"/>
                        </a:rPr>
                        <a:t>Use of ground transportation (Uber, Lyft, taxi, etc.)</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1838503000"/>
                  </a:ext>
                </a:extLst>
              </a:tr>
              <a:tr h="262315">
                <a:tc>
                  <a:txBody>
                    <a:bodyPr/>
                    <a:lstStyle/>
                    <a:p>
                      <a:pPr algn="r" fontAlgn="b"/>
                      <a:r>
                        <a:rPr lang="en-US" sz="1200" b="1" i="0" u="none" strike="noStrike">
                          <a:effectLst/>
                          <a:latin typeface="Arial" panose="020B0604020202020204" pitchFamily="34" charset="0"/>
                        </a:rPr>
                        <a:t>Car rentals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1349977254"/>
                  </a:ext>
                </a:extLst>
              </a:tr>
              <a:tr h="262315">
                <a:tc>
                  <a:txBody>
                    <a:bodyPr/>
                    <a:lstStyle/>
                    <a:p>
                      <a:pPr algn="r" fontAlgn="b"/>
                      <a:r>
                        <a:rPr lang="en-US" sz="1200" b="1" i="0" u="none" strike="noStrike" dirty="0">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extLst>
                  <a:ext uri="{0D108BD9-81ED-4DB2-BD59-A6C34878D82A}">
                    <a16:rowId xmlns:a16="http://schemas.microsoft.com/office/drawing/2014/main" val="2570558373"/>
                  </a:ext>
                </a:extLst>
              </a:tr>
              <a:tr h="236415">
                <a:tc>
                  <a:txBody>
                    <a:bodyPr/>
                    <a:lstStyle/>
                    <a:p>
                      <a:pPr algn="r" fontAlgn="b"/>
                      <a:r>
                        <a:rPr lang="en-US" sz="1200" b="1" i="0" u="none" strike="noStrike">
                          <a:effectLst/>
                          <a:latin typeface="Arial" panose="020B0604020202020204" pitchFamily="34" charset="0"/>
                        </a:rPr>
                        <a:t>None of the above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CEE7FF"/>
                    </a:solidFill>
                  </a:tcPr>
                </a:tc>
                <a:tc>
                  <a:txBody>
                    <a:bodyPr/>
                    <a:lstStyle/>
                    <a:p>
                      <a:pPr algn="ctr" fontAlgn="b"/>
                      <a:r>
                        <a:rPr lang="en-US" sz="1200" b="1" i="0" u="none" strike="noStrike">
                          <a:solidFill>
                            <a:srgbClr val="000000"/>
                          </a:solidFill>
                          <a:effectLst/>
                          <a:latin typeface="Arial" panose="020B0604020202020204" pitchFamily="34" charset="0"/>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CEE7FF"/>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dirty="0">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975888355"/>
                  </a:ext>
                </a:extLst>
              </a:tr>
            </a:tbl>
          </a:graphicData>
        </a:graphic>
      </p:graphicFrame>
    </p:spTree>
    <p:extLst>
      <p:ext uri="{BB962C8B-B14F-4D97-AF65-F5344CB8AC3E}">
        <p14:creationId xmlns:p14="http://schemas.microsoft.com/office/powerpoint/2010/main" val="121295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Workstyle Impacts</a:t>
            </a:r>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F36C87F6-986D-49E6-AF40-1B3A1EE8064D}" type="slidenum">
              <a:rPr lang="en-US" smtClean="0"/>
              <a:t>11</a:t>
            </a:fld>
            <a:endParaRPr lang="en-US"/>
          </a:p>
        </p:txBody>
      </p:sp>
      <p:sp>
        <p:nvSpPr>
          <p:cNvPr id="6" name="Footer Placeholder 1">
            <a:extLst>
              <a:ext uri="{FF2B5EF4-FFF2-40B4-BE49-F238E27FC236}">
                <a16:creationId xmlns:a16="http://schemas.microsoft.com/office/drawing/2014/main" id="{54493DE6-6335-4706-961C-579E7342736E}"/>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279240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2315560466"/>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666631" cy="1396033"/>
          </a:xfrm>
        </p:spPr>
        <p:txBody>
          <a:bodyPr>
            <a:noAutofit/>
          </a:bodyPr>
          <a:lstStyle/>
          <a:p>
            <a:r>
              <a:rPr lang="en-US" sz="2200" dirty="0">
                <a:solidFill>
                  <a:schemeClr val="tx2"/>
                </a:solidFill>
                <a:latin typeface="+mn-lt"/>
              </a:rPr>
              <a:t>Although the percentage of firms that have changed their leave policy is nearly the same </a:t>
            </a:r>
            <a:r>
              <a:rPr lang="en-US" sz="2200" dirty="0">
                <a:solidFill>
                  <a:schemeClr val="tx2"/>
                </a:solidFill>
              </a:rPr>
              <a:t>(48% versus 46% in wave 1)</a:t>
            </a:r>
            <a:r>
              <a:rPr lang="en-US" sz="2200" dirty="0">
                <a:solidFill>
                  <a:schemeClr val="tx2"/>
                </a:solidFill>
                <a:latin typeface="+mn-lt"/>
              </a:rPr>
              <a:t>, there has been a shift towards providing various types of paid leave instead of unpaid leave.</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122618"/>
            <a:ext cx="5133128" cy="430887"/>
          </a:xfrm>
          <a:prstGeom prst="rect">
            <a:avLst/>
          </a:prstGeom>
        </p:spPr>
        <p:txBody>
          <a:bodyPr wrap="square">
            <a:spAutoFit/>
          </a:bodyPr>
          <a:lstStyle/>
          <a:p>
            <a:pPr algn="ctr"/>
            <a:r>
              <a:rPr lang="en-US" sz="1100" dirty="0"/>
              <a:t>Q5. Which of the following, if any, has your company implemented regarding its leave policy? 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37981" y="1831062"/>
            <a:ext cx="4265831" cy="4493538"/>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More firms are providing emergency paid leave compared to Wave 1 (32% versus 23%) and/or have increased the number of paid leave hours provided to employees (10% versus 6%).</a:t>
            </a:r>
          </a:p>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The larger the firm size, the more likely the firm is to provide emergency paid leave and/or increase the number of paid leave hours for employees.</a:t>
            </a:r>
          </a:p>
          <a:p>
            <a:pPr marL="742950" lvl="1" indent="-285750">
              <a:spcBef>
                <a:spcPts val="600"/>
              </a:spcBef>
              <a:buFont typeface="Arial" panose="020B0604020202020204" pitchFamily="34" charset="0"/>
              <a:buChar char="•"/>
            </a:pPr>
            <a:r>
              <a:rPr lang="en-US" sz="1400" dirty="0">
                <a:solidFill>
                  <a:schemeClr val="tx2"/>
                </a:solidFill>
              </a:rPr>
              <a:t>Firms with more than 200 employees are also more likely to encourage employees to donate their paid leave to others who need it.</a:t>
            </a:r>
          </a:p>
          <a:p>
            <a:pPr marL="285750" indent="-285750">
              <a:spcBef>
                <a:spcPts val="600"/>
              </a:spcBef>
              <a:buFont typeface="Arial" panose="020B0604020202020204" pitchFamily="34" charset="0"/>
              <a:buChar char="•"/>
            </a:pPr>
            <a:r>
              <a:rPr lang="en-US" sz="1400" dirty="0">
                <a:solidFill>
                  <a:schemeClr val="tx2"/>
                </a:solidFill>
              </a:rPr>
              <a:t>Many firms noted in the “other” comments that they are allowing employees to borrow leave or go into a negative leave balance.</a:t>
            </a:r>
          </a:p>
        </p:txBody>
      </p:sp>
    </p:spTree>
    <p:extLst>
      <p:ext uri="{BB962C8B-B14F-4D97-AF65-F5344CB8AC3E}">
        <p14:creationId xmlns:p14="http://schemas.microsoft.com/office/powerpoint/2010/main" val="342857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1325562"/>
          </a:xfrm>
        </p:spPr>
        <p:txBody>
          <a:bodyPr>
            <a:noAutofit/>
          </a:bodyPr>
          <a:lstStyle/>
          <a:p>
            <a:pPr algn="ctr"/>
            <a:r>
              <a:rPr lang="en-US" sz="2400" dirty="0"/>
              <a:t>Leave Policy Changes</a:t>
            </a:r>
            <a:br>
              <a:rPr lang="en-US" sz="2400" dirty="0"/>
            </a:br>
            <a:r>
              <a:rPr lang="en-US" sz="2400" dirty="0"/>
              <a:t>by firm size (FTE)</a:t>
            </a:r>
            <a:br>
              <a:rPr lang="en-US" sz="2400" dirty="0"/>
            </a:br>
            <a:endParaRPr lang="en-US" sz="2400" dirty="0"/>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13</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665113"/>
            <a:ext cx="5133128" cy="430887"/>
          </a:xfrm>
          <a:prstGeom prst="rect">
            <a:avLst/>
          </a:prstGeom>
        </p:spPr>
        <p:txBody>
          <a:bodyPr wrap="square">
            <a:spAutoFit/>
          </a:bodyPr>
          <a:lstStyle/>
          <a:p>
            <a:pPr algn="ctr"/>
            <a:r>
              <a:rPr lang="en-US" sz="1100" dirty="0"/>
              <a:t>Q5. Which of the following, if any, has your company implemented regarding its leave policy? Select All That Apply</a:t>
            </a:r>
          </a:p>
        </p:txBody>
      </p:sp>
      <p:pic>
        <p:nvPicPr>
          <p:cNvPr id="8" name="Picture 7">
            <a:extLst>
              <a:ext uri="{FF2B5EF4-FFF2-40B4-BE49-F238E27FC236}">
                <a16:creationId xmlns:a16="http://schemas.microsoft.com/office/drawing/2014/main" id="{71410E20-5371-43DF-AEC7-F28C019B6C5B}"/>
              </a:ext>
            </a:extLst>
          </p:cNvPr>
          <p:cNvPicPr>
            <a:picLocks noChangeAspect="1"/>
          </p:cNvPicPr>
          <p:nvPr/>
        </p:nvPicPr>
        <p:blipFill>
          <a:blip r:embed="rId2"/>
          <a:stretch>
            <a:fillRect/>
          </a:stretch>
        </p:blipFill>
        <p:spPr>
          <a:xfrm>
            <a:off x="3942819" y="4953000"/>
            <a:ext cx="4303182" cy="584200"/>
          </a:xfrm>
          <a:prstGeom prst="rect">
            <a:avLst/>
          </a:prstGeom>
        </p:spPr>
      </p:pic>
      <p:graphicFrame>
        <p:nvGraphicFramePr>
          <p:cNvPr id="6" name="Table 5">
            <a:extLst>
              <a:ext uri="{FF2B5EF4-FFF2-40B4-BE49-F238E27FC236}">
                <a16:creationId xmlns:a16="http://schemas.microsoft.com/office/drawing/2014/main" id="{2ECEEE41-271D-4561-9992-5800B6F059AB}"/>
              </a:ext>
            </a:extLst>
          </p:cNvPr>
          <p:cNvGraphicFramePr>
            <a:graphicFrameLocks noGrp="1"/>
          </p:cNvGraphicFramePr>
          <p:nvPr>
            <p:extLst>
              <p:ext uri="{D42A27DB-BD31-4B8C-83A1-F6EECF244321}">
                <p14:modId xmlns:p14="http://schemas.microsoft.com/office/powerpoint/2010/main" val="2180696152"/>
              </p:ext>
            </p:extLst>
          </p:nvPr>
        </p:nvGraphicFramePr>
        <p:xfrm>
          <a:off x="912812" y="1524000"/>
          <a:ext cx="10314105" cy="3025469"/>
        </p:xfrm>
        <a:graphic>
          <a:graphicData uri="http://schemas.openxmlformats.org/drawingml/2006/table">
            <a:tbl>
              <a:tblPr/>
              <a:tblGrid>
                <a:gridCol w="3991939">
                  <a:extLst>
                    <a:ext uri="{9D8B030D-6E8A-4147-A177-3AD203B41FA5}">
                      <a16:colId xmlns:a16="http://schemas.microsoft.com/office/drawing/2014/main" val="1792972968"/>
                    </a:ext>
                  </a:extLst>
                </a:gridCol>
                <a:gridCol w="859509">
                  <a:extLst>
                    <a:ext uri="{9D8B030D-6E8A-4147-A177-3AD203B41FA5}">
                      <a16:colId xmlns:a16="http://schemas.microsoft.com/office/drawing/2014/main" val="3453962236"/>
                    </a:ext>
                  </a:extLst>
                </a:gridCol>
                <a:gridCol w="191002">
                  <a:extLst>
                    <a:ext uri="{9D8B030D-6E8A-4147-A177-3AD203B41FA5}">
                      <a16:colId xmlns:a16="http://schemas.microsoft.com/office/drawing/2014/main" val="650006755"/>
                    </a:ext>
                  </a:extLst>
                </a:gridCol>
                <a:gridCol w="859509">
                  <a:extLst>
                    <a:ext uri="{9D8B030D-6E8A-4147-A177-3AD203B41FA5}">
                      <a16:colId xmlns:a16="http://schemas.microsoft.com/office/drawing/2014/main" val="1976196230"/>
                    </a:ext>
                  </a:extLst>
                </a:gridCol>
                <a:gridCol w="859509">
                  <a:extLst>
                    <a:ext uri="{9D8B030D-6E8A-4147-A177-3AD203B41FA5}">
                      <a16:colId xmlns:a16="http://schemas.microsoft.com/office/drawing/2014/main" val="4148565725"/>
                    </a:ext>
                  </a:extLst>
                </a:gridCol>
                <a:gridCol w="859509">
                  <a:extLst>
                    <a:ext uri="{9D8B030D-6E8A-4147-A177-3AD203B41FA5}">
                      <a16:colId xmlns:a16="http://schemas.microsoft.com/office/drawing/2014/main" val="1052194869"/>
                    </a:ext>
                  </a:extLst>
                </a:gridCol>
                <a:gridCol w="859509">
                  <a:extLst>
                    <a:ext uri="{9D8B030D-6E8A-4147-A177-3AD203B41FA5}">
                      <a16:colId xmlns:a16="http://schemas.microsoft.com/office/drawing/2014/main" val="1354564537"/>
                    </a:ext>
                  </a:extLst>
                </a:gridCol>
                <a:gridCol w="859509">
                  <a:extLst>
                    <a:ext uri="{9D8B030D-6E8A-4147-A177-3AD203B41FA5}">
                      <a16:colId xmlns:a16="http://schemas.microsoft.com/office/drawing/2014/main" val="562495845"/>
                    </a:ext>
                  </a:extLst>
                </a:gridCol>
                <a:gridCol w="974110">
                  <a:extLst>
                    <a:ext uri="{9D8B030D-6E8A-4147-A177-3AD203B41FA5}">
                      <a16:colId xmlns:a16="http://schemas.microsoft.com/office/drawing/2014/main" val="875318715"/>
                    </a:ext>
                  </a:extLst>
                </a:gridCol>
              </a:tblGrid>
              <a:tr h="252122">
                <a:tc>
                  <a:txBody>
                    <a:bodyPr/>
                    <a:lstStyle/>
                    <a:p>
                      <a:pPr algn="l" fontAlgn="b"/>
                      <a:r>
                        <a:rPr lang="en-US" sz="1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2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2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2697616720"/>
                  </a:ext>
                </a:extLst>
              </a:tr>
              <a:tr h="401104">
                <a:tc>
                  <a:txBody>
                    <a:bodyPr/>
                    <a:lstStyle/>
                    <a:p>
                      <a:pPr algn="r" fontAlgn="b"/>
                      <a:r>
                        <a:rPr lang="en-US" sz="1200" b="1" i="0" u="none" strike="noStrike">
                          <a:effectLst/>
                          <a:latin typeface="Arial" panose="020B0604020202020204" pitchFamily="34" charset="0"/>
                        </a:rPr>
                        <a:t>Emergency paid leave for those who become sick, must self-quarantine, or care for others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4194623545"/>
                  </a:ext>
                </a:extLst>
              </a:tr>
              <a:tr h="401104">
                <a:tc>
                  <a:txBody>
                    <a:bodyPr/>
                    <a:lstStyle/>
                    <a:p>
                      <a:pPr algn="r" fontAlgn="b"/>
                      <a:r>
                        <a:rPr lang="en-US" sz="1200" b="1" i="0" u="none" strike="noStrike">
                          <a:effectLst/>
                          <a:latin typeface="Arial" panose="020B0604020202020204" pitchFamily="34" charset="0"/>
                        </a:rPr>
                        <a:t>Emergency unpaid leave for those who become sick, must self-quarantine, or care for others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8235342"/>
                  </a:ext>
                </a:extLst>
              </a:tr>
              <a:tr h="401104">
                <a:tc>
                  <a:txBody>
                    <a:bodyPr/>
                    <a:lstStyle/>
                    <a:p>
                      <a:pPr algn="r" fontAlgn="b"/>
                      <a:r>
                        <a:rPr lang="en-US" sz="1200" b="1" i="0" u="none" strike="noStrike">
                          <a:effectLst/>
                          <a:latin typeface="Arial" panose="020B0604020202020204" pitchFamily="34" charset="0"/>
                        </a:rPr>
                        <a:t>Encouraging employees to donate their paid leave to others who need it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787975325"/>
                  </a:ext>
                </a:extLst>
              </a:tr>
              <a:tr h="401104">
                <a:tc>
                  <a:txBody>
                    <a:bodyPr/>
                    <a:lstStyle/>
                    <a:p>
                      <a:pPr algn="r" fontAlgn="b"/>
                      <a:r>
                        <a:rPr lang="en-US" sz="1200" b="1" i="0" u="none" strike="noStrike">
                          <a:effectLst/>
                          <a:latin typeface="Arial" panose="020B0604020202020204" pitchFamily="34" charset="0"/>
                        </a:rPr>
                        <a:t>Increased the number of paid leave hours to each employee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670011048"/>
                  </a:ext>
                </a:extLst>
              </a:tr>
              <a:tr h="401104">
                <a:tc>
                  <a:txBody>
                    <a:bodyPr/>
                    <a:lstStyle/>
                    <a:p>
                      <a:pPr algn="r" fontAlgn="b"/>
                      <a:r>
                        <a:rPr lang="en-US" sz="1200" b="1" i="0" u="none" strike="noStrike">
                          <a:effectLst/>
                          <a:latin typeface="Arial" panose="020B0604020202020204" pitchFamily="34" charset="0"/>
                        </a:rPr>
                        <a:t>Increased the number of unpaid leave hours to each employee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extLst>
                  <a:ext uri="{0D108BD9-81ED-4DB2-BD59-A6C34878D82A}">
                    <a16:rowId xmlns:a16="http://schemas.microsoft.com/office/drawing/2014/main" val="4011152719"/>
                  </a:ext>
                </a:extLst>
              </a:tr>
              <a:tr h="252122">
                <a:tc>
                  <a:txBody>
                    <a:bodyPr/>
                    <a:lstStyle/>
                    <a:p>
                      <a:pPr algn="r" fontAlgn="b"/>
                      <a:r>
                        <a:rPr lang="en-US" sz="1200" b="1" i="0" u="none" strike="noStrike">
                          <a:effectLst/>
                          <a:latin typeface="Arial" panose="020B0604020202020204" pitchFamily="34" charset="0"/>
                        </a:rPr>
                        <a:t>We already have an unrestricted leave policy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effectLst/>
                          <a:latin typeface="Arial" panose="020B060402020202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1838474102"/>
                  </a:ext>
                </a:extLst>
              </a:tr>
              <a:tr h="252122">
                <a:tc>
                  <a:txBody>
                    <a:bodyPr/>
                    <a:lstStyle/>
                    <a:p>
                      <a:pPr algn="r" fontAlgn="b"/>
                      <a:r>
                        <a:rPr lang="en-US" sz="1200" b="1" i="0" u="none" strike="noStrike">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487001863"/>
                  </a:ext>
                </a:extLst>
              </a:tr>
              <a:tr h="263583">
                <a:tc>
                  <a:txBody>
                    <a:bodyPr/>
                    <a:lstStyle/>
                    <a:p>
                      <a:pPr algn="r" fontAlgn="b"/>
                      <a:r>
                        <a:rPr lang="en-US" sz="1200" b="1" i="0" u="none" strike="noStrike">
                          <a:effectLst/>
                          <a:latin typeface="Arial" panose="020B0604020202020204" pitchFamily="34" charset="0"/>
                        </a:rPr>
                        <a:t>None of the above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dirty="0">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2170267803"/>
                  </a:ext>
                </a:extLst>
              </a:tr>
            </a:tbl>
          </a:graphicData>
        </a:graphic>
      </p:graphicFrame>
    </p:spTree>
    <p:extLst>
      <p:ext uri="{BB962C8B-B14F-4D97-AF65-F5344CB8AC3E}">
        <p14:creationId xmlns:p14="http://schemas.microsoft.com/office/powerpoint/2010/main" val="315310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1914457851"/>
              </p:ext>
            </p:extLst>
          </p:nvPr>
        </p:nvGraphicFramePr>
        <p:xfrm>
          <a:off x="4979842" y="1212380"/>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666631" cy="1396033"/>
          </a:xfrm>
        </p:spPr>
        <p:txBody>
          <a:bodyPr>
            <a:noAutofit/>
          </a:bodyPr>
          <a:lstStyle/>
          <a:p>
            <a:r>
              <a:rPr lang="en-US" sz="2200" dirty="0">
                <a:solidFill>
                  <a:schemeClr val="tx2"/>
                </a:solidFill>
                <a:latin typeface="+mn-lt"/>
              </a:rPr>
              <a:t>There has been a significant increase in the percentage of firms that have implemented some type of telework policy (93% up from 80% in wave 1). As a result, there has been a large increase in firms mandating employees work from home (28% up from 8%).</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324600"/>
            <a:ext cx="5133128" cy="430887"/>
          </a:xfrm>
          <a:prstGeom prst="rect">
            <a:avLst/>
          </a:prstGeom>
        </p:spPr>
        <p:txBody>
          <a:bodyPr wrap="square">
            <a:spAutoFit/>
          </a:bodyPr>
          <a:lstStyle/>
          <a:p>
            <a:pPr algn="ctr"/>
            <a:r>
              <a:rPr lang="en-US" sz="1100" dirty="0"/>
              <a:t>Q4. Which one of the following best describes your current telework / work from home policy?</a:t>
            </a:r>
          </a:p>
        </p:txBody>
      </p:sp>
      <p:sp>
        <p:nvSpPr>
          <p:cNvPr id="12" name="Rectangle 11">
            <a:extLst>
              <a:ext uri="{FF2B5EF4-FFF2-40B4-BE49-F238E27FC236}">
                <a16:creationId xmlns:a16="http://schemas.microsoft.com/office/drawing/2014/main" id="{F262D5E9-7234-47AE-8FBC-453AA14C2CD9}"/>
              </a:ext>
            </a:extLst>
          </p:cNvPr>
          <p:cNvSpPr/>
          <p:nvPr/>
        </p:nvSpPr>
        <p:spPr>
          <a:xfrm>
            <a:off x="837981" y="1895958"/>
            <a:ext cx="3884831" cy="4201150"/>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More firms are also requiring certain employees work from home due to potential exposure / health reasons (12% up from 7%).</a:t>
            </a:r>
          </a:p>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Firms with between 51 and 500 FTEs are more likely to be mandating work from home, while smaller firms with 25 or fewer employees are more likely to be allowing employees to work from home as needed.</a:t>
            </a:r>
          </a:p>
          <a:p>
            <a:pPr marL="742950" lvl="1" indent="-285750">
              <a:spcBef>
                <a:spcPts val="600"/>
              </a:spcBef>
              <a:buFont typeface="Arial" panose="020B0604020202020204" pitchFamily="34" charset="0"/>
              <a:buChar char="•"/>
            </a:pPr>
            <a:r>
              <a:rPr lang="en-US" sz="1400" dirty="0">
                <a:solidFill>
                  <a:schemeClr val="tx2"/>
                </a:solidFill>
              </a:rPr>
              <a:t>Firms with more than 200 FTEs are more likely to be encouraging all employees to work from home, if possible.</a:t>
            </a:r>
          </a:p>
        </p:txBody>
      </p:sp>
    </p:spTree>
    <p:extLst>
      <p:ext uri="{BB962C8B-B14F-4D97-AF65-F5344CB8AC3E}">
        <p14:creationId xmlns:p14="http://schemas.microsoft.com/office/powerpoint/2010/main" val="54971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1325562"/>
          </a:xfrm>
        </p:spPr>
        <p:txBody>
          <a:bodyPr>
            <a:noAutofit/>
          </a:bodyPr>
          <a:lstStyle/>
          <a:p>
            <a:pPr algn="ctr"/>
            <a:r>
              <a:rPr lang="en-US" sz="2400" dirty="0"/>
              <a:t>Telework / Work from Home Policy</a:t>
            </a:r>
            <a:br>
              <a:rPr lang="en-US" sz="2400" dirty="0"/>
            </a:br>
            <a:r>
              <a:rPr lang="en-US" sz="2400" dirty="0"/>
              <a:t>by firm size (FTE)</a:t>
            </a:r>
            <a:br>
              <a:rPr lang="en-US" sz="2400" dirty="0"/>
            </a:br>
            <a:endParaRPr lang="en-US" sz="2400" dirty="0"/>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15</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665113"/>
            <a:ext cx="5133128" cy="430887"/>
          </a:xfrm>
          <a:prstGeom prst="rect">
            <a:avLst/>
          </a:prstGeom>
        </p:spPr>
        <p:txBody>
          <a:bodyPr wrap="square">
            <a:spAutoFit/>
          </a:bodyPr>
          <a:lstStyle/>
          <a:p>
            <a:pPr algn="ctr"/>
            <a:r>
              <a:rPr lang="en-US" sz="1100" dirty="0"/>
              <a:t>Q4. Which one of the following best describes your current telework / work from home policy?</a:t>
            </a:r>
          </a:p>
        </p:txBody>
      </p:sp>
      <p:pic>
        <p:nvPicPr>
          <p:cNvPr id="8" name="Picture 7">
            <a:extLst>
              <a:ext uri="{FF2B5EF4-FFF2-40B4-BE49-F238E27FC236}">
                <a16:creationId xmlns:a16="http://schemas.microsoft.com/office/drawing/2014/main" id="{2E25FE63-DC65-44D7-8121-12CC70184CA3}"/>
              </a:ext>
            </a:extLst>
          </p:cNvPr>
          <p:cNvPicPr>
            <a:picLocks noChangeAspect="1"/>
          </p:cNvPicPr>
          <p:nvPr/>
        </p:nvPicPr>
        <p:blipFill>
          <a:blip r:embed="rId2"/>
          <a:stretch>
            <a:fillRect/>
          </a:stretch>
        </p:blipFill>
        <p:spPr>
          <a:xfrm>
            <a:off x="3942819" y="4800600"/>
            <a:ext cx="4303182" cy="584200"/>
          </a:xfrm>
          <a:prstGeom prst="rect">
            <a:avLst/>
          </a:prstGeom>
        </p:spPr>
      </p:pic>
      <p:graphicFrame>
        <p:nvGraphicFramePr>
          <p:cNvPr id="2" name="Table 1">
            <a:extLst>
              <a:ext uri="{FF2B5EF4-FFF2-40B4-BE49-F238E27FC236}">
                <a16:creationId xmlns:a16="http://schemas.microsoft.com/office/drawing/2014/main" id="{7DD90F18-928E-42B7-8E91-FA9FE1C44447}"/>
              </a:ext>
            </a:extLst>
          </p:cNvPr>
          <p:cNvGraphicFramePr>
            <a:graphicFrameLocks noGrp="1"/>
          </p:cNvGraphicFramePr>
          <p:nvPr>
            <p:extLst>
              <p:ext uri="{D42A27DB-BD31-4B8C-83A1-F6EECF244321}">
                <p14:modId xmlns:p14="http://schemas.microsoft.com/office/powerpoint/2010/main" val="4104627922"/>
              </p:ext>
            </p:extLst>
          </p:nvPr>
        </p:nvGraphicFramePr>
        <p:xfrm>
          <a:off x="760412" y="1676400"/>
          <a:ext cx="10600594" cy="2591256"/>
        </p:xfrm>
        <a:graphic>
          <a:graphicData uri="http://schemas.openxmlformats.org/drawingml/2006/table">
            <a:tbl>
              <a:tblPr/>
              <a:tblGrid>
                <a:gridCol w="4102822">
                  <a:extLst>
                    <a:ext uri="{9D8B030D-6E8A-4147-A177-3AD203B41FA5}">
                      <a16:colId xmlns:a16="http://schemas.microsoft.com/office/drawing/2014/main" val="2561941874"/>
                    </a:ext>
                  </a:extLst>
                </a:gridCol>
                <a:gridCol w="883383">
                  <a:extLst>
                    <a:ext uri="{9D8B030D-6E8A-4147-A177-3AD203B41FA5}">
                      <a16:colId xmlns:a16="http://schemas.microsoft.com/office/drawing/2014/main" val="372024700"/>
                    </a:ext>
                  </a:extLst>
                </a:gridCol>
                <a:gridCol w="196307">
                  <a:extLst>
                    <a:ext uri="{9D8B030D-6E8A-4147-A177-3AD203B41FA5}">
                      <a16:colId xmlns:a16="http://schemas.microsoft.com/office/drawing/2014/main" val="19929784"/>
                    </a:ext>
                  </a:extLst>
                </a:gridCol>
                <a:gridCol w="883383">
                  <a:extLst>
                    <a:ext uri="{9D8B030D-6E8A-4147-A177-3AD203B41FA5}">
                      <a16:colId xmlns:a16="http://schemas.microsoft.com/office/drawing/2014/main" val="2069208543"/>
                    </a:ext>
                  </a:extLst>
                </a:gridCol>
                <a:gridCol w="883383">
                  <a:extLst>
                    <a:ext uri="{9D8B030D-6E8A-4147-A177-3AD203B41FA5}">
                      <a16:colId xmlns:a16="http://schemas.microsoft.com/office/drawing/2014/main" val="2032567384"/>
                    </a:ext>
                  </a:extLst>
                </a:gridCol>
                <a:gridCol w="883383">
                  <a:extLst>
                    <a:ext uri="{9D8B030D-6E8A-4147-A177-3AD203B41FA5}">
                      <a16:colId xmlns:a16="http://schemas.microsoft.com/office/drawing/2014/main" val="3538618985"/>
                    </a:ext>
                  </a:extLst>
                </a:gridCol>
                <a:gridCol w="883383">
                  <a:extLst>
                    <a:ext uri="{9D8B030D-6E8A-4147-A177-3AD203B41FA5}">
                      <a16:colId xmlns:a16="http://schemas.microsoft.com/office/drawing/2014/main" val="1432417650"/>
                    </a:ext>
                  </a:extLst>
                </a:gridCol>
                <a:gridCol w="883383">
                  <a:extLst>
                    <a:ext uri="{9D8B030D-6E8A-4147-A177-3AD203B41FA5}">
                      <a16:colId xmlns:a16="http://schemas.microsoft.com/office/drawing/2014/main" val="2597059922"/>
                    </a:ext>
                  </a:extLst>
                </a:gridCol>
                <a:gridCol w="1001167">
                  <a:extLst>
                    <a:ext uri="{9D8B030D-6E8A-4147-A177-3AD203B41FA5}">
                      <a16:colId xmlns:a16="http://schemas.microsoft.com/office/drawing/2014/main" val="74481878"/>
                    </a:ext>
                  </a:extLst>
                </a:gridCol>
              </a:tblGrid>
              <a:tr h="259126">
                <a:tc>
                  <a:txBody>
                    <a:bodyPr/>
                    <a:lstStyle/>
                    <a:p>
                      <a:pPr algn="l" fontAlgn="b"/>
                      <a:r>
                        <a:rPr lang="en-US" sz="1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2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2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1353899024"/>
                  </a:ext>
                </a:extLst>
              </a:tr>
              <a:tr h="412245">
                <a:tc>
                  <a:txBody>
                    <a:bodyPr/>
                    <a:lstStyle/>
                    <a:p>
                      <a:pPr algn="r" fontAlgn="b"/>
                      <a:r>
                        <a:rPr lang="en-US" sz="1200" b="1" i="0" u="none" strike="noStrike">
                          <a:effectLst/>
                          <a:latin typeface="Arial" panose="020B0604020202020204" pitchFamily="34" charset="0"/>
                        </a:rPr>
                        <a:t>We are allowing employees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to work from home as needed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1"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477513711"/>
                  </a:ext>
                </a:extLst>
              </a:tr>
              <a:tr h="412245">
                <a:tc>
                  <a:txBody>
                    <a:bodyPr/>
                    <a:lstStyle/>
                    <a:p>
                      <a:pPr algn="r" fontAlgn="b"/>
                      <a:r>
                        <a:rPr lang="en-US" sz="1200" b="1" i="0" u="none" strike="noStrike">
                          <a:effectLst/>
                          <a:latin typeface="Arial" panose="020B0604020202020204" pitchFamily="34" charset="0"/>
                        </a:rPr>
                        <a:t>We are encouraging all employees to work from home, if possible, but it’s not mandatory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170787343"/>
                  </a:ext>
                </a:extLst>
              </a:tr>
              <a:tr h="412245">
                <a:tc>
                  <a:txBody>
                    <a:bodyPr/>
                    <a:lstStyle/>
                    <a:p>
                      <a:pPr algn="r" fontAlgn="b"/>
                      <a:r>
                        <a:rPr lang="en-US" sz="1200" b="1" i="0" u="none" strike="noStrike">
                          <a:effectLst/>
                          <a:latin typeface="Arial" panose="020B0604020202020204" pitchFamily="34" charset="0"/>
                        </a:rPr>
                        <a:t>We are requiring certain employees to work from home due to potential exposure / health reasons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4219735654"/>
                  </a:ext>
                </a:extLst>
              </a:tr>
              <a:tr h="412245">
                <a:tc>
                  <a:txBody>
                    <a:bodyPr/>
                    <a:lstStyle/>
                    <a:p>
                      <a:pPr algn="r" fontAlgn="b"/>
                      <a:r>
                        <a:rPr lang="en-US" sz="1200" b="1" i="0" u="none" strike="noStrike">
                          <a:effectLst/>
                          <a:latin typeface="Arial" panose="020B0604020202020204" pitchFamily="34" charset="0"/>
                        </a:rPr>
                        <a:t>We have made it mandatory to work</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 from home until otherwise notified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1320798561"/>
                  </a:ext>
                </a:extLst>
              </a:tr>
              <a:tr h="259126">
                <a:tc>
                  <a:txBody>
                    <a:bodyPr/>
                    <a:lstStyle/>
                    <a:p>
                      <a:pPr algn="r" fontAlgn="b"/>
                      <a:r>
                        <a:rPr lang="en-US" sz="1200" b="1" i="0" u="none" strike="noStrike">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2583452256"/>
                  </a:ext>
                </a:extLst>
              </a:tr>
              <a:tr h="424024">
                <a:tc>
                  <a:txBody>
                    <a:bodyPr/>
                    <a:lstStyle/>
                    <a:p>
                      <a:pPr algn="r" fontAlgn="b"/>
                      <a:r>
                        <a:rPr lang="en-US" sz="1200" b="1" i="0" u="none" strike="noStrike">
                          <a:effectLst/>
                          <a:latin typeface="Arial" panose="020B0604020202020204" pitchFamily="34" charset="0"/>
                        </a:rPr>
                        <a:t>We have not changed our policy;</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 it is business as usual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2389984701"/>
                  </a:ext>
                </a:extLst>
              </a:tr>
            </a:tbl>
          </a:graphicData>
        </a:graphic>
      </p:graphicFrame>
    </p:spTree>
    <p:extLst>
      <p:ext uri="{BB962C8B-B14F-4D97-AF65-F5344CB8AC3E}">
        <p14:creationId xmlns:p14="http://schemas.microsoft.com/office/powerpoint/2010/main" val="73137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212048665"/>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666631" cy="1380793"/>
          </a:xfrm>
        </p:spPr>
        <p:txBody>
          <a:bodyPr>
            <a:noAutofit/>
          </a:bodyPr>
          <a:lstStyle/>
          <a:p>
            <a:r>
              <a:rPr lang="en-US" sz="2200" dirty="0">
                <a:solidFill>
                  <a:schemeClr val="tx2"/>
                </a:solidFill>
                <a:latin typeface="+mn-lt"/>
              </a:rPr>
              <a:t>Compared to wave 1, more firms have implemented various methods of working with clients to ensure work continuation. Social distancing (84% up from 77%) and allowing virtual work (84% up from 73%) still top the list.</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122618"/>
            <a:ext cx="5133128" cy="600164"/>
          </a:xfrm>
          <a:prstGeom prst="rect">
            <a:avLst/>
          </a:prstGeom>
        </p:spPr>
        <p:txBody>
          <a:bodyPr wrap="square">
            <a:spAutoFit/>
          </a:bodyPr>
          <a:lstStyle/>
          <a:p>
            <a:pPr algn="ctr"/>
            <a:r>
              <a:rPr lang="en-US" sz="1100" dirty="0"/>
              <a:t>Q6. In which of the following ways, if any, are you working with your client counterparts to ensure projects can be executed and work can continue? 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37981" y="1895958"/>
            <a:ext cx="3884831" cy="2616101"/>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More firms are also limiting access to offices, project/construction sites and group meetings (68% up from 52%), and implementing site restrictions (37% up from 23%).</a:t>
            </a:r>
          </a:p>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Generally speaking, the larger the firm size, the more likely the firm has implemented all methods.</a:t>
            </a:r>
          </a:p>
        </p:txBody>
      </p:sp>
    </p:spTree>
    <p:extLst>
      <p:ext uri="{BB962C8B-B14F-4D97-AF65-F5344CB8AC3E}">
        <p14:creationId xmlns:p14="http://schemas.microsoft.com/office/powerpoint/2010/main" val="334887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944562"/>
          </a:xfrm>
        </p:spPr>
        <p:txBody>
          <a:bodyPr>
            <a:noAutofit/>
          </a:bodyPr>
          <a:lstStyle/>
          <a:p>
            <a:pPr algn="ctr"/>
            <a:r>
              <a:rPr lang="en-US" sz="2400" dirty="0"/>
              <a:t>Methods of Working With Clients to Ensure Work Continuation</a:t>
            </a:r>
            <a:br>
              <a:rPr lang="en-US" sz="2400" dirty="0"/>
            </a:br>
            <a:r>
              <a:rPr lang="en-US" sz="2400" dirty="0"/>
              <a:t>by firm size (FTE)</a:t>
            </a:r>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17</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665113"/>
            <a:ext cx="5133128" cy="600164"/>
          </a:xfrm>
          <a:prstGeom prst="rect">
            <a:avLst/>
          </a:prstGeom>
        </p:spPr>
        <p:txBody>
          <a:bodyPr wrap="square">
            <a:spAutoFit/>
          </a:bodyPr>
          <a:lstStyle/>
          <a:p>
            <a:pPr algn="ctr"/>
            <a:r>
              <a:rPr lang="en-US" sz="1100" dirty="0"/>
              <a:t>Q6. In which of the following ways, if any, are you working with your client counterparts to ensure projects can be executed and work can continue? Select All That Apply</a:t>
            </a:r>
          </a:p>
        </p:txBody>
      </p:sp>
      <p:pic>
        <p:nvPicPr>
          <p:cNvPr id="8" name="Picture 7">
            <a:extLst>
              <a:ext uri="{FF2B5EF4-FFF2-40B4-BE49-F238E27FC236}">
                <a16:creationId xmlns:a16="http://schemas.microsoft.com/office/drawing/2014/main" id="{86320FD3-DFAE-4829-AB98-328997F8AEE1}"/>
              </a:ext>
            </a:extLst>
          </p:cNvPr>
          <p:cNvPicPr>
            <a:picLocks noChangeAspect="1"/>
          </p:cNvPicPr>
          <p:nvPr/>
        </p:nvPicPr>
        <p:blipFill>
          <a:blip r:embed="rId2"/>
          <a:stretch>
            <a:fillRect/>
          </a:stretch>
        </p:blipFill>
        <p:spPr>
          <a:xfrm>
            <a:off x="3942819" y="4724400"/>
            <a:ext cx="4303182" cy="584200"/>
          </a:xfrm>
          <a:prstGeom prst="rect">
            <a:avLst/>
          </a:prstGeom>
        </p:spPr>
      </p:pic>
      <p:graphicFrame>
        <p:nvGraphicFramePr>
          <p:cNvPr id="6" name="Table 5">
            <a:extLst>
              <a:ext uri="{FF2B5EF4-FFF2-40B4-BE49-F238E27FC236}">
                <a16:creationId xmlns:a16="http://schemas.microsoft.com/office/drawing/2014/main" id="{7AEEA5DE-868F-4A4B-A83C-DCBC7869DF84}"/>
              </a:ext>
            </a:extLst>
          </p:cNvPr>
          <p:cNvGraphicFramePr>
            <a:graphicFrameLocks noGrp="1"/>
          </p:cNvGraphicFramePr>
          <p:nvPr>
            <p:extLst>
              <p:ext uri="{D42A27DB-BD31-4B8C-83A1-F6EECF244321}">
                <p14:modId xmlns:p14="http://schemas.microsoft.com/office/powerpoint/2010/main" val="3510726065"/>
              </p:ext>
            </p:extLst>
          </p:nvPr>
        </p:nvGraphicFramePr>
        <p:xfrm>
          <a:off x="760412" y="1600200"/>
          <a:ext cx="10591801" cy="2647951"/>
        </p:xfrm>
        <a:graphic>
          <a:graphicData uri="http://schemas.openxmlformats.org/drawingml/2006/table">
            <a:tbl>
              <a:tblPr/>
              <a:tblGrid>
                <a:gridCol w="4099419">
                  <a:extLst>
                    <a:ext uri="{9D8B030D-6E8A-4147-A177-3AD203B41FA5}">
                      <a16:colId xmlns:a16="http://schemas.microsoft.com/office/drawing/2014/main" val="2571286172"/>
                    </a:ext>
                  </a:extLst>
                </a:gridCol>
                <a:gridCol w="882650">
                  <a:extLst>
                    <a:ext uri="{9D8B030D-6E8A-4147-A177-3AD203B41FA5}">
                      <a16:colId xmlns:a16="http://schemas.microsoft.com/office/drawing/2014/main" val="2226170718"/>
                    </a:ext>
                  </a:extLst>
                </a:gridCol>
                <a:gridCol w="196145">
                  <a:extLst>
                    <a:ext uri="{9D8B030D-6E8A-4147-A177-3AD203B41FA5}">
                      <a16:colId xmlns:a16="http://schemas.microsoft.com/office/drawing/2014/main" val="1073398220"/>
                    </a:ext>
                  </a:extLst>
                </a:gridCol>
                <a:gridCol w="882650">
                  <a:extLst>
                    <a:ext uri="{9D8B030D-6E8A-4147-A177-3AD203B41FA5}">
                      <a16:colId xmlns:a16="http://schemas.microsoft.com/office/drawing/2014/main" val="3702784424"/>
                    </a:ext>
                  </a:extLst>
                </a:gridCol>
                <a:gridCol w="882650">
                  <a:extLst>
                    <a:ext uri="{9D8B030D-6E8A-4147-A177-3AD203B41FA5}">
                      <a16:colId xmlns:a16="http://schemas.microsoft.com/office/drawing/2014/main" val="3780598028"/>
                    </a:ext>
                  </a:extLst>
                </a:gridCol>
                <a:gridCol w="882650">
                  <a:extLst>
                    <a:ext uri="{9D8B030D-6E8A-4147-A177-3AD203B41FA5}">
                      <a16:colId xmlns:a16="http://schemas.microsoft.com/office/drawing/2014/main" val="2477112429"/>
                    </a:ext>
                  </a:extLst>
                </a:gridCol>
                <a:gridCol w="882650">
                  <a:extLst>
                    <a:ext uri="{9D8B030D-6E8A-4147-A177-3AD203B41FA5}">
                      <a16:colId xmlns:a16="http://schemas.microsoft.com/office/drawing/2014/main" val="2935403215"/>
                    </a:ext>
                  </a:extLst>
                </a:gridCol>
                <a:gridCol w="882650">
                  <a:extLst>
                    <a:ext uri="{9D8B030D-6E8A-4147-A177-3AD203B41FA5}">
                      <a16:colId xmlns:a16="http://schemas.microsoft.com/office/drawing/2014/main" val="2437117325"/>
                    </a:ext>
                  </a:extLst>
                </a:gridCol>
                <a:gridCol w="1000337">
                  <a:extLst>
                    <a:ext uri="{9D8B030D-6E8A-4147-A177-3AD203B41FA5}">
                      <a16:colId xmlns:a16="http://schemas.microsoft.com/office/drawing/2014/main" val="2677272164"/>
                    </a:ext>
                  </a:extLst>
                </a:gridCol>
              </a:tblGrid>
              <a:tr h="258911">
                <a:tc>
                  <a:txBody>
                    <a:bodyPr/>
                    <a:lstStyle/>
                    <a:p>
                      <a:pPr algn="l" fontAlgn="b"/>
                      <a:r>
                        <a:rPr lang="en-US" sz="16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2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2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2401237666"/>
                  </a:ext>
                </a:extLst>
              </a:tr>
              <a:tr h="258911">
                <a:tc>
                  <a:txBody>
                    <a:bodyPr/>
                    <a:lstStyle/>
                    <a:p>
                      <a:pPr algn="r" fontAlgn="b"/>
                      <a:r>
                        <a:rPr lang="en-US" sz="1200" b="1" i="0" u="none" strike="noStrike">
                          <a:effectLst/>
                          <a:latin typeface="Arial" panose="020B0604020202020204" pitchFamily="34" charset="0"/>
                        </a:rPr>
                        <a:t>Allowing virtual-work opportunities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528364045"/>
                  </a:ext>
                </a:extLst>
              </a:tr>
              <a:tr h="258911">
                <a:tc>
                  <a:txBody>
                    <a:bodyPr/>
                    <a:lstStyle/>
                    <a:p>
                      <a:pPr algn="r" fontAlgn="b"/>
                      <a:r>
                        <a:rPr lang="en-US" sz="1200" b="1" i="0" u="none" strike="noStrike">
                          <a:effectLst/>
                          <a:latin typeface="Arial" panose="020B0604020202020204" pitchFamily="34" charset="0"/>
                        </a:rPr>
                        <a:t>Ensuring social distancing to reduce risk factors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240655243"/>
                  </a:ext>
                </a:extLst>
              </a:tr>
              <a:tr h="411903">
                <a:tc>
                  <a:txBody>
                    <a:bodyPr/>
                    <a:lstStyle/>
                    <a:p>
                      <a:pPr algn="r" fontAlgn="b"/>
                      <a:r>
                        <a:rPr lang="en-US" sz="1200" b="1" i="0" u="none" strike="noStrike">
                          <a:effectLst/>
                          <a:latin typeface="Arial" panose="020B0604020202020204" pitchFamily="34" charset="0"/>
                        </a:rPr>
                        <a:t>Limiting access to offices, project and constructions sites, and group meetings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1" i="0" u="none" strike="noStrike">
                          <a:solidFill>
                            <a:srgbClr val="000000"/>
                          </a:solidFill>
                          <a:effectLst/>
                          <a:latin typeface="Arial" panose="020B060402020202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248881174"/>
                  </a:ext>
                </a:extLst>
              </a:tr>
              <a:tr h="258911">
                <a:tc>
                  <a:txBody>
                    <a:bodyPr/>
                    <a:lstStyle/>
                    <a:p>
                      <a:pPr algn="r" fontAlgn="b"/>
                      <a:r>
                        <a:rPr lang="en-US" sz="1200" b="1" i="0" u="none" strike="noStrike">
                          <a:effectLst/>
                          <a:latin typeface="Arial" panose="020B0604020202020204" pitchFamily="34" charset="0"/>
                        </a:rPr>
                        <a:t>Focusing on meeting and project site hygiene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91%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729423200"/>
                  </a:ext>
                </a:extLst>
              </a:tr>
              <a:tr h="411903">
                <a:tc>
                  <a:txBody>
                    <a:bodyPr/>
                    <a:lstStyle/>
                    <a:p>
                      <a:pPr algn="r" fontAlgn="b"/>
                      <a:r>
                        <a:rPr lang="en-US" sz="1200" b="1" i="0" u="none" strike="noStrike">
                          <a:effectLst/>
                          <a:latin typeface="Arial" panose="020B0604020202020204" pitchFamily="34" charset="0"/>
                        </a:rPr>
                        <a:t>Continuing onsite engagement (as permitted within travel policies)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86%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913100557"/>
                  </a:ext>
                </a:extLst>
              </a:tr>
              <a:tr h="258911">
                <a:tc>
                  <a:txBody>
                    <a:bodyPr/>
                    <a:lstStyle/>
                    <a:p>
                      <a:pPr algn="r" fontAlgn="b"/>
                      <a:r>
                        <a:rPr lang="en-US" sz="1200" b="1" i="0" u="none" strike="noStrike">
                          <a:effectLst/>
                          <a:latin typeface="Arial" panose="020B0604020202020204" pitchFamily="34" charset="0"/>
                        </a:rPr>
                        <a:t>Implementing site restrictions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a:solidFill>
                            <a:srgbClr val="000000"/>
                          </a:solidFill>
                          <a:effectLst/>
                          <a:latin typeface="Arial" panose="020B0604020202020204" pitchFamily="34" charset="0"/>
                        </a:rPr>
                        <a:t>68%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065319039"/>
                  </a:ext>
                </a:extLst>
              </a:tr>
              <a:tr h="258911">
                <a:tc>
                  <a:txBody>
                    <a:bodyPr/>
                    <a:lstStyle/>
                    <a:p>
                      <a:pPr algn="r" fontAlgn="b"/>
                      <a:r>
                        <a:rPr lang="en-US" sz="1200" b="1" i="0" u="none" strike="noStrike">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2633420298"/>
                  </a:ext>
                </a:extLst>
              </a:tr>
              <a:tr h="270679">
                <a:tc>
                  <a:txBody>
                    <a:bodyPr/>
                    <a:lstStyle/>
                    <a:p>
                      <a:pPr algn="r" fontAlgn="b"/>
                      <a:r>
                        <a:rPr lang="en-US" sz="1200" b="1" i="0" u="none" strike="noStrike">
                          <a:effectLst/>
                          <a:latin typeface="Arial" panose="020B0604020202020204" pitchFamily="34" charset="0"/>
                        </a:rPr>
                        <a:t>None of the above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1478497981"/>
                  </a:ext>
                </a:extLst>
              </a:tr>
            </a:tbl>
          </a:graphicData>
        </a:graphic>
      </p:graphicFrame>
    </p:spTree>
    <p:extLst>
      <p:ext uri="{BB962C8B-B14F-4D97-AF65-F5344CB8AC3E}">
        <p14:creationId xmlns:p14="http://schemas.microsoft.com/office/powerpoint/2010/main" val="1452470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impacts</a:t>
            </a:r>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F36C87F6-986D-49E6-AF40-1B3A1EE8064D}" type="slidenum">
              <a:rPr lang="en-US" smtClean="0"/>
              <a:t>18</a:t>
            </a:fld>
            <a:endParaRPr lang="en-US"/>
          </a:p>
        </p:txBody>
      </p:sp>
      <p:sp>
        <p:nvSpPr>
          <p:cNvPr id="6" name="Footer Placeholder 1">
            <a:extLst>
              <a:ext uri="{FF2B5EF4-FFF2-40B4-BE49-F238E27FC236}">
                <a16:creationId xmlns:a16="http://schemas.microsoft.com/office/drawing/2014/main" id="{54493DE6-6335-4706-961C-579E7342736E}"/>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306433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813150" cy="1083805"/>
          </a:xfrm>
        </p:spPr>
        <p:txBody>
          <a:bodyPr>
            <a:noAutofit/>
          </a:bodyPr>
          <a:lstStyle/>
          <a:p>
            <a:r>
              <a:rPr lang="en-US" sz="2200" dirty="0">
                <a:latin typeface="+mn-lt"/>
              </a:rPr>
              <a:t>Similar to Wave 1, Very few organizations (5%) report problems with public clients due to protective measures conflicting with contract terms.</a:t>
            </a:r>
            <a:endParaRPr lang="en-US" sz="2200" dirty="0">
              <a:solidFill>
                <a:srgbClr val="FF0000"/>
              </a:solidFill>
              <a:latin typeface="+mn-lt"/>
            </a:endParaRPr>
          </a:p>
        </p:txBody>
      </p:sp>
      <p:graphicFrame>
        <p:nvGraphicFramePr>
          <p:cNvPr id="5" name="Chart 4">
            <a:extLst>
              <a:ext uri="{FF2B5EF4-FFF2-40B4-BE49-F238E27FC236}">
                <a16:creationId xmlns:a16="http://schemas.microsoft.com/office/drawing/2014/main" id="{71D99352-11E9-476D-B1D7-949CB10DD291}"/>
              </a:ext>
            </a:extLst>
          </p:cNvPr>
          <p:cNvGraphicFramePr/>
          <p:nvPr>
            <p:extLst>
              <p:ext uri="{D42A27DB-BD31-4B8C-83A1-F6EECF244321}">
                <p14:modId xmlns:p14="http://schemas.microsoft.com/office/powerpoint/2010/main" val="3875564344"/>
              </p:ext>
            </p:extLst>
          </p:nvPr>
        </p:nvGraphicFramePr>
        <p:xfrm>
          <a:off x="4548504" y="1143000"/>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3032022" y="6514210"/>
            <a:ext cx="6638176" cy="180974"/>
          </a:xfrm>
        </p:spPr>
        <p:txBody>
          <a:bodyPr/>
          <a:lstStyle/>
          <a:p>
            <a:pPr algn="ctr"/>
            <a:r>
              <a:rPr lang="en-US" dirty="0"/>
              <a:t>© 2020 THE INSTITUTE for Association and Nonprofit Research. All rights reserved.</a:t>
            </a:r>
          </a:p>
        </p:txBody>
      </p:sp>
      <p:sp>
        <p:nvSpPr>
          <p:cNvPr id="9" name="Rectangle 8">
            <a:extLst>
              <a:ext uri="{FF2B5EF4-FFF2-40B4-BE49-F238E27FC236}">
                <a16:creationId xmlns:a16="http://schemas.microsoft.com/office/drawing/2014/main" id="{70100B9B-2769-4851-8BDE-672423071E97}"/>
              </a:ext>
            </a:extLst>
          </p:cNvPr>
          <p:cNvSpPr/>
          <p:nvPr/>
        </p:nvSpPr>
        <p:spPr>
          <a:xfrm>
            <a:off x="816073" y="2013661"/>
            <a:ext cx="4110401" cy="2492990"/>
          </a:xfrm>
          <a:prstGeom prst="rect">
            <a:avLst/>
          </a:prstGeom>
        </p:spPr>
        <p:txBody>
          <a:bodyPr wrap="square">
            <a:spAutoFit/>
          </a:bodyPr>
          <a:lstStyle/>
          <a:p>
            <a:pPr marL="285664" indent="-285664">
              <a:spcBef>
                <a:spcPts val="600"/>
              </a:spcBef>
              <a:buFont typeface="Arial" panose="020B0604020202020204" pitchFamily="34" charset="0"/>
              <a:buChar char="•"/>
            </a:pPr>
            <a:r>
              <a:rPr lang="en-US" sz="1400" dirty="0">
                <a:solidFill>
                  <a:schemeClr val="tx2"/>
                </a:solidFill>
              </a:rPr>
              <a:t>Although percentages vary by firm size, the differences are not statistically significant:</a:t>
            </a:r>
          </a:p>
          <a:p>
            <a:pPr marL="742864" lvl="1" indent="-285664">
              <a:spcBef>
                <a:spcPts val="600"/>
              </a:spcBef>
              <a:buFont typeface="Arial" panose="020B0604020202020204" pitchFamily="34" charset="0"/>
              <a:buChar char="•"/>
            </a:pPr>
            <a:r>
              <a:rPr lang="en-US" sz="1400" dirty="0">
                <a:solidFill>
                  <a:schemeClr val="tx2"/>
                </a:solidFill>
              </a:rPr>
              <a:t>0 to 10 FTEs = 4% “Yes”</a:t>
            </a:r>
          </a:p>
          <a:p>
            <a:pPr marL="742864" lvl="1" indent="-285664">
              <a:spcBef>
                <a:spcPts val="600"/>
              </a:spcBef>
              <a:buFont typeface="Arial" panose="020B0604020202020204" pitchFamily="34" charset="0"/>
              <a:buChar char="•"/>
            </a:pPr>
            <a:r>
              <a:rPr lang="en-US" sz="1400" dirty="0">
                <a:solidFill>
                  <a:schemeClr val="tx2"/>
                </a:solidFill>
              </a:rPr>
              <a:t>11 to 25 FTEs = 5%</a:t>
            </a:r>
          </a:p>
          <a:p>
            <a:pPr marL="742864" lvl="1" indent="-285664">
              <a:spcBef>
                <a:spcPts val="600"/>
              </a:spcBef>
              <a:buFont typeface="Arial" panose="020B0604020202020204" pitchFamily="34" charset="0"/>
              <a:buChar char="•"/>
            </a:pPr>
            <a:r>
              <a:rPr lang="en-US" sz="1400" dirty="0">
                <a:solidFill>
                  <a:schemeClr val="tx2"/>
                </a:solidFill>
              </a:rPr>
              <a:t>26 to 50 FTEs = 4%</a:t>
            </a:r>
          </a:p>
          <a:p>
            <a:pPr marL="742864" lvl="1" indent="-285664">
              <a:spcBef>
                <a:spcPts val="600"/>
              </a:spcBef>
              <a:buFont typeface="Arial" panose="020B0604020202020204" pitchFamily="34" charset="0"/>
              <a:buChar char="•"/>
            </a:pPr>
            <a:r>
              <a:rPr lang="en-US" sz="1400" dirty="0">
                <a:solidFill>
                  <a:schemeClr val="tx2"/>
                </a:solidFill>
              </a:rPr>
              <a:t>51 to 200 FTEs = 8%</a:t>
            </a:r>
          </a:p>
          <a:p>
            <a:pPr marL="742864" lvl="1" indent="-285664">
              <a:spcBef>
                <a:spcPts val="600"/>
              </a:spcBef>
              <a:buFont typeface="Arial" panose="020B0604020202020204" pitchFamily="34" charset="0"/>
              <a:buChar char="•"/>
            </a:pPr>
            <a:r>
              <a:rPr lang="en-US" sz="1400" dirty="0">
                <a:solidFill>
                  <a:schemeClr val="tx2"/>
                </a:solidFill>
              </a:rPr>
              <a:t>201 to 500 FTEs = 0%</a:t>
            </a:r>
          </a:p>
          <a:p>
            <a:pPr marL="742864" lvl="1" indent="-285664">
              <a:spcBef>
                <a:spcPts val="600"/>
              </a:spcBef>
              <a:buFont typeface="Arial" panose="020B0604020202020204" pitchFamily="34" charset="0"/>
              <a:buChar char="•"/>
            </a:pPr>
            <a:r>
              <a:rPr lang="en-US" sz="1400" dirty="0">
                <a:solidFill>
                  <a:schemeClr val="tx2"/>
                </a:solidFill>
              </a:rPr>
              <a:t>501 or more FTEs = 5%</a:t>
            </a:r>
          </a:p>
        </p:txBody>
      </p:sp>
      <p:sp>
        <p:nvSpPr>
          <p:cNvPr id="6" name="Rectangle 5">
            <a:extLst>
              <a:ext uri="{FF2B5EF4-FFF2-40B4-BE49-F238E27FC236}">
                <a16:creationId xmlns:a16="http://schemas.microsoft.com/office/drawing/2014/main" id="{7149ACC7-EA9F-4577-95D4-3C4096686BF2}"/>
              </a:ext>
            </a:extLst>
          </p:cNvPr>
          <p:cNvSpPr/>
          <p:nvPr/>
        </p:nvSpPr>
        <p:spPr>
          <a:xfrm>
            <a:off x="6171296" y="6004033"/>
            <a:ext cx="5334000" cy="430887"/>
          </a:xfrm>
          <a:prstGeom prst="rect">
            <a:avLst/>
          </a:prstGeom>
        </p:spPr>
        <p:txBody>
          <a:bodyPr wrap="square">
            <a:spAutoFit/>
          </a:bodyPr>
          <a:lstStyle/>
          <a:p>
            <a:pPr algn="ctr"/>
            <a:r>
              <a:rPr lang="en-US" sz="1100" dirty="0"/>
              <a:t>Q7. Has your company experienced problems with public clients when protective measures may conflict with contract terms?</a:t>
            </a:r>
          </a:p>
        </p:txBody>
      </p:sp>
    </p:spTree>
    <p:extLst>
      <p:ext uri="{BB962C8B-B14F-4D97-AF65-F5344CB8AC3E}">
        <p14:creationId xmlns:p14="http://schemas.microsoft.com/office/powerpoint/2010/main" val="4063590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2</a:t>
            </a:fld>
            <a:endParaRPr lang="en-US"/>
          </a:p>
        </p:txBody>
      </p:sp>
      <p:sp>
        <p:nvSpPr>
          <p:cNvPr id="6" name="Footer Placeholder 1">
            <a:extLst>
              <a:ext uri="{FF2B5EF4-FFF2-40B4-BE49-F238E27FC236}">
                <a16:creationId xmlns:a16="http://schemas.microsoft.com/office/drawing/2014/main" id="{D249145A-11C6-4FD3-A88D-846C48E04EF6}"/>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200603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813150" cy="1083805"/>
          </a:xfrm>
        </p:spPr>
        <p:txBody>
          <a:bodyPr>
            <a:noAutofit/>
          </a:bodyPr>
          <a:lstStyle/>
          <a:p>
            <a:r>
              <a:rPr lang="en-US" sz="2200" dirty="0">
                <a:latin typeface="+mn-lt"/>
              </a:rPr>
              <a:t>Between Wave 1 and Wave 2 there has been a large increase in the percentage of firms (24% up to 40%) reporting delays in RFPs/RFQs or Awards due to COVID-19.</a:t>
            </a:r>
            <a:endParaRPr lang="en-US" sz="2200" dirty="0">
              <a:solidFill>
                <a:srgbClr val="FF0000"/>
              </a:solidFill>
              <a:latin typeface="+mn-lt"/>
            </a:endParaRPr>
          </a:p>
        </p:txBody>
      </p:sp>
      <p:graphicFrame>
        <p:nvGraphicFramePr>
          <p:cNvPr id="5" name="Chart 4">
            <a:extLst>
              <a:ext uri="{FF2B5EF4-FFF2-40B4-BE49-F238E27FC236}">
                <a16:creationId xmlns:a16="http://schemas.microsoft.com/office/drawing/2014/main" id="{71D99352-11E9-476D-B1D7-949CB10DD291}"/>
              </a:ext>
            </a:extLst>
          </p:cNvPr>
          <p:cNvGraphicFramePr/>
          <p:nvPr>
            <p:extLst>
              <p:ext uri="{D42A27DB-BD31-4B8C-83A1-F6EECF244321}">
                <p14:modId xmlns:p14="http://schemas.microsoft.com/office/powerpoint/2010/main" val="4213553146"/>
              </p:ext>
            </p:extLst>
          </p:nvPr>
        </p:nvGraphicFramePr>
        <p:xfrm>
          <a:off x="4548504" y="1143000"/>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3032022" y="6514210"/>
            <a:ext cx="6638176" cy="180974"/>
          </a:xfrm>
        </p:spPr>
        <p:txBody>
          <a:bodyPr/>
          <a:lstStyle/>
          <a:p>
            <a:pPr algn="ctr"/>
            <a:r>
              <a:rPr lang="en-US" dirty="0"/>
              <a:t>© 2020 THE INSTITUTE for Association and Nonprofit Research. All rights reserved.</a:t>
            </a:r>
          </a:p>
        </p:txBody>
      </p:sp>
      <p:sp>
        <p:nvSpPr>
          <p:cNvPr id="9" name="Rectangle 8">
            <a:extLst>
              <a:ext uri="{FF2B5EF4-FFF2-40B4-BE49-F238E27FC236}">
                <a16:creationId xmlns:a16="http://schemas.microsoft.com/office/drawing/2014/main" id="{70100B9B-2769-4851-8BDE-672423071E97}"/>
              </a:ext>
            </a:extLst>
          </p:cNvPr>
          <p:cNvSpPr/>
          <p:nvPr/>
        </p:nvSpPr>
        <p:spPr>
          <a:xfrm>
            <a:off x="816073" y="2013661"/>
            <a:ext cx="4110401" cy="3216265"/>
          </a:xfrm>
          <a:prstGeom prst="rect">
            <a:avLst/>
          </a:prstGeom>
        </p:spPr>
        <p:txBody>
          <a:bodyPr wrap="square">
            <a:spAutoFit/>
          </a:bodyPr>
          <a:lstStyle/>
          <a:p>
            <a:pPr marL="285664" indent="-285664">
              <a:spcBef>
                <a:spcPts val="600"/>
              </a:spcBef>
              <a:buFont typeface="Arial" panose="020B0604020202020204" pitchFamily="34" charset="0"/>
              <a:buChar char="•"/>
            </a:pPr>
            <a:r>
              <a:rPr lang="en-US" sz="1400" dirty="0">
                <a:solidFill>
                  <a:schemeClr val="tx2"/>
                </a:solidFill>
              </a:rPr>
              <a:t>As firm size increases, so too does the percentage of firms reporting delays:</a:t>
            </a:r>
          </a:p>
          <a:p>
            <a:pPr marL="742864" lvl="1" indent="-285664">
              <a:spcBef>
                <a:spcPts val="600"/>
              </a:spcBef>
              <a:buFont typeface="Arial" panose="020B0604020202020204" pitchFamily="34" charset="0"/>
              <a:buChar char="•"/>
            </a:pPr>
            <a:r>
              <a:rPr lang="en-US" sz="1400" dirty="0">
                <a:solidFill>
                  <a:schemeClr val="tx2"/>
                </a:solidFill>
              </a:rPr>
              <a:t>0 to 10 FTEs = 27% “Yes”</a:t>
            </a:r>
          </a:p>
          <a:p>
            <a:pPr marL="742864" lvl="1" indent="-285664">
              <a:spcBef>
                <a:spcPts val="600"/>
              </a:spcBef>
              <a:buFont typeface="Arial" panose="020B0604020202020204" pitchFamily="34" charset="0"/>
              <a:buChar char="•"/>
            </a:pPr>
            <a:r>
              <a:rPr lang="en-US" sz="1400" dirty="0">
                <a:solidFill>
                  <a:schemeClr val="tx2"/>
                </a:solidFill>
              </a:rPr>
              <a:t>11 to 25 FTEs = 36%</a:t>
            </a:r>
          </a:p>
          <a:p>
            <a:pPr marL="742864" lvl="1" indent="-285664">
              <a:spcBef>
                <a:spcPts val="600"/>
              </a:spcBef>
              <a:buFont typeface="Arial" panose="020B0604020202020204" pitchFamily="34" charset="0"/>
              <a:buChar char="•"/>
            </a:pPr>
            <a:r>
              <a:rPr lang="en-US" sz="1400" dirty="0">
                <a:solidFill>
                  <a:schemeClr val="tx2"/>
                </a:solidFill>
              </a:rPr>
              <a:t>26 to 50 FTEs = 45%</a:t>
            </a:r>
          </a:p>
          <a:p>
            <a:pPr marL="742864" lvl="1" indent="-285664">
              <a:spcBef>
                <a:spcPts val="600"/>
              </a:spcBef>
              <a:buFont typeface="Arial" panose="020B0604020202020204" pitchFamily="34" charset="0"/>
              <a:buChar char="•"/>
            </a:pPr>
            <a:r>
              <a:rPr lang="en-US" sz="1400" dirty="0">
                <a:solidFill>
                  <a:schemeClr val="tx2"/>
                </a:solidFill>
              </a:rPr>
              <a:t>51 to 200 FTEs = 48%</a:t>
            </a:r>
          </a:p>
          <a:p>
            <a:pPr marL="742864" lvl="1" indent="-285664">
              <a:spcBef>
                <a:spcPts val="600"/>
              </a:spcBef>
              <a:buFont typeface="Arial" panose="020B0604020202020204" pitchFamily="34" charset="0"/>
              <a:buChar char="•"/>
            </a:pPr>
            <a:r>
              <a:rPr lang="en-US" sz="1400" dirty="0">
                <a:solidFill>
                  <a:schemeClr val="tx2"/>
                </a:solidFill>
              </a:rPr>
              <a:t>201 to 500 FTEs = 61%</a:t>
            </a:r>
          </a:p>
          <a:p>
            <a:pPr marL="742864" lvl="1" indent="-285664">
              <a:spcBef>
                <a:spcPts val="600"/>
              </a:spcBef>
              <a:buFont typeface="Arial" panose="020B0604020202020204" pitchFamily="34" charset="0"/>
              <a:buChar char="•"/>
            </a:pPr>
            <a:r>
              <a:rPr lang="en-US" sz="1400" dirty="0">
                <a:solidFill>
                  <a:schemeClr val="tx2"/>
                </a:solidFill>
              </a:rPr>
              <a:t>501 or more FTEs = 73%</a:t>
            </a:r>
          </a:p>
          <a:p>
            <a:pPr marL="285664" indent="-285664">
              <a:spcBef>
                <a:spcPts val="600"/>
              </a:spcBef>
              <a:buFont typeface="Arial" panose="020B0604020202020204" pitchFamily="34" charset="0"/>
              <a:buChar char="•"/>
            </a:pPr>
            <a:r>
              <a:rPr lang="en-US" sz="1400" dirty="0">
                <a:solidFill>
                  <a:schemeClr val="tx2"/>
                </a:solidFill>
              </a:rPr>
              <a:t>The percentage of firms experiencing delays not only increased overall between the two waves, but also increased for each firm size group.</a:t>
            </a:r>
          </a:p>
        </p:txBody>
      </p:sp>
      <p:sp>
        <p:nvSpPr>
          <p:cNvPr id="6" name="Rectangle 5">
            <a:extLst>
              <a:ext uri="{FF2B5EF4-FFF2-40B4-BE49-F238E27FC236}">
                <a16:creationId xmlns:a16="http://schemas.microsoft.com/office/drawing/2014/main" id="{7149ACC7-EA9F-4577-95D4-3C4096686BF2}"/>
              </a:ext>
            </a:extLst>
          </p:cNvPr>
          <p:cNvSpPr/>
          <p:nvPr/>
        </p:nvSpPr>
        <p:spPr>
          <a:xfrm>
            <a:off x="6476780" y="6004033"/>
            <a:ext cx="4723032" cy="430887"/>
          </a:xfrm>
          <a:prstGeom prst="rect">
            <a:avLst/>
          </a:prstGeom>
        </p:spPr>
        <p:txBody>
          <a:bodyPr wrap="square">
            <a:spAutoFit/>
          </a:bodyPr>
          <a:lstStyle/>
          <a:p>
            <a:pPr algn="ctr"/>
            <a:r>
              <a:rPr lang="en-US" sz="1100" dirty="0"/>
              <a:t>Q9. Is your firm experiencing delays in the issuance of RFPs/RFQs or awards as a result of COVID-19?</a:t>
            </a:r>
          </a:p>
        </p:txBody>
      </p:sp>
    </p:spTree>
    <p:extLst>
      <p:ext uri="{BB962C8B-B14F-4D97-AF65-F5344CB8AC3E}">
        <p14:creationId xmlns:p14="http://schemas.microsoft.com/office/powerpoint/2010/main" val="425580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8"/>
            <a:ext cx="10813150" cy="1145360"/>
          </a:xfrm>
        </p:spPr>
        <p:txBody>
          <a:bodyPr>
            <a:noAutofit/>
          </a:bodyPr>
          <a:lstStyle/>
          <a:p>
            <a:r>
              <a:rPr lang="en-US" sz="2200" dirty="0"/>
              <a:t>Between Wave 1 and Wave 2 there has been a large increase in the percentage of firms (44% up to 58%) reporting </a:t>
            </a:r>
            <a:r>
              <a:rPr lang="en-US" sz="2200" dirty="0">
                <a:latin typeface="+mn-lt"/>
              </a:rPr>
              <a:t>project delays or cancellations due to COVID-19.</a:t>
            </a:r>
            <a:endParaRPr lang="en-US" sz="2200" dirty="0">
              <a:solidFill>
                <a:srgbClr val="FF0000"/>
              </a:solidFill>
              <a:latin typeface="+mn-lt"/>
            </a:endParaRPr>
          </a:p>
        </p:txBody>
      </p:sp>
      <p:graphicFrame>
        <p:nvGraphicFramePr>
          <p:cNvPr id="5" name="Chart 4">
            <a:extLst>
              <a:ext uri="{FF2B5EF4-FFF2-40B4-BE49-F238E27FC236}">
                <a16:creationId xmlns:a16="http://schemas.microsoft.com/office/drawing/2014/main" id="{71D99352-11E9-476D-B1D7-949CB10DD291}"/>
              </a:ext>
            </a:extLst>
          </p:cNvPr>
          <p:cNvGraphicFramePr/>
          <p:nvPr>
            <p:extLst>
              <p:ext uri="{D42A27DB-BD31-4B8C-83A1-F6EECF244321}">
                <p14:modId xmlns:p14="http://schemas.microsoft.com/office/powerpoint/2010/main" val="2802161976"/>
              </p:ext>
            </p:extLst>
          </p:nvPr>
        </p:nvGraphicFramePr>
        <p:xfrm>
          <a:off x="4548504" y="1143000"/>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3032022" y="6514210"/>
            <a:ext cx="6638176" cy="180974"/>
          </a:xfrm>
        </p:spPr>
        <p:txBody>
          <a:bodyPr/>
          <a:lstStyle/>
          <a:p>
            <a:pPr algn="ctr"/>
            <a:r>
              <a:rPr lang="en-US" dirty="0"/>
              <a:t>© 2020 THE INSTITUTE for Association and Nonprofit Research. All rights reserved.</a:t>
            </a:r>
          </a:p>
        </p:txBody>
      </p:sp>
      <p:sp>
        <p:nvSpPr>
          <p:cNvPr id="9" name="Rectangle 8">
            <a:extLst>
              <a:ext uri="{FF2B5EF4-FFF2-40B4-BE49-F238E27FC236}">
                <a16:creationId xmlns:a16="http://schemas.microsoft.com/office/drawing/2014/main" id="{70100B9B-2769-4851-8BDE-672423071E97}"/>
              </a:ext>
            </a:extLst>
          </p:cNvPr>
          <p:cNvSpPr/>
          <p:nvPr/>
        </p:nvSpPr>
        <p:spPr>
          <a:xfrm>
            <a:off x="816073" y="2013661"/>
            <a:ext cx="4110401" cy="4585871"/>
          </a:xfrm>
          <a:prstGeom prst="rect">
            <a:avLst/>
          </a:prstGeom>
        </p:spPr>
        <p:txBody>
          <a:bodyPr wrap="square">
            <a:spAutoFit/>
          </a:bodyPr>
          <a:lstStyle/>
          <a:p>
            <a:pPr marL="285664" indent="-285664">
              <a:spcBef>
                <a:spcPts val="600"/>
              </a:spcBef>
              <a:buFont typeface="Arial" panose="020B0604020202020204" pitchFamily="34" charset="0"/>
              <a:buChar char="•"/>
            </a:pPr>
            <a:r>
              <a:rPr lang="en-US" sz="1400" dirty="0">
                <a:solidFill>
                  <a:schemeClr val="tx2"/>
                </a:solidFill>
              </a:rPr>
              <a:t>As firm size increases, so too does the percentage of firms reporting delays/cancellations, with the exception of the largest firm size category:</a:t>
            </a:r>
          </a:p>
          <a:p>
            <a:pPr marL="742864" lvl="1" indent="-285664">
              <a:spcBef>
                <a:spcPts val="600"/>
              </a:spcBef>
              <a:buFont typeface="Arial" panose="020B0604020202020204" pitchFamily="34" charset="0"/>
              <a:buChar char="•"/>
            </a:pPr>
            <a:r>
              <a:rPr lang="en-US" sz="1400" dirty="0">
                <a:solidFill>
                  <a:schemeClr val="tx2"/>
                </a:solidFill>
              </a:rPr>
              <a:t>0 to 10 FTEs = 49% “Yes”</a:t>
            </a:r>
          </a:p>
          <a:p>
            <a:pPr marL="742864" lvl="1" indent="-285664">
              <a:spcBef>
                <a:spcPts val="600"/>
              </a:spcBef>
              <a:buFont typeface="Arial" panose="020B0604020202020204" pitchFamily="34" charset="0"/>
              <a:buChar char="•"/>
            </a:pPr>
            <a:r>
              <a:rPr lang="en-US" sz="1400" dirty="0">
                <a:solidFill>
                  <a:schemeClr val="tx2"/>
                </a:solidFill>
              </a:rPr>
              <a:t>11 to 25 FTEs = 55%</a:t>
            </a:r>
          </a:p>
          <a:p>
            <a:pPr marL="742864" lvl="1" indent="-285664">
              <a:spcBef>
                <a:spcPts val="600"/>
              </a:spcBef>
              <a:buFont typeface="Arial" panose="020B0604020202020204" pitchFamily="34" charset="0"/>
              <a:buChar char="•"/>
            </a:pPr>
            <a:r>
              <a:rPr lang="en-US" sz="1400" dirty="0">
                <a:solidFill>
                  <a:schemeClr val="tx2"/>
                </a:solidFill>
              </a:rPr>
              <a:t>26 to 50 FTEs = 59%</a:t>
            </a:r>
          </a:p>
          <a:p>
            <a:pPr marL="742864" lvl="1" indent="-285664">
              <a:spcBef>
                <a:spcPts val="600"/>
              </a:spcBef>
              <a:buFont typeface="Arial" panose="020B0604020202020204" pitchFamily="34" charset="0"/>
              <a:buChar char="•"/>
            </a:pPr>
            <a:r>
              <a:rPr lang="en-US" sz="1400" dirty="0">
                <a:solidFill>
                  <a:schemeClr val="tx2"/>
                </a:solidFill>
              </a:rPr>
              <a:t>51 to 200 FTEs = 67%</a:t>
            </a:r>
          </a:p>
          <a:p>
            <a:pPr marL="742864" lvl="1" indent="-285664">
              <a:spcBef>
                <a:spcPts val="600"/>
              </a:spcBef>
              <a:buFont typeface="Arial" panose="020B0604020202020204" pitchFamily="34" charset="0"/>
              <a:buChar char="•"/>
            </a:pPr>
            <a:r>
              <a:rPr lang="en-US" sz="1400" dirty="0">
                <a:solidFill>
                  <a:schemeClr val="tx2"/>
                </a:solidFill>
              </a:rPr>
              <a:t>201 to 500 FTEs = 91%</a:t>
            </a:r>
          </a:p>
          <a:p>
            <a:pPr marL="742864" lvl="1" indent="-285664">
              <a:spcBef>
                <a:spcPts val="600"/>
              </a:spcBef>
              <a:buFont typeface="Arial" panose="020B0604020202020204" pitchFamily="34" charset="0"/>
              <a:buChar char="•"/>
            </a:pPr>
            <a:r>
              <a:rPr lang="en-US" sz="1400" dirty="0">
                <a:solidFill>
                  <a:schemeClr val="tx2"/>
                </a:solidFill>
              </a:rPr>
              <a:t>501 or more FTEs = 68%</a:t>
            </a:r>
          </a:p>
          <a:p>
            <a:pPr marL="285664" indent="-285664">
              <a:spcBef>
                <a:spcPts val="600"/>
              </a:spcBef>
              <a:buFont typeface="Arial" panose="020B0604020202020204" pitchFamily="34" charset="0"/>
              <a:buChar char="•"/>
            </a:pPr>
            <a:r>
              <a:rPr lang="en-US" sz="1400" dirty="0">
                <a:solidFill>
                  <a:schemeClr val="tx2"/>
                </a:solidFill>
              </a:rPr>
              <a:t>The percentage of firms experiencing delays/cancellations not only increased overall between the two waves, but also increased for each firm size group, with the exception of the largest firm size category where it stayed about the same.</a:t>
            </a:r>
          </a:p>
          <a:p>
            <a:pPr marL="742864" lvl="1" indent="-285664">
              <a:spcBef>
                <a:spcPts val="600"/>
              </a:spcBef>
              <a:buFont typeface="Arial" panose="020B0604020202020204" pitchFamily="34" charset="0"/>
              <a:buChar char="•"/>
            </a:pPr>
            <a:endParaRPr lang="en-US" sz="1400" dirty="0">
              <a:solidFill>
                <a:schemeClr val="tx2"/>
              </a:solidFill>
            </a:endParaRPr>
          </a:p>
        </p:txBody>
      </p:sp>
      <p:sp>
        <p:nvSpPr>
          <p:cNvPr id="6" name="Rectangle 5">
            <a:extLst>
              <a:ext uri="{FF2B5EF4-FFF2-40B4-BE49-F238E27FC236}">
                <a16:creationId xmlns:a16="http://schemas.microsoft.com/office/drawing/2014/main" id="{7149ACC7-EA9F-4577-95D4-3C4096686BF2}"/>
              </a:ext>
            </a:extLst>
          </p:cNvPr>
          <p:cNvSpPr/>
          <p:nvPr/>
        </p:nvSpPr>
        <p:spPr>
          <a:xfrm>
            <a:off x="7010180" y="6004033"/>
            <a:ext cx="3656232" cy="430887"/>
          </a:xfrm>
          <a:prstGeom prst="rect">
            <a:avLst/>
          </a:prstGeom>
        </p:spPr>
        <p:txBody>
          <a:bodyPr wrap="square">
            <a:spAutoFit/>
          </a:bodyPr>
          <a:lstStyle/>
          <a:p>
            <a:pPr algn="ctr"/>
            <a:r>
              <a:rPr lang="en-US" sz="1100" dirty="0"/>
              <a:t>Q8. Is your firm experiencing project delays or cancellations as a result of COVID-19?</a:t>
            </a:r>
          </a:p>
        </p:txBody>
      </p:sp>
    </p:spTree>
    <p:extLst>
      <p:ext uri="{BB962C8B-B14F-4D97-AF65-F5344CB8AC3E}">
        <p14:creationId xmlns:p14="http://schemas.microsoft.com/office/powerpoint/2010/main" val="119883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982198" cy="2362199"/>
          </a:xfrm>
        </p:spPr>
        <p:txBody>
          <a:bodyPr/>
          <a:lstStyle/>
          <a:p>
            <a:r>
              <a:rPr lang="en-US" dirty="0"/>
              <a:t>Desired congressional actions</a:t>
            </a:r>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F36C87F6-986D-49E6-AF40-1B3A1EE8064D}" type="slidenum">
              <a:rPr lang="en-US" smtClean="0"/>
              <a:t>22</a:t>
            </a:fld>
            <a:endParaRPr lang="en-US"/>
          </a:p>
        </p:txBody>
      </p:sp>
      <p:sp>
        <p:nvSpPr>
          <p:cNvPr id="6" name="Footer Placeholder 1">
            <a:extLst>
              <a:ext uri="{FF2B5EF4-FFF2-40B4-BE49-F238E27FC236}">
                <a16:creationId xmlns:a16="http://schemas.microsoft.com/office/drawing/2014/main" id="{54493DE6-6335-4706-961C-579E7342736E}"/>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1621097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3916164387"/>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8"/>
            <a:ext cx="10666631" cy="792162"/>
          </a:xfrm>
        </p:spPr>
        <p:txBody>
          <a:bodyPr>
            <a:noAutofit/>
          </a:bodyPr>
          <a:lstStyle/>
          <a:p>
            <a:r>
              <a:rPr lang="en-US" sz="2200" dirty="0">
                <a:solidFill>
                  <a:schemeClr val="tx2"/>
                </a:solidFill>
                <a:latin typeface="+mn-lt"/>
              </a:rPr>
              <a:t>Nearly 9 out of 10 firms (87%) report receiving no assistance from creditors at this time, or at least are not aware of any.</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122618"/>
            <a:ext cx="5285528" cy="600164"/>
          </a:xfrm>
          <a:prstGeom prst="rect">
            <a:avLst/>
          </a:prstGeom>
        </p:spPr>
        <p:txBody>
          <a:bodyPr wrap="square">
            <a:spAutoFit/>
          </a:bodyPr>
          <a:lstStyle/>
          <a:p>
            <a:pPr algn="ctr"/>
            <a:r>
              <a:rPr lang="en-US" sz="1100" dirty="0"/>
              <a:t>Q10. Which of the following, if any, are your creditors doing to assist your organization with managing the financial challenges related to COVID-19? 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41011" y="1720840"/>
            <a:ext cx="4262801" cy="2616101"/>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Firms with more than 500 FTEs are more likely to report receiving assistance of any kind.</a:t>
            </a:r>
          </a:p>
          <a:p>
            <a:pPr marL="742950" lvl="1" indent="-285750">
              <a:spcBef>
                <a:spcPts val="600"/>
              </a:spcBef>
              <a:buFont typeface="Arial" panose="020B0604020202020204" pitchFamily="34" charset="0"/>
              <a:buChar char="•"/>
            </a:pPr>
            <a:r>
              <a:rPr lang="en-US" sz="1400" dirty="0">
                <a:solidFill>
                  <a:schemeClr val="tx2"/>
                </a:solidFill>
              </a:rPr>
              <a:t>Firms with between 51 and 500 FTEs are also more likely to report receiving assistance regarding increasing amounts of existing credit lines and offers of new credit lines.</a:t>
            </a:r>
          </a:p>
        </p:txBody>
      </p:sp>
      <p:sp>
        <p:nvSpPr>
          <p:cNvPr id="8" name="TextBox 7">
            <a:extLst>
              <a:ext uri="{FF2B5EF4-FFF2-40B4-BE49-F238E27FC236}">
                <a16:creationId xmlns:a16="http://schemas.microsoft.com/office/drawing/2014/main" id="{34EA46BC-FC69-408E-AC70-FDCDC876A530}"/>
              </a:ext>
            </a:extLst>
          </p:cNvPr>
          <p:cNvSpPr txBox="1"/>
          <p:nvPr/>
        </p:nvSpPr>
        <p:spPr>
          <a:xfrm>
            <a:off x="1827212" y="6089952"/>
            <a:ext cx="3276600" cy="258532"/>
          </a:xfrm>
          <a:prstGeom prst="rect">
            <a:avLst/>
          </a:prstGeom>
          <a:noFill/>
        </p:spPr>
        <p:txBody>
          <a:bodyPr wrap="square" rtlCol="0">
            <a:spAutoFit/>
          </a:bodyPr>
          <a:lstStyle/>
          <a:p>
            <a:pPr algn="ctr">
              <a:lnSpc>
                <a:spcPct val="90000"/>
              </a:lnSpc>
            </a:pPr>
            <a:r>
              <a:rPr lang="en-US" sz="1200" dirty="0"/>
              <a:t>* Not asked in Wave 1</a:t>
            </a:r>
          </a:p>
        </p:txBody>
      </p:sp>
    </p:spTree>
    <p:extLst>
      <p:ext uri="{BB962C8B-B14F-4D97-AF65-F5344CB8AC3E}">
        <p14:creationId xmlns:p14="http://schemas.microsoft.com/office/powerpoint/2010/main" val="299597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1325562"/>
          </a:xfrm>
        </p:spPr>
        <p:txBody>
          <a:bodyPr>
            <a:noAutofit/>
          </a:bodyPr>
          <a:lstStyle/>
          <a:p>
            <a:pPr algn="ctr"/>
            <a:r>
              <a:rPr lang="en-US" sz="2400" dirty="0"/>
              <a:t>Creditor Assistance Managing Financial Challenges</a:t>
            </a:r>
            <a:br>
              <a:rPr lang="en-US" sz="2400" dirty="0"/>
            </a:br>
            <a:r>
              <a:rPr lang="en-US" sz="2400" dirty="0"/>
              <a:t>by firm size (FTE)</a:t>
            </a:r>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24</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665113"/>
            <a:ext cx="5309766" cy="600164"/>
          </a:xfrm>
          <a:prstGeom prst="rect">
            <a:avLst/>
          </a:prstGeom>
        </p:spPr>
        <p:txBody>
          <a:bodyPr wrap="square">
            <a:spAutoFit/>
          </a:bodyPr>
          <a:lstStyle/>
          <a:p>
            <a:pPr algn="ctr"/>
            <a:r>
              <a:rPr lang="en-US" sz="1100" dirty="0"/>
              <a:t>Q10. Which of the following, if any, are your creditors doing to assist your organization with managing the financial challenges related to COVID-19? Select All That Apply</a:t>
            </a:r>
          </a:p>
        </p:txBody>
      </p:sp>
      <p:pic>
        <p:nvPicPr>
          <p:cNvPr id="8" name="Picture 7">
            <a:extLst>
              <a:ext uri="{FF2B5EF4-FFF2-40B4-BE49-F238E27FC236}">
                <a16:creationId xmlns:a16="http://schemas.microsoft.com/office/drawing/2014/main" id="{86320FD3-DFAE-4829-AB98-328997F8AEE1}"/>
              </a:ext>
            </a:extLst>
          </p:cNvPr>
          <p:cNvPicPr>
            <a:picLocks noChangeAspect="1"/>
          </p:cNvPicPr>
          <p:nvPr/>
        </p:nvPicPr>
        <p:blipFill>
          <a:blip r:embed="rId2"/>
          <a:stretch>
            <a:fillRect/>
          </a:stretch>
        </p:blipFill>
        <p:spPr>
          <a:xfrm>
            <a:off x="3942819" y="4876800"/>
            <a:ext cx="4303182" cy="584200"/>
          </a:xfrm>
          <a:prstGeom prst="rect">
            <a:avLst/>
          </a:prstGeom>
        </p:spPr>
      </p:pic>
      <p:graphicFrame>
        <p:nvGraphicFramePr>
          <p:cNvPr id="2" name="Table 1">
            <a:extLst>
              <a:ext uri="{FF2B5EF4-FFF2-40B4-BE49-F238E27FC236}">
                <a16:creationId xmlns:a16="http://schemas.microsoft.com/office/drawing/2014/main" id="{2D076062-4588-4EC4-B978-7C7896705E81}"/>
              </a:ext>
            </a:extLst>
          </p:cNvPr>
          <p:cNvGraphicFramePr>
            <a:graphicFrameLocks noGrp="1"/>
          </p:cNvGraphicFramePr>
          <p:nvPr>
            <p:extLst>
              <p:ext uri="{D42A27DB-BD31-4B8C-83A1-F6EECF244321}">
                <p14:modId xmlns:p14="http://schemas.microsoft.com/office/powerpoint/2010/main" val="366711966"/>
              </p:ext>
            </p:extLst>
          </p:nvPr>
        </p:nvGraphicFramePr>
        <p:xfrm>
          <a:off x="760412" y="1905000"/>
          <a:ext cx="10820401" cy="2657004"/>
        </p:xfrm>
        <a:graphic>
          <a:graphicData uri="http://schemas.openxmlformats.org/drawingml/2006/table">
            <a:tbl>
              <a:tblPr/>
              <a:tblGrid>
                <a:gridCol w="4187897">
                  <a:extLst>
                    <a:ext uri="{9D8B030D-6E8A-4147-A177-3AD203B41FA5}">
                      <a16:colId xmlns:a16="http://schemas.microsoft.com/office/drawing/2014/main" val="211154958"/>
                    </a:ext>
                  </a:extLst>
                </a:gridCol>
                <a:gridCol w="901700">
                  <a:extLst>
                    <a:ext uri="{9D8B030D-6E8A-4147-A177-3AD203B41FA5}">
                      <a16:colId xmlns:a16="http://schemas.microsoft.com/office/drawing/2014/main" val="1853956821"/>
                    </a:ext>
                  </a:extLst>
                </a:gridCol>
                <a:gridCol w="200377">
                  <a:extLst>
                    <a:ext uri="{9D8B030D-6E8A-4147-A177-3AD203B41FA5}">
                      <a16:colId xmlns:a16="http://schemas.microsoft.com/office/drawing/2014/main" val="2540659454"/>
                    </a:ext>
                  </a:extLst>
                </a:gridCol>
                <a:gridCol w="901700">
                  <a:extLst>
                    <a:ext uri="{9D8B030D-6E8A-4147-A177-3AD203B41FA5}">
                      <a16:colId xmlns:a16="http://schemas.microsoft.com/office/drawing/2014/main" val="3702743278"/>
                    </a:ext>
                  </a:extLst>
                </a:gridCol>
                <a:gridCol w="901700">
                  <a:extLst>
                    <a:ext uri="{9D8B030D-6E8A-4147-A177-3AD203B41FA5}">
                      <a16:colId xmlns:a16="http://schemas.microsoft.com/office/drawing/2014/main" val="3269657795"/>
                    </a:ext>
                  </a:extLst>
                </a:gridCol>
                <a:gridCol w="901700">
                  <a:extLst>
                    <a:ext uri="{9D8B030D-6E8A-4147-A177-3AD203B41FA5}">
                      <a16:colId xmlns:a16="http://schemas.microsoft.com/office/drawing/2014/main" val="3206850618"/>
                    </a:ext>
                  </a:extLst>
                </a:gridCol>
                <a:gridCol w="901700">
                  <a:extLst>
                    <a:ext uri="{9D8B030D-6E8A-4147-A177-3AD203B41FA5}">
                      <a16:colId xmlns:a16="http://schemas.microsoft.com/office/drawing/2014/main" val="3705914748"/>
                    </a:ext>
                  </a:extLst>
                </a:gridCol>
                <a:gridCol w="901700">
                  <a:extLst>
                    <a:ext uri="{9D8B030D-6E8A-4147-A177-3AD203B41FA5}">
                      <a16:colId xmlns:a16="http://schemas.microsoft.com/office/drawing/2014/main" val="1643465927"/>
                    </a:ext>
                  </a:extLst>
                </a:gridCol>
                <a:gridCol w="1021927">
                  <a:extLst>
                    <a:ext uri="{9D8B030D-6E8A-4147-A177-3AD203B41FA5}">
                      <a16:colId xmlns:a16="http://schemas.microsoft.com/office/drawing/2014/main" val="545603964"/>
                    </a:ext>
                  </a:extLst>
                </a:gridCol>
              </a:tblGrid>
              <a:tr h="264498">
                <a:tc>
                  <a:txBody>
                    <a:bodyPr/>
                    <a:lstStyle/>
                    <a:p>
                      <a:pPr algn="l" fontAlgn="b"/>
                      <a:r>
                        <a:rPr lang="en-US" sz="16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3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3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721917881"/>
                  </a:ext>
                </a:extLst>
              </a:tr>
              <a:tr h="264498">
                <a:tc>
                  <a:txBody>
                    <a:bodyPr/>
                    <a:lstStyle/>
                    <a:p>
                      <a:pPr algn="r" fontAlgn="b"/>
                      <a:r>
                        <a:rPr lang="en-US" sz="1300" b="1" i="0" u="none" strike="noStrike">
                          <a:effectLst/>
                          <a:latin typeface="Arial" panose="020B0604020202020204" pitchFamily="34" charset="0"/>
                        </a:rPr>
                        <a:t>Offering interest only payments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678739806"/>
                  </a:ext>
                </a:extLst>
              </a:tr>
              <a:tr h="264498">
                <a:tc>
                  <a:txBody>
                    <a:bodyPr/>
                    <a:lstStyle/>
                    <a:p>
                      <a:pPr algn="r" fontAlgn="b"/>
                      <a:r>
                        <a:rPr lang="en-US" sz="1300" b="1" i="0" u="none" strike="noStrike">
                          <a:effectLst/>
                          <a:latin typeface="Arial" panose="020B0604020202020204" pitchFamily="34" charset="0"/>
                        </a:rPr>
                        <a:t>Deferring payments for up to 30 days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207083764"/>
                  </a:ext>
                </a:extLst>
              </a:tr>
              <a:tr h="264498">
                <a:tc>
                  <a:txBody>
                    <a:bodyPr/>
                    <a:lstStyle/>
                    <a:p>
                      <a:pPr algn="r" fontAlgn="b"/>
                      <a:r>
                        <a:rPr lang="en-US" sz="1300" b="1" i="0" u="none" strike="noStrike">
                          <a:effectLst/>
                          <a:latin typeface="Arial" panose="020B0604020202020204" pitchFamily="34" charset="0"/>
                        </a:rPr>
                        <a:t>Deferring payments for up to 60 days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1389312934"/>
                  </a:ext>
                </a:extLst>
              </a:tr>
              <a:tr h="264498">
                <a:tc>
                  <a:txBody>
                    <a:bodyPr/>
                    <a:lstStyle/>
                    <a:p>
                      <a:pPr algn="r" fontAlgn="b"/>
                      <a:r>
                        <a:rPr lang="en-US" sz="1300" b="1" i="0" u="none" strike="noStrike">
                          <a:effectLst/>
                          <a:latin typeface="Arial" panose="020B0604020202020204" pitchFamily="34" charset="0"/>
                        </a:rPr>
                        <a:t>Deferring payments for up to 90 days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1174099022"/>
                  </a:ext>
                </a:extLst>
              </a:tr>
              <a:tr h="264498">
                <a:tc>
                  <a:txBody>
                    <a:bodyPr/>
                    <a:lstStyle/>
                    <a:p>
                      <a:pPr algn="r" fontAlgn="b"/>
                      <a:r>
                        <a:rPr lang="en-US" sz="1300" b="1" i="0" u="none" strike="noStrike">
                          <a:effectLst/>
                          <a:latin typeface="Arial" panose="020B0604020202020204" pitchFamily="34" charset="0"/>
                        </a:rPr>
                        <a:t>Increasing the amount of your existing credit line(s)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3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85297589"/>
                  </a:ext>
                </a:extLst>
              </a:tr>
              <a:tr h="264498">
                <a:tc>
                  <a:txBody>
                    <a:bodyPr/>
                    <a:lstStyle/>
                    <a:p>
                      <a:pPr algn="r" fontAlgn="b"/>
                      <a:r>
                        <a:rPr lang="en-US" sz="1300" b="1" i="0" u="none" strike="noStrike">
                          <a:effectLst/>
                          <a:latin typeface="Arial" panose="020B0604020202020204" pitchFamily="34" charset="0"/>
                        </a:rPr>
                        <a:t>Offering new credit lines / loans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43492248"/>
                  </a:ext>
                </a:extLst>
              </a:tr>
              <a:tr h="264498">
                <a:tc>
                  <a:txBody>
                    <a:bodyPr/>
                    <a:lstStyle/>
                    <a:p>
                      <a:pPr algn="r" fontAlgn="b"/>
                      <a:r>
                        <a:rPr lang="en-US" sz="1300" b="1" i="0" u="none" strike="noStrike" dirty="0">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4088007489"/>
                  </a:ext>
                </a:extLst>
              </a:tr>
              <a:tr h="264498">
                <a:tc>
                  <a:txBody>
                    <a:bodyPr/>
                    <a:lstStyle/>
                    <a:p>
                      <a:pPr algn="r" fontAlgn="b"/>
                      <a:r>
                        <a:rPr lang="en-US" sz="1300" b="1" i="0" u="none" strike="noStrike">
                          <a:effectLst/>
                          <a:latin typeface="Arial" panose="020B0604020202020204" pitchFamily="34" charset="0"/>
                        </a:rPr>
                        <a:t>Don’t know</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300" b="1" i="0" u="none" strike="noStrike">
                          <a:solidFill>
                            <a:srgbClr val="000000"/>
                          </a:solidFill>
                          <a:effectLst/>
                          <a:latin typeface="Arial" panose="020B060402020202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1"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1214586284"/>
                  </a:ext>
                </a:extLst>
              </a:tr>
              <a:tr h="276522">
                <a:tc>
                  <a:txBody>
                    <a:bodyPr/>
                    <a:lstStyle/>
                    <a:p>
                      <a:pPr algn="r" fontAlgn="b"/>
                      <a:r>
                        <a:rPr lang="en-US" sz="1300" b="1" i="0" u="none" strike="noStrike">
                          <a:effectLst/>
                          <a:latin typeface="Arial" panose="020B0604020202020204" pitchFamily="34" charset="0"/>
                        </a:rPr>
                        <a:t>None of the above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0" i="0" u="none" strike="noStrike">
                          <a:solidFill>
                            <a:srgbClr val="000000"/>
                          </a:solidFill>
                          <a:effectLst/>
                          <a:latin typeface="Arial" panose="020B0604020202020204" pitchFamily="34" charset="0"/>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dirty="0">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2060624203"/>
                  </a:ext>
                </a:extLst>
              </a:tr>
            </a:tbl>
          </a:graphicData>
        </a:graphic>
      </p:graphicFrame>
    </p:spTree>
    <p:extLst>
      <p:ext uri="{BB962C8B-B14F-4D97-AF65-F5344CB8AC3E}">
        <p14:creationId xmlns:p14="http://schemas.microsoft.com/office/powerpoint/2010/main" val="329434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2746935557"/>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666631" cy="1096963"/>
          </a:xfrm>
        </p:spPr>
        <p:txBody>
          <a:bodyPr>
            <a:noAutofit/>
          </a:bodyPr>
          <a:lstStyle/>
          <a:p>
            <a:r>
              <a:rPr lang="en-US" sz="2200" dirty="0">
                <a:solidFill>
                  <a:schemeClr val="tx2"/>
                </a:solidFill>
                <a:latin typeface="+mn-lt"/>
              </a:rPr>
              <a:t>Nearly half (47%) of firms believe congress should delay payment of the Company’s share of Social Security payroll taxes, while nearly as many favor increasing interest deductibility for businesses (44%).</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551612" y="5971462"/>
            <a:ext cx="5285528" cy="769441"/>
          </a:xfrm>
          <a:prstGeom prst="rect">
            <a:avLst/>
          </a:prstGeom>
        </p:spPr>
        <p:txBody>
          <a:bodyPr wrap="square">
            <a:spAutoFit/>
          </a:bodyPr>
          <a:lstStyle/>
          <a:p>
            <a:pPr algn="ctr"/>
            <a:r>
              <a:rPr lang="en-US" sz="1100" dirty="0"/>
              <a:t>Q11. Congress has passed legislation to provide help to certain firms impacted by the costs of new family/medical leave requirements with refundable tax credits. What additional measures should Congress adopt to help mitigate against cash flow problems?  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41011" y="1720840"/>
            <a:ext cx="4262801" cy="4001095"/>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Firms that have between 51 and 200 FTEs and those with between 201 and 500 FTEs are more likely to favor all three options tested.</a:t>
            </a:r>
          </a:p>
          <a:p>
            <a:pPr marL="285750" indent="-285750">
              <a:spcBef>
                <a:spcPts val="600"/>
              </a:spcBef>
              <a:buFont typeface="Arial" panose="020B0604020202020204" pitchFamily="34" charset="0"/>
              <a:buChar char="•"/>
            </a:pPr>
            <a:r>
              <a:rPr lang="en-US" sz="1400" dirty="0">
                <a:solidFill>
                  <a:schemeClr val="tx2"/>
                </a:solidFill>
              </a:rPr>
              <a:t>There were a large number of “other” suggestions focused on the following areas (see next slide for a sample of verbatim comments):</a:t>
            </a:r>
          </a:p>
          <a:p>
            <a:pPr marL="742950" lvl="1" indent="-285750">
              <a:spcBef>
                <a:spcPts val="600"/>
              </a:spcBef>
              <a:buFont typeface="Arial" panose="020B0604020202020204" pitchFamily="34" charset="0"/>
              <a:buChar char="•"/>
            </a:pPr>
            <a:r>
              <a:rPr lang="en-US" sz="1400" dirty="0">
                <a:solidFill>
                  <a:schemeClr val="tx2"/>
                </a:solidFill>
              </a:rPr>
              <a:t>No interest loans</a:t>
            </a:r>
          </a:p>
          <a:p>
            <a:pPr marL="742950" lvl="1" indent="-285750">
              <a:spcBef>
                <a:spcPts val="600"/>
              </a:spcBef>
              <a:buFont typeface="Arial" panose="020B0604020202020204" pitchFamily="34" charset="0"/>
              <a:buChar char="•"/>
            </a:pPr>
            <a:r>
              <a:rPr lang="en-US" sz="1400" dirty="0">
                <a:solidFill>
                  <a:schemeClr val="tx2"/>
                </a:solidFill>
              </a:rPr>
              <a:t>Tax credits / deductions</a:t>
            </a:r>
          </a:p>
          <a:p>
            <a:pPr marL="742950" lvl="1" indent="-285750">
              <a:spcBef>
                <a:spcPts val="600"/>
              </a:spcBef>
              <a:buFont typeface="Arial" panose="020B0604020202020204" pitchFamily="34" charset="0"/>
              <a:buChar char="•"/>
            </a:pPr>
            <a:r>
              <a:rPr lang="en-US" sz="1400" dirty="0">
                <a:solidFill>
                  <a:schemeClr val="tx2"/>
                </a:solidFill>
              </a:rPr>
              <a:t>Grants to cover payroll expenses</a:t>
            </a:r>
          </a:p>
          <a:p>
            <a:pPr marL="742950" lvl="1" indent="-285750">
              <a:spcBef>
                <a:spcPts val="600"/>
              </a:spcBef>
              <a:buFont typeface="Arial" panose="020B0604020202020204" pitchFamily="34" charset="0"/>
              <a:buChar char="•"/>
            </a:pPr>
            <a:r>
              <a:rPr lang="en-US" sz="1400" dirty="0">
                <a:solidFill>
                  <a:schemeClr val="tx2"/>
                </a:solidFill>
              </a:rPr>
              <a:t>Direct payments / unemployment insurance for laid off employees</a:t>
            </a:r>
          </a:p>
        </p:txBody>
      </p:sp>
      <p:sp>
        <p:nvSpPr>
          <p:cNvPr id="3" name="TextBox 2">
            <a:extLst>
              <a:ext uri="{FF2B5EF4-FFF2-40B4-BE49-F238E27FC236}">
                <a16:creationId xmlns:a16="http://schemas.microsoft.com/office/drawing/2014/main" id="{173C815E-619C-4D1E-997F-69077B73BC93}"/>
              </a:ext>
            </a:extLst>
          </p:cNvPr>
          <p:cNvSpPr txBox="1"/>
          <p:nvPr/>
        </p:nvSpPr>
        <p:spPr>
          <a:xfrm>
            <a:off x="1827212" y="6089952"/>
            <a:ext cx="3276600" cy="258532"/>
          </a:xfrm>
          <a:prstGeom prst="rect">
            <a:avLst/>
          </a:prstGeom>
          <a:noFill/>
        </p:spPr>
        <p:txBody>
          <a:bodyPr wrap="square" rtlCol="0">
            <a:spAutoFit/>
          </a:bodyPr>
          <a:lstStyle/>
          <a:p>
            <a:pPr algn="ctr">
              <a:lnSpc>
                <a:spcPct val="90000"/>
              </a:lnSpc>
            </a:pPr>
            <a:r>
              <a:rPr lang="en-US" sz="1200" dirty="0"/>
              <a:t>* Not asked in Wave 1</a:t>
            </a:r>
          </a:p>
        </p:txBody>
      </p:sp>
    </p:spTree>
    <p:extLst>
      <p:ext uri="{BB962C8B-B14F-4D97-AF65-F5344CB8AC3E}">
        <p14:creationId xmlns:p14="http://schemas.microsoft.com/office/powerpoint/2010/main" val="392906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BE0965-8990-4204-993B-23502908343E}"/>
              </a:ext>
            </a:extLst>
          </p:cNvPr>
          <p:cNvSpPr>
            <a:spLocks noGrp="1"/>
          </p:cNvSpPr>
          <p:nvPr>
            <p:ph type="title"/>
          </p:nvPr>
        </p:nvSpPr>
        <p:spPr>
          <a:xfrm>
            <a:off x="1217614" y="274638"/>
            <a:ext cx="9982198" cy="1020762"/>
          </a:xfrm>
        </p:spPr>
        <p:txBody>
          <a:bodyPr>
            <a:normAutofit/>
          </a:bodyPr>
          <a:lstStyle/>
          <a:p>
            <a:pPr marL="45720"/>
            <a:r>
              <a:rPr lang="en-US" sz="2400" dirty="0"/>
              <a:t>Sample verbatim comments regarding “other” steps congress can take to mitigate cash flow challenges: </a:t>
            </a:r>
            <a:endParaRPr lang="en-US" sz="2200" dirty="0"/>
          </a:p>
        </p:txBody>
      </p:sp>
      <p:sp>
        <p:nvSpPr>
          <p:cNvPr id="7" name="Content Placeholder 6">
            <a:extLst>
              <a:ext uri="{FF2B5EF4-FFF2-40B4-BE49-F238E27FC236}">
                <a16:creationId xmlns:a16="http://schemas.microsoft.com/office/drawing/2014/main" id="{DA828589-8C5E-4022-85A1-41567F0CE81C}"/>
              </a:ext>
            </a:extLst>
          </p:cNvPr>
          <p:cNvSpPr>
            <a:spLocks noGrp="1"/>
          </p:cNvSpPr>
          <p:nvPr>
            <p:ph idx="1"/>
          </p:nvPr>
        </p:nvSpPr>
        <p:spPr>
          <a:xfrm>
            <a:off x="912812" y="1600200"/>
            <a:ext cx="4114798" cy="533400"/>
          </a:xfrm>
        </p:spPr>
        <p:txBody>
          <a:bodyPr>
            <a:normAutofit/>
          </a:bodyPr>
          <a:lstStyle/>
          <a:p>
            <a:pPr marL="45720" lvl="0" indent="0" algn="ctr">
              <a:lnSpc>
                <a:spcPct val="114000"/>
              </a:lnSpc>
              <a:spcBef>
                <a:spcPts val="600"/>
              </a:spcBef>
              <a:buNone/>
            </a:pPr>
            <a:r>
              <a:rPr lang="en-US" sz="2000" u="sng" dirty="0">
                <a:solidFill>
                  <a:schemeClr val="tx2"/>
                </a:solidFill>
              </a:rPr>
              <a:t>No Interest Loans</a:t>
            </a:r>
          </a:p>
          <a:p>
            <a:pPr marL="45720" lvl="0" indent="0" algn="ctr">
              <a:lnSpc>
                <a:spcPct val="114000"/>
              </a:lnSpc>
              <a:spcBef>
                <a:spcPts val="600"/>
              </a:spcBef>
              <a:buNone/>
            </a:pPr>
            <a:endParaRPr lang="en-US" sz="2000" u="sng" dirty="0">
              <a:solidFill>
                <a:schemeClr val="tx2"/>
              </a:solidFill>
            </a:endParaRPr>
          </a:p>
          <a:p>
            <a:pPr algn="ctr"/>
            <a:endParaRPr lang="en-US" sz="2000" dirty="0">
              <a:solidFill>
                <a:schemeClr val="tx2"/>
              </a:solidFill>
            </a:endParaRPr>
          </a:p>
        </p:txBody>
      </p:sp>
      <p:sp>
        <p:nvSpPr>
          <p:cNvPr id="4" name="Footer Placeholder 3">
            <a:extLst>
              <a:ext uri="{FF2B5EF4-FFF2-40B4-BE49-F238E27FC236}">
                <a16:creationId xmlns:a16="http://schemas.microsoft.com/office/drawing/2014/main" id="{334CA5BE-AFEC-4652-9868-005D16443FC3}"/>
              </a:ext>
            </a:extLst>
          </p:cNvPr>
          <p:cNvSpPr>
            <a:spLocks noGrp="1"/>
          </p:cNvSpPr>
          <p:nvPr>
            <p:ph type="ftr" sz="quarter" idx="11"/>
          </p:nvPr>
        </p:nvSpPr>
        <p:spPr/>
        <p:txBody>
          <a:bodyPr/>
          <a:lstStyle/>
          <a:p>
            <a:r>
              <a:rPr lang="en-US"/>
              <a:t>© 2020 THE INSTITUTE for Association and Nonprofit Research. All rights reserved.</a:t>
            </a:r>
            <a:endParaRPr lang="en-US" dirty="0"/>
          </a:p>
        </p:txBody>
      </p:sp>
      <p:sp>
        <p:nvSpPr>
          <p:cNvPr id="5" name="Slide Number Placeholder 4">
            <a:extLst>
              <a:ext uri="{FF2B5EF4-FFF2-40B4-BE49-F238E27FC236}">
                <a16:creationId xmlns:a16="http://schemas.microsoft.com/office/drawing/2014/main" id="{801DF943-9D43-4850-A5EF-50DE549B88DC}"/>
              </a:ext>
            </a:extLst>
          </p:cNvPr>
          <p:cNvSpPr>
            <a:spLocks noGrp="1"/>
          </p:cNvSpPr>
          <p:nvPr>
            <p:ph type="sldNum" sz="quarter" idx="12"/>
          </p:nvPr>
        </p:nvSpPr>
        <p:spPr/>
        <p:txBody>
          <a:bodyPr/>
          <a:lstStyle/>
          <a:p>
            <a:fld id="{F36C87F6-986D-49E6-AF40-1B3A1EE8064D}" type="slidenum">
              <a:rPr lang="en-US" smtClean="0"/>
              <a:t>26</a:t>
            </a:fld>
            <a:endParaRPr lang="en-US"/>
          </a:p>
        </p:txBody>
      </p:sp>
      <p:sp>
        <p:nvSpPr>
          <p:cNvPr id="8" name="Content Placeholder 6">
            <a:extLst>
              <a:ext uri="{FF2B5EF4-FFF2-40B4-BE49-F238E27FC236}">
                <a16:creationId xmlns:a16="http://schemas.microsoft.com/office/drawing/2014/main" id="{1C76FF82-24C8-4C09-8A53-119E8794C3DA}"/>
              </a:ext>
            </a:extLst>
          </p:cNvPr>
          <p:cNvSpPr txBox="1">
            <a:spLocks/>
          </p:cNvSpPr>
          <p:nvPr/>
        </p:nvSpPr>
        <p:spPr>
          <a:xfrm>
            <a:off x="5332410" y="3902869"/>
            <a:ext cx="6553202" cy="53340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lnSpc>
                <a:spcPct val="114000"/>
              </a:lnSpc>
              <a:spcBef>
                <a:spcPts val="600"/>
              </a:spcBef>
              <a:buFont typeface="Arial" pitchFamily="34" charset="0"/>
              <a:buNone/>
            </a:pPr>
            <a:r>
              <a:rPr lang="en-US" sz="2000" u="sng" dirty="0">
                <a:solidFill>
                  <a:schemeClr val="tx2"/>
                </a:solidFill>
              </a:rPr>
              <a:t>Direct Payments / Unemployment to Employees</a:t>
            </a:r>
          </a:p>
          <a:p>
            <a:pPr marL="45720" indent="0" algn="ctr">
              <a:lnSpc>
                <a:spcPct val="114000"/>
              </a:lnSpc>
              <a:spcBef>
                <a:spcPts val="600"/>
              </a:spcBef>
              <a:buFont typeface="Arial" pitchFamily="34" charset="0"/>
              <a:buNone/>
            </a:pPr>
            <a:endParaRPr lang="en-US" sz="2000" u="sng" dirty="0">
              <a:solidFill>
                <a:schemeClr val="tx2"/>
              </a:solidFill>
            </a:endParaRPr>
          </a:p>
          <a:p>
            <a:pPr algn="ctr"/>
            <a:endParaRPr lang="en-US" sz="2000" dirty="0">
              <a:solidFill>
                <a:schemeClr val="tx2"/>
              </a:solidFill>
            </a:endParaRPr>
          </a:p>
        </p:txBody>
      </p:sp>
      <p:sp>
        <p:nvSpPr>
          <p:cNvPr id="9" name="Content Placeholder 6">
            <a:extLst>
              <a:ext uri="{FF2B5EF4-FFF2-40B4-BE49-F238E27FC236}">
                <a16:creationId xmlns:a16="http://schemas.microsoft.com/office/drawing/2014/main" id="{733B45DC-B1F0-4866-A527-E3BB8A01A3E0}"/>
              </a:ext>
            </a:extLst>
          </p:cNvPr>
          <p:cNvSpPr txBox="1">
            <a:spLocks/>
          </p:cNvSpPr>
          <p:nvPr/>
        </p:nvSpPr>
        <p:spPr>
          <a:xfrm>
            <a:off x="6551612" y="1600200"/>
            <a:ext cx="4114798" cy="53340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lnSpc>
                <a:spcPct val="114000"/>
              </a:lnSpc>
              <a:spcBef>
                <a:spcPts val="600"/>
              </a:spcBef>
              <a:buFont typeface="Arial" pitchFamily="34" charset="0"/>
              <a:buNone/>
            </a:pPr>
            <a:r>
              <a:rPr lang="en-US" sz="2000" u="sng" dirty="0">
                <a:solidFill>
                  <a:schemeClr val="tx2"/>
                </a:solidFill>
              </a:rPr>
              <a:t>Tax Credits/Deductions</a:t>
            </a:r>
          </a:p>
          <a:p>
            <a:pPr marL="45720" indent="0" algn="ctr">
              <a:lnSpc>
                <a:spcPct val="114000"/>
              </a:lnSpc>
              <a:spcBef>
                <a:spcPts val="600"/>
              </a:spcBef>
              <a:buFont typeface="Arial" pitchFamily="34" charset="0"/>
              <a:buNone/>
            </a:pPr>
            <a:endParaRPr lang="en-US" sz="2000" u="sng" dirty="0">
              <a:solidFill>
                <a:schemeClr val="tx2"/>
              </a:solidFill>
            </a:endParaRPr>
          </a:p>
          <a:p>
            <a:pPr algn="ctr"/>
            <a:endParaRPr lang="en-US" sz="2000" dirty="0">
              <a:solidFill>
                <a:schemeClr val="tx2"/>
              </a:solidFill>
            </a:endParaRPr>
          </a:p>
        </p:txBody>
      </p:sp>
      <p:sp>
        <p:nvSpPr>
          <p:cNvPr id="10" name="Content Placeholder 6">
            <a:extLst>
              <a:ext uri="{FF2B5EF4-FFF2-40B4-BE49-F238E27FC236}">
                <a16:creationId xmlns:a16="http://schemas.microsoft.com/office/drawing/2014/main" id="{F8A7A7AC-B2A6-4440-8C50-91480C58DBC8}"/>
              </a:ext>
            </a:extLst>
          </p:cNvPr>
          <p:cNvSpPr txBox="1">
            <a:spLocks/>
          </p:cNvSpPr>
          <p:nvPr/>
        </p:nvSpPr>
        <p:spPr>
          <a:xfrm>
            <a:off x="912812" y="3902869"/>
            <a:ext cx="4114798" cy="53340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lnSpc>
                <a:spcPct val="114000"/>
              </a:lnSpc>
              <a:spcBef>
                <a:spcPts val="600"/>
              </a:spcBef>
              <a:buFont typeface="Arial" pitchFamily="34" charset="0"/>
              <a:buNone/>
            </a:pPr>
            <a:r>
              <a:rPr lang="en-US" sz="2000" u="sng" dirty="0">
                <a:solidFill>
                  <a:schemeClr val="tx2"/>
                </a:solidFill>
              </a:rPr>
              <a:t>Grants to Cover Payroll</a:t>
            </a:r>
          </a:p>
          <a:p>
            <a:pPr marL="45720" indent="0" algn="ctr">
              <a:lnSpc>
                <a:spcPct val="114000"/>
              </a:lnSpc>
              <a:spcBef>
                <a:spcPts val="600"/>
              </a:spcBef>
              <a:buFont typeface="Arial" pitchFamily="34" charset="0"/>
              <a:buNone/>
            </a:pPr>
            <a:endParaRPr lang="en-US" sz="2000" u="sng" dirty="0">
              <a:solidFill>
                <a:schemeClr val="tx2"/>
              </a:solidFill>
            </a:endParaRPr>
          </a:p>
          <a:p>
            <a:pPr algn="ctr"/>
            <a:endParaRPr lang="en-US" sz="2000" dirty="0">
              <a:solidFill>
                <a:schemeClr val="tx2"/>
              </a:solidFill>
            </a:endParaRPr>
          </a:p>
        </p:txBody>
      </p:sp>
      <p:sp>
        <p:nvSpPr>
          <p:cNvPr id="2" name="Rectangle 1">
            <a:extLst>
              <a:ext uri="{FF2B5EF4-FFF2-40B4-BE49-F238E27FC236}">
                <a16:creationId xmlns:a16="http://schemas.microsoft.com/office/drawing/2014/main" id="{1F99D220-B0FF-445F-B4A9-36FAA7E7A0D2}"/>
              </a:ext>
            </a:extLst>
          </p:cNvPr>
          <p:cNvSpPr/>
          <p:nvPr/>
        </p:nvSpPr>
        <p:spPr>
          <a:xfrm>
            <a:off x="1370011" y="4519136"/>
            <a:ext cx="3200400" cy="738664"/>
          </a:xfrm>
          <a:prstGeom prst="rect">
            <a:avLst/>
          </a:prstGeom>
        </p:spPr>
        <p:txBody>
          <a:bodyPr wrap="square">
            <a:spAutoFit/>
          </a:bodyPr>
          <a:lstStyle/>
          <a:p>
            <a:pPr algn="ctr"/>
            <a:r>
              <a:rPr lang="en-US" sz="1400" i="1" dirty="0">
                <a:solidFill>
                  <a:srgbClr val="000000"/>
                </a:solidFill>
                <a:latin typeface="Arial" panose="020B0604020202020204" pitchFamily="34" charset="0"/>
              </a:rPr>
              <a:t>“Make cash available immediately and easily to offset payroll and benefit costs to allow retention of staff.”</a:t>
            </a:r>
            <a:endParaRPr lang="en-US" sz="1400" i="1" dirty="0"/>
          </a:p>
        </p:txBody>
      </p:sp>
      <p:sp>
        <p:nvSpPr>
          <p:cNvPr id="11" name="Rectangle 10">
            <a:extLst>
              <a:ext uri="{FF2B5EF4-FFF2-40B4-BE49-F238E27FC236}">
                <a16:creationId xmlns:a16="http://schemas.microsoft.com/office/drawing/2014/main" id="{315A24C0-7E84-44D5-A4C5-B9D57704D63B}"/>
              </a:ext>
            </a:extLst>
          </p:cNvPr>
          <p:cNvSpPr/>
          <p:nvPr/>
        </p:nvSpPr>
        <p:spPr>
          <a:xfrm>
            <a:off x="760412" y="2133600"/>
            <a:ext cx="4417961" cy="954107"/>
          </a:xfrm>
          <a:prstGeom prst="rect">
            <a:avLst/>
          </a:prstGeom>
        </p:spPr>
        <p:txBody>
          <a:bodyPr wrap="square">
            <a:spAutoFit/>
          </a:bodyPr>
          <a:lstStyle/>
          <a:p>
            <a:pPr algn="ctr"/>
            <a:r>
              <a:rPr lang="en-US" sz="1400" i="1" dirty="0">
                <a:solidFill>
                  <a:srgbClr val="000000"/>
                </a:solidFill>
                <a:latin typeface="Arial" panose="020B0604020202020204" pitchFamily="34" charset="0"/>
              </a:rPr>
              <a:t>“Zero to low interest loans for payroll purposes for small businesses that cannot absorb paid leave, sick, etc. for extended period of time and are having their projects put on hold because of the virus!.”</a:t>
            </a:r>
            <a:endParaRPr lang="en-US" sz="1400" i="1" dirty="0"/>
          </a:p>
        </p:txBody>
      </p:sp>
      <p:sp>
        <p:nvSpPr>
          <p:cNvPr id="12" name="Rectangle 11">
            <a:extLst>
              <a:ext uri="{FF2B5EF4-FFF2-40B4-BE49-F238E27FC236}">
                <a16:creationId xmlns:a16="http://schemas.microsoft.com/office/drawing/2014/main" id="{013BC581-53AC-4EEC-ADFD-7963877ACF9B}"/>
              </a:ext>
            </a:extLst>
          </p:cNvPr>
          <p:cNvSpPr/>
          <p:nvPr/>
        </p:nvSpPr>
        <p:spPr>
          <a:xfrm>
            <a:off x="6703193" y="4419600"/>
            <a:ext cx="4192638" cy="307777"/>
          </a:xfrm>
          <a:prstGeom prst="rect">
            <a:avLst/>
          </a:prstGeom>
        </p:spPr>
        <p:txBody>
          <a:bodyPr wrap="square">
            <a:spAutoFit/>
          </a:bodyPr>
          <a:lstStyle/>
          <a:p>
            <a:pPr algn="ctr"/>
            <a:r>
              <a:rPr lang="en-US" sz="1400" i="1" dirty="0">
                <a:solidFill>
                  <a:srgbClr val="000000"/>
                </a:solidFill>
                <a:latin typeface="Arial" panose="020B0604020202020204" pitchFamily="34" charset="0"/>
              </a:rPr>
              <a:t>“Pay for employees if they get furloughed.”</a:t>
            </a:r>
            <a:endParaRPr lang="en-US" sz="1400" i="1" dirty="0"/>
          </a:p>
        </p:txBody>
      </p:sp>
      <p:sp>
        <p:nvSpPr>
          <p:cNvPr id="13" name="Rectangle 12">
            <a:extLst>
              <a:ext uri="{FF2B5EF4-FFF2-40B4-BE49-F238E27FC236}">
                <a16:creationId xmlns:a16="http://schemas.microsoft.com/office/drawing/2014/main" id="{3A28586D-0530-4CCD-806C-D8C29B30F535}"/>
              </a:ext>
            </a:extLst>
          </p:cNvPr>
          <p:cNvSpPr/>
          <p:nvPr/>
        </p:nvSpPr>
        <p:spPr>
          <a:xfrm>
            <a:off x="7212315" y="4835128"/>
            <a:ext cx="3200400" cy="307777"/>
          </a:xfrm>
          <a:prstGeom prst="rect">
            <a:avLst/>
          </a:prstGeom>
        </p:spPr>
        <p:txBody>
          <a:bodyPr wrap="square">
            <a:spAutoFit/>
          </a:bodyPr>
          <a:lstStyle/>
          <a:p>
            <a:pPr algn="ctr"/>
            <a:r>
              <a:rPr lang="en-US" sz="1400" i="1" dirty="0">
                <a:solidFill>
                  <a:srgbClr val="000000"/>
                </a:solidFill>
                <a:latin typeface="Arial" panose="020B0604020202020204" pitchFamily="34" charset="0"/>
              </a:rPr>
              <a:t>“Pay the affected staff directly.”</a:t>
            </a:r>
            <a:endParaRPr lang="en-US" sz="1400" i="1" dirty="0"/>
          </a:p>
        </p:txBody>
      </p:sp>
      <p:sp>
        <p:nvSpPr>
          <p:cNvPr id="14" name="Rectangle 13">
            <a:extLst>
              <a:ext uri="{FF2B5EF4-FFF2-40B4-BE49-F238E27FC236}">
                <a16:creationId xmlns:a16="http://schemas.microsoft.com/office/drawing/2014/main" id="{FDDF7519-0EC4-4250-8735-8E8BAEFC4CA4}"/>
              </a:ext>
            </a:extLst>
          </p:cNvPr>
          <p:cNvSpPr/>
          <p:nvPr/>
        </p:nvSpPr>
        <p:spPr>
          <a:xfrm>
            <a:off x="1370011" y="5442913"/>
            <a:ext cx="3200400" cy="523220"/>
          </a:xfrm>
          <a:prstGeom prst="rect">
            <a:avLst/>
          </a:prstGeom>
        </p:spPr>
        <p:txBody>
          <a:bodyPr wrap="square">
            <a:spAutoFit/>
          </a:bodyPr>
          <a:lstStyle/>
          <a:p>
            <a:pPr algn="ctr"/>
            <a:r>
              <a:rPr lang="en-US" sz="1400" i="1" dirty="0">
                <a:solidFill>
                  <a:srgbClr val="000000"/>
                </a:solidFill>
                <a:latin typeface="Arial" panose="020B0604020202020204" pitchFamily="34" charset="0"/>
              </a:rPr>
              <a:t>“Provide grants to small businesses to continue paying staff.”</a:t>
            </a:r>
            <a:endParaRPr lang="en-US" sz="1400" i="1" dirty="0"/>
          </a:p>
        </p:txBody>
      </p:sp>
      <p:sp>
        <p:nvSpPr>
          <p:cNvPr id="15" name="Rectangle 14">
            <a:extLst>
              <a:ext uri="{FF2B5EF4-FFF2-40B4-BE49-F238E27FC236}">
                <a16:creationId xmlns:a16="http://schemas.microsoft.com/office/drawing/2014/main" id="{7C3B9A7D-71D1-4E57-99F5-61EE6F601C9A}"/>
              </a:ext>
            </a:extLst>
          </p:cNvPr>
          <p:cNvSpPr/>
          <p:nvPr/>
        </p:nvSpPr>
        <p:spPr>
          <a:xfrm>
            <a:off x="912812" y="3200400"/>
            <a:ext cx="4114798" cy="523220"/>
          </a:xfrm>
          <a:prstGeom prst="rect">
            <a:avLst/>
          </a:prstGeom>
        </p:spPr>
        <p:txBody>
          <a:bodyPr wrap="square">
            <a:spAutoFit/>
          </a:bodyPr>
          <a:lstStyle/>
          <a:p>
            <a:pPr algn="ctr"/>
            <a:r>
              <a:rPr lang="en-US" sz="1400" i="1" dirty="0">
                <a:solidFill>
                  <a:srgbClr val="000000"/>
                </a:solidFill>
                <a:latin typeface="Arial" panose="020B0604020202020204" pitchFamily="34" charset="0"/>
              </a:rPr>
              <a:t>“Provide interest free loans to small business to float for a year (30% of their revenue).”</a:t>
            </a:r>
            <a:endParaRPr lang="en-US" sz="1400" i="1" dirty="0"/>
          </a:p>
        </p:txBody>
      </p:sp>
      <p:sp>
        <p:nvSpPr>
          <p:cNvPr id="16" name="Rectangle 15">
            <a:extLst>
              <a:ext uri="{FF2B5EF4-FFF2-40B4-BE49-F238E27FC236}">
                <a16:creationId xmlns:a16="http://schemas.microsoft.com/office/drawing/2014/main" id="{07F46095-CD16-4997-8723-D106657E9B2A}"/>
              </a:ext>
            </a:extLst>
          </p:cNvPr>
          <p:cNvSpPr/>
          <p:nvPr/>
        </p:nvSpPr>
        <p:spPr>
          <a:xfrm>
            <a:off x="6400030" y="2286000"/>
            <a:ext cx="4417961" cy="523220"/>
          </a:xfrm>
          <a:prstGeom prst="rect">
            <a:avLst/>
          </a:prstGeom>
        </p:spPr>
        <p:txBody>
          <a:bodyPr wrap="square">
            <a:spAutoFit/>
          </a:bodyPr>
          <a:lstStyle/>
          <a:p>
            <a:pPr algn="ctr"/>
            <a:r>
              <a:rPr lang="en-US" sz="1400" i="1" dirty="0">
                <a:solidFill>
                  <a:srgbClr val="000000"/>
                </a:solidFill>
                <a:latin typeface="Arial" panose="020B0604020202020204" pitchFamily="34" charset="0"/>
              </a:rPr>
              <a:t>“Allow deduction of salaries for employees in areas with mandatory shelter at home rules.”</a:t>
            </a:r>
            <a:endParaRPr lang="en-US" sz="1400" i="1" dirty="0"/>
          </a:p>
        </p:txBody>
      </p:sp>
      <p:sp>
        <p:nvSpPr>
          <p:cNvPr id="17" name="Rectangle 16">
            <a:extLst>
              <a:ext uri="{FF2B5EF4-FFF2-40B4-BE49-F238E27FC236}">
                <a16:creationId xmlns:a16="http://schemas.microsoft.com/office/drawing/2014/main" id="{F85B79E0-DF2C-4D79-A04D-CF9C9879F81F}"/>
              </a:ext>
            </a:extLst>
          </p:cNvPr>
          <p:cNvSpPr/>
          <p:nvPr/>
        </p:nvSpPr>
        <p:spPr>
          <a:xfrm>
            <a:off x="6400030" y="3002104"/>
            <a:ext cx="4417961" cy="523220"/>
          </a:xfrm>
          <a:prstGeom prst="rect">
            <a:avLst/>
          </a:prstGeom>
        </p:spPr>
        <p:txBody>
          <a:bodyPr wrap="square">
            <a:spAutoFit/>
          </a:bodyPr>
          <a:lstStyle/>
          <a:p>
            <a:pPr algn="ctr"/>
            <a:r>
              <a:rPr lang="en-US" sz="1400" i="1" dirty="0">
                <a:solidFill>
                  <a:srgbClr val="000000"/>
                </a:solidFill>
                <a:latin typeface="Arial" panose="020B0604020202020204" pitchFamily="34" charset="0"/>
              </a:rPr>
              <a:t>“Expand eligibility of refundable tax credits, as needed, with fewer restrictions.”</a:t>
            </a:r>
            <a:endParaRPr lang="en-US" sz="1400" i="1" dirty="0"/>
          </a:p>
        </p:txBody>
      </p:sp>
      <p:sp>
        <p:nvSpPr>
          <p:cNvPr id="18" name="Rectangle 17">
            <a:extLst>
              <a:ext uri="{FF2B5EF4-FFF2-40B4-BE49-F238E27FC236}">
                <a16:creationId xmlns:a16="http://schemas.microsoft.com/office/drawing/2014/main" id="{CF439F09-CB89-43E0-B937-8F09914A18AF}"/>
              </a:ext>
            </a:extLst>
          </p:cNvPr>
          <p:cNvSpPr/>
          <p:nvPr/>
        </p:nvSpPr>
        <p:spPr>
          <a:xfrm>
            <a:off x="6781033" y="5250656"/>
            <a:ext cx="4036958" cy="738664"/>
          </a:xfrm>
          <a:prstGeom prst="rect">
            <a:avLst/>
          </a:prstGeom>
        </p:spPr>
        <p:txBody>
          <a:bodyPr wrap="square">
            <a:spAutoFit/>
          </a:bodyPr>
          <a:lstStyle/>
          <a:p>
            <a:pPr algn="ctr"/>
            <a:r>
              <a:rPr lang="en-US" sz="1400" i="1" dirty="0">
                <a:solidFill>
                  <a:srgbClr val="000000"/>
                </a:solidFill>
                <a:latin typeface="Arial" panose="020B0604020202020204" pitchFamily="34" charset="0"/>
              </a:rPr>
              <a:t>“Make state unemployment insurance mandatory and immediate so we can furlough workers and not worry about them having some income.”</a:t>
            </a:r>
            <a:endParaRPr lang="en-US" sz="1400" i="1" dirty="0"/>
          </a:p>
        </p:txBody>
      </p:sp>
    </p:spTree>
    <p:extLst>
      <p:ext uri="{BB962C8B-B14F-4D97-AF65-F5344CB8AC3E}">
        <p14:creationId xmlns:p14="http://schemas.microsoft.com/office/powerpoint/2010/main" val="365650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1325562"/>
          </a:xfrm>
        </p:spPr>
        <p:txBody>
          <a:bodyPr>
            <a:noAutofit/>
          </a:bodyPr>
          <a:lstStyle/>
          <a:p>
            <a:pPr algn="ctr"/>
            <a:r>
              <a:rPr lang="en-US" sz="2400" dirty="0"/>
              <a:t>Steps Congress Should Take to Mitigate Cash Flow Problems</a:t>
            </a:r>
            <a:br>
              <a:rPr lang="en-US" sz="2400" dirty="0"/>
            </a:br>
            <a:r>
              <a:rPr lang="en-US" sz="2400" dirty="0"/>
              <a:t>by firm size (FTE)</a:t>
            </a:r>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27</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2537246" y="5665113"/>
            <a:ext cx="7290966" cy="600164"/>
          </a:xfrm>
          <a:prstGeom prst="rect">
            <a:avLst/>
          </a:prstGeom>
        </p:spPr>
        <p:txBody>
          <a:bodyPr wrap="square">
            <a:spAutoFit/>
          </a:bodyPr>
          <a:lstStyle/>
          <a:p>
            <a:pPr algn="ctr"/>
            <a:r>
              <a:rPr lang="en-US" sz="1100" dirty="0"/>
              <a:t>Q11. Congress has passed legislation to provide help to certain firms impacted by the costs of new family/medical leave requirements with refundable tax credits. What additional measures should Congress adopt to help mitigate against cash flow problems?  Select All That Apply</a:t>
            </a:r>
          </a:p>
        </p:txBody>
      </p:sp>
      <p:pic>
        <p:nvPicPr>
          <p:cNvPr id="8" name="Picture 7">
            <a:extLst>
              <a:ext uri="{FF2B5EF4-FFF2-40B4-BE49-F238E27FC236}">
                <a16:creationId xmlns:a16="http://schemas.microsoft.com/office/drawing/2014/main" id="{86320FD3-DFAE-4829-AB98-328997F8AEE1}"/>
              </a:ext>
            </a:extLst>
          </p:cNvPr>
          <p:cNvPicPr>
            <a:picLocks noChangeAspect="1"/>
          </p:cNvPicPr>
          <p:nvPr/>
        </p:nvPicPr>
        <p:blipFill>
          <a:blip r:embed="rId2"/>
          <a:stretch>
            <a:fillRect/>
          </a:stretch>
        </p:blipFill>
        <p:spPr>
          <a:xfrm>
            <a:off x="3942819" y="4728053"/>
            <a:ext cx="4303182" cy="584200"/>
          </a:xfrm>
          <a:prstGeom prst="rect">
            <a:avLst/>
          </a:prstGeom>
        </p:spPr>
      </p:pic>
      <p:graphicFrame>
        <p:nvGraphicFramePr>
          <p:cNvPr id="2" name="Table 1">
            <a:extLst>
              <a:ext uri="{FF2B5EF4-FFF2-40B4-BE49-F238E27FC236}">
                <a16:creationId xmlns:a16="http://schemas.microsoft.com/office/drawing/2014/main" id="{A01429EF-9266-49B4-8185-EC7CE722756F}"/>
              </a:ext>
            </a:extLst>
          </p:cNvPr>
          <p:cNvGraphicFramePr>
            <a:graphicFrameLocks noGrp="1"/>
          </p:cNvGraphicFramePr>
          <p:nvPr>
            <p:extLst>
              <p:ext uri="{D42A27DB-BD31-4B8C-83A1-F6EECF244321}">
                <p14:modId xmlns:p14="http://schemas.microsoft.com/office/powerpoint/2010/main" val="4156548274"/>
              </p:ext>
            </p:extLst>
          </p:nvPr>
        </p:nvGraphicFramePr>
        <p:xfrm>
          <a:off x="624339" y="2133918"/>
          <a:ext cx="10940146" cy="2042161"/>
        </p:xfrm>
        <a:graphic>
          <a:graphicData uri="http://schemas.openxmlformats.org/drawingml/2006/table">
            <a:tbl>
              <a:tblPr/>
              <a:tblGrid>
                <a:gridCol w="4234241">
                  <a:extLst>
                    <a:ext uri="{9D8B030D-6E8A-4147-A177-3AD203B41FA5}">
                      <a16:colId xmlns:a16="http://schemas.microsoft.com/office/drawing/2014/main" val="2275539894"/>
                    </a:ext>
                  </a:extLst>
                </a:gridCol>
                <a:gridCol w="911679">
                  <a:extLst>
                    <a:ext uri="{9D8B030D-6E8A-4147-A177-3AD203B41FA5}">
                      <a16:colId xmlns:a16="http://schemas.microsoft.com/office/drawing/2014/main" val="209517994"/>
                    </a:ext>
                  </a:extLst>
                </a:gridCol>
                <a:gridCol w="202595">
                  <a:extLst>
                    <a:ext uri="{9D8B030D-6E8A-4147-A177-3AD203B41FA5}">
                      <a16:colId xmlns:a16="http://schemas.microsoft.com/office/drawing/2014/main" val="2251383084"/>
                    </a:ext>
                  </a:extLst>
                </a:gridCol>
                <a:gridCol w="911679">
                  <a:extLst>
                    <a:ext uri="{9D8B030D-6E8A-4147-A177-3AD203B41FA5}">
                      <a16:colId xmlns:a16="http://schemas.microsoft.com/office/drawing/2014/main" val="421763366"/>
                    </a:ext>
                  </a:extLst>
                </a:gridCol>
                <a:gridCol w="911679">
                  <a:extLst>
                    <a:ext uri="{9D8B030D-6E8A-4147-A177-3AD203B41FA5}">
                      <a16:colId xmlns:a16="http://schemas.microsoft.com/office/drawing/2014/main" val="4241615509"/>
                    </a:ext>
                  </a:extLst>
                </a:gridCol>
                <a:gridCol w="911679">
                  <a:extLst>
                    <a:ext uri="{9D8B030D-6E8A-4147-A177-3AD203B41FA5}">
                      <a16:colId xmlns:a16="http://schemas.microsoft.com/office/drawing/2014/main" val="1219402066"/>
                    </a:ext>
                  </a:extLst>
                </a:gridCol>
                <a:gridCol w="911679">
                  <a:extLst>
                    <a:ext uri="{9D8B030D-6E8A-4147-A177-3AD203B41FA5}">
                      <a16:colId xmlns:a16="http://schemas.microsoft.com/office/drawing/2014/main" val="2843807619"/>
                    </a:ext>
                  </a:extLst>
                </a:gridCol>
                <a:gridCol w="911679">
                  <a:extLst>
                    <a:ext uri="{9D8B030D-6E8A-4147-A177-3AD203B41FA5}">
                      <a16:colId xmlns:a16="http://schemas.microsoft.com/office/drawing/2014/main" val="1741493144"/>
                    </a:ext>
                  </a:extLst>
                </a:gridCol>
                <a:gridCol w="1033236">
                  <a:extLst>
                    <a:ext uri="{9D8B030D-6E8A-4147-A177-3AD203B41FA5}">
                      <a16:colId xmlns:a16="http://schemas.microsoft.com/office/drawing/2014/main" val="3312520619"/>
                    </a:ext>
                  </a:extLst>
                </a:gridCol>
              </a:tblGrid>
              <a:tr h="267426">
                <a:tc>
                  <a:txBody>
                    <a:bodyPr/>
                    <a:lstStyle/>
                    <a:p>
                      <a:pPr algn="l" fontAlgn="b"/>
                      <a:r>
                        <a:rPr lang="en-US" sz="16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3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3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3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2758589887"/>
                  </a:ext>
                </a:extLst>
              </a:tr>
              <a:tr h="425450">
                <a:tc>
                  <a:txBody>
                    <a:bodyPr/>
                    <a:lstStyle/>
                    <a:p>
                      <a:pPr algn="r" fontAlgn="b"/>
                      <a:r>
                        <a:rPr lang="en-US" sz="1300" b="1" i="0" u="none" strike="noStrike">
                          <a:effectLst/>
                          <a:latin typeface="Arial" panose="020B0604020202020204" pitchFamily="34" charset="0"/>
                        </a:rPr>
                        <a:t>Allow businesses to delay payment of their share of Social Security payroll taxes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0" i="0" u="none" strike="noStrike">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300" b="0" i="0" u="none" strike="noStrike">
                          <a:solidFill>
                            <a:srgbClr val="000000"/>
                          </a:solidFill>
                          <a:effectLst/>
                          <a:latin typeface="Arial" panose="020B060402020202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300" b="1" i="0" u="none" strike="noStrike">
                          <a:solidFill>
                            <a:srgbClr val="000000"/>
                          </a:solidFill>
                          <a:effectLst/>
                          <a:latin typeface="Arial" panose="020B0604020202020204" pitchFamily="34" charset="0"/>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3523865956"/>
                  </a:ext>
                </a:extLst>
              </a:tr>
              <a:tr h="267426">
                <a:tc>
                  <a:txBody>
                    <a:bodyPr/>
                    <a:lstStyle/>
                    <a:p>
                      <a:pPr algn="r" fontAlgn="b"/>
                      <a:r>
                        <a:rPr lang="en-US" sz="1300" b="1" i="0" u="none" strike="noStrike">
                          <a:effectLst/>
                          <a:latin typeface="Arial" panose="020B0604020202020204" pitchFamily="34" charset="0"/>
                        </a:rPr>
                        <a:t>Increase interest deductibility for businesses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0" i="0" u="none" strike="noStrike">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45%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4282197313"/>
                  </a:ext>
                </a:extLst>
              </a:tr>
              <a:tr h="267426">
                <a:tc>
                  <a:txBody>
                    <a:bodyPr/>
                    <a:lstStyle/>
                    <a:p>
                      <a:pPr algn="r" fontAlgn="b"/>
                      <a:r>
                        <a:rPr lang="en-US" sz="1300" b="1" i="0" u="none" strike="noStrike">
                          <a:effectLst/>
                          <a:latin typeface="Arial" panose="020B0604020202020204" pitchFamily="34" charset="0"/>
                        </a:rPr>
                        <a:t>Expand net operating loss rules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1" i="0" u="none" strike="noStrike">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27%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569249998"/>
                  </a:ext>
                </a:extLst>
              </a:tr>
              <a:tr h="267426">
                <a:tc>
                  <a:txBody>
                    <a:bodyPr/>
                    <a:lstStyle/>
                    <a:p>
                      <a:pPr algn="r" fontAlgn="b"/>
                      <a:r>
                        <a:rPr lang="en-US" sz="1300" b="1" i="0" u="none" strike="noStrike">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3311257097"/>
                  </a:ext>
                </a:extLst>
              </a:tr>
              <a:tr h="267426">
                <a:tc>
                  <a:txBody>
                    <a:bodyPr/>
                    <a:lstStyle/>
                    <a:p>
                      <a:pPr algn="r" fontAlgn="b"/>
                      <a:r>
                        <a:rPr lang="en-US" sz="1300" b="1" i="0" u="none" strike="noStrike">
                          <a:effectLst/>
                          <a:latin typeface="Arial" panose="020B0604020202020204" pitchFamily="34" charset="0"/>
                        </a:rPr>
                        <a:t>Not sure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Arial" panose="020B0604020202020204" pitchFamily="34" charset="0"/>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300" b="0"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1"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300" b="1" i="0" u="none" strike="noStrike">
                          <a:solidFill>
                            <a:srgbClr val="000000"/>
                          </a:solidFill>
                          <a:effectLst/>
                          <a:latin typeface="Arial" panose="020B0604020202020204" pitchFamily="34" charset="0"/>
                        </a:rPr>
                        <a:t>18%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3647056427"/>
                  </a:ext>
                </a:extLst>
              </a:tr>
              <a:tr h="279581">
                <a:tc>
                  <a:txBody>
                    <a:bodyPr/>
                    <a:lstStyle/>
                    <a:p>
                      <a:pPr algn="r" fontAlgn="b"/>
                      <a:r>
                        <a:rPr lang="en-US" sz="1300" b="1" i="0" u="none" strike="noStrike">
                          <a:effectLst/>
                          <a:latin typeface="Arial" panose="020B0604020202020204" pitchFamily="34" charset="0"/>
                        </a:rPr>
                        <a:t>None of the above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6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300" b="0" i="0" u="none" strike="noStrike" dirty="0">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259123833"/>
                  </a:ext>
                </a:extLst>
              </a:tr>
            </a:tbl>
          </a:graphicData>
        </a:graphic>
      </p:graphicFrame>
    </p:spTree>
    <p:extLst>
      <p:ext uri="{BB962C8B-B14F-4D97-AF65-F5344CB8AC3E}">
        <p14:creationId xmlns:p14="http://schemas.microsoft.com/office/powerpoint/2010/main" val="225205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impacts</a:t>
            </a:r>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F36C87F6-986D-49E6-AF40-1B3A1EE8064D}" type="slidenum">
              <a:rPr lang="en-US" smtClean="0"/>
              <a:t>28</a:t>
            </a:fld>
            <a:endParaRPr lang="en-US"/>
          </a:p>
        </p:txBody>
      </p:sp>
      <p:sp>
        <p:nvSpPr>
          <p:cNvPr id="6" name="Footer Placeholder 1">
            <a:extLst>
              <a:ext uri="{FF2B5EF4-FFF2-40B4-BE49-F238E27FC236}">
                <a16:creationId xmlns:a16="http://schemas.microsoft.com/office/drawing/2014/main" id="{54493DE6-6335-4706-961C-579E7342736E}"/>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192208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BE0965-8990-4204-993B-23502908343E}"/>
              </a:ext>
            </a:extLst>
          </p:cNvPr>
          <p:cNvSpPr>
            <a:spLocks noGrp="1"/>
          </p:cNvSpPr>
          <p:nvPr>
            <p:ph type="title"/>
          </p:nvPr>
        </p:nvSpPr>
        <p:spPr>
          <a:xfrm>
            <a:off x="1217614" y="274638"/>
            <a:ext cx="9982198" cy="1020762"/>
          </a:xfrm>
        </p:spPr>
        <p:txBody>
          <a:bodyPr>
            <a:normAutofit fontScale="90000"/>
          </a:bodyPr>
          <a:lstStyle/>
          <a:p>
            <a:pPr marL="45720"/>
            <a:r>
              <a:rPr lang="en-US" sz="2400" dirty="0"/>
              <a:t>When asked to describe any other business issues that organizations are experiencing related to COVID-19 respondents answers fell into several main categories:</a:t>
            </a:r>
            <a:endParaRPr lang="en-US" sz="2200" dirty="0"/>
          </a:p>
        </p:txBody>
      </p:sp>
      <p:sp>
        <p:nvSpPr>
          <p:cNvPr id="7" name="Content Placeholder 6">
            <a:extLst>
              <a:ext uri="{FF2B5EF4-FFF2-40B4-BE49-F238E27FC236}">
                <a16:creationId xmlns:a16="http://schemas.microsoft.com/office/drawing/2014/main" id="{DA828589-8C5E-4022-85A1-41567F0CE81C}"/>
              </a:ext>
            </a:extLst>
          </p:cNvPr>
          <p:cNvSpPr>
            <a:spLocks noGrp="1"/>
          </p:cNvSpPr>
          <p:nvPr>
            <p:ph idx="1"/>
          </p:nvPr>
        </p:nvSpPr>
        <p:spPr>
          <a:xfrm>
            <a:off x="1217614" y="1600200"/>
            <a:ext cx="9753600" cy="4572000"/>
          </a:xfrm>
        </p:spPr>
        <p:txBody>
          <a:bodyPr>
            <a:normAutofit lnSpcReduction="10000"/>
          </a:bodyPr>
          <a:lstStyle/>
          <a:p>
            <a:pPr lvl="0">
              <a:lnSpc>
                <a:spcPct val="114000"/>
              </a:lnSpc>
              <a:spcBef>
                <a:spcPts val="600"/>
              </a:spcBef>
            </a:pPr>
            <a:r>
              <a:rPr lang="en-US" sz="2000" dirty="0">
                <a:solidFill>
                  <a:schemeClr val="tx2"/>
                </a:solidFill>
              </a:rPr>
              <a:t>Loss of productivity / efficiency due majority of staff working from home. </a:t>
            </a:r>
          </a:p>
          <a:p>
            <a:pPr lvl="0">
              <a:lnSpc>
                <a:spcPct val="114000"/>
              </a:lnSpc>
              <a:spcBef>
                <a:spcPts val="600"/>
              </a:spcBef>
            </a:pPr>
            <a:r>
              <a:rPr lang="en-US" sz="2000" dirty="0">
                <a:solidFill>
                  <a:schemeClr val="tx2"/>
                </a:solidFill>
              </a:rPr>
              <a:t>Challenges related with staff having varied Internet speed / efficiency / access. </a:t>
            </a:r>
          </a:p>
          <a:p>
            <a:pPr lvl="0">
              <a:lnSpc>
                <a:spcPct val="114000"/>
              </a:lnSpc>
              <a:spcBef>
                <a:spcPts val="600"/>
              </a:spcBef>
            </a:pPr>
            <a:r>
              <a:rPr lang="en-US" sz="2000" dirty="0">
                <a:solidFill>
                  <a:schemeClr val="tx2"/>
                </a:solidFill>
              </a:rPr>
              <a:t>Challenges with distracted staff.</a:t>
            </a:r>
          </a:p>
          <a:p>
            <a:pPr lvl="0">
              <a:lnSpc>
                <a:spcPct val="114000"/>
              </a:lnSpc>
              <a:spcBef>
                <a:spcPts val="600"/>
              </a:spcBef>
            </a:pPr>
            <a:r>
              <a:rPr lang="en-US" sz="2000" dirty="0">
                <a:solidFill>
                  <a:schemeClr val="tx2"/>
                </a:solidFill>
              </a:rPr>
              <a:t>Many report that projects which weren’t already underway are being delayed. Anxiety expressed regarding any future work.</a:t>
            </a:r>
          </a:p>
          <a:p>
            <a:pPr lvl="0">
              <a:lnSpc>
                <a:spcPct val="114000"/>
              </a:lnSpc>
              <a:spcBef>
                <a:spcPts val="600"/>
              </a:spcBef>
            </a:pPr>
            <a:r>
              <a:rPr lang="en-US" sz="2000" dirty="0">
                <a:solidFill>
                  <a:schemeClr val="tx2"/>
                </a:solidFill>
              </a:rPr>
              <a:t>Banks are inundated with requests; firms are uncertain of response time.</a:t>
            </a:r>
          </a:p>
          <a:p>
            <a:pPr lvl="0">
              <a:lnSpc>
                <a:spcPct val="114000"/>
              </a:lnSpc>
              <a:spcBef>
                <a:spcPts val="600"/>
              </a:spcBef>
            </a:pPr>
            <a:r>
              <a:rPr lang="en-US" sz="2000" dirty="0">
                <a:solidFill>
                  <a:schemeClr val="tx2"/>
                </a:solidFill>
              </a:rPr>
              <a:t>Many commented that cash flow challenges are top of mind. There is uncertainty that clients will pay in a timely manner.</a:t>
            </a:r>
          </a:p>
          <a:p>
            <a:pPr lvl="0">
              <a:lnSpc>
                <a:spcPct val="114000"/>
              </a:lnSpc>
              <a:spcBef>
                <a:spcPts val="600"/>
              </a:spcBef>
            </a:pPr>
            <a:r>
              <a:rPr lang="en-US" sz="2000" dirty="0">
                <a:solidFill>
                  <a:schemeClr val="tx2"/>
                </a:solidFill>
              </a:rPr>
              <a:t>Concerns about the timing of government assistance - will it be in time before my firm runs out of cash; will the process be “impossible?”</a:t>
            </a:r>
          </a:p>
          <a:p>
            <a:pPr lvl="0">
              <a:lnSpc>
                <a:spcPct val="114000"/>
              </a:lnSpc>
              <a:spcBef>
                <a:spcPts val="600"/>
              </a:spcBef>
            </a:pPr>
            <a:r>
              <a:rPr lang="en-US" sz="2000" dirty="0">
                <a:solidFill>
                  <a:schemeClr val="tx2"/>
                </a:solidFill>
              </a:rPr>
              <a:t>Anxiety and concern over the economy.</a:t>
            </a:r>
          </a:p>
        </p:txBody>
      </p:sp>
      <p:sp>
        <p:nvSpPr>
          <p:cNvPr id="4" name="Footer Placeholder 3">
            <a:extLst>
              <a:ext uri="{FF2B5EF4-FFF2-40B4-BE49-F238E27FC236}">
                <a16:creationId xmlns:a16="http://schemas.microsoft.com/office/drawing/2014/main" id="{334CA5BE-AFEC-4652-9868-005D16443FC3}"/>
              </a:ext>
            </a:extLst>
          </p:cNvPr>
          <p:cNvSpPr>
            <a:spLocks noGrp="1"/>
          </p:cNvSpPr>
          <p:nvPr>
            <p:ph type="ftr" sz="quarter" idx="11"/>
          </p:nvPr>
        </p:nvSpPr>
        <p:spPr/>
        <p:txBody>
          <a:bodyPr/>
          <a:lstStyle/>
          <a:p>
            <a:r>
              <a:rPr lang="en-US"/>
              <a:t>© 2020 THE INSTITUTE for Association and Nonprofit Research. All rights reserved.</a:t>
            </a:r>
            <a:endParaRPr lang="en-US" dirty="0"/>
          </a:p>
        </p:txBody>
      </p:sp>
      <p:sp>
        <p:nvSpPr>
          <p:cNvPr id="5" name="Slide Number Placeholder 4">
            <a:extLst>
              <a:ext uri="{FF2B5EF4-FFF2-40B4-BE49-F238E27FC236}">
                <a16:creationId xmlns:a16="http://schemas.microsoft.com/office/drawing/2014/main" id="{801DF943-9D43-4850-A5EF-50DE549B88DC}"/>
              </a:ext>
            </a:extLst>
          </p:cNvPr>
          <p:cNvSpPr>
            <a:spLocks noGrp="1"/>
          </p:cNvSpPr>
          <p:nvPr>
            <p:ph type="sldNum" sz="quarter" idx="12"/>
          </p:nvPr>
        </p:nvSpPr>
        <p:spPr/>
        <p:txBody>
          <a:bodyPr/>
          <a:lstStyle/>
          <a:p>
            <a:fld id="{F36C87F6-986D-49E6-AF40-1B3A1EE8064D}" type="slidenum">
              <a:rPr lang="en-US" smtClean="0"/>
              <a:t>29</a:t>
            </a:fld>
            <a:endParaRPr lang="en-US"/>
          </a:p>
        </p:txBody>
      </p:sp>
    </p:spTree>
    <p:extLst>
      <p:ext uri="{BB962C8B-B14F-4D97-AF65-F5344CB8AC3E}">
        <p14:creationId xmlns:p14="http://schemas.microsoft.com/office/powerpoint/2010/main" val="2797521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3AA8B36-AD13-4698-9A89-E7BED8C2834B}"/>
              </a:ext>
            </a:extLst>
          </p:cNvPr>
          <p:cNvSpPr>
            <a:spLocks noGrp="1"/>
          </p:cNvSpPr>
          <p:nvPr>
            <p:ph type="ftr" sz="quarter" idx="11"/>
          </p:nvPr>
        </p:nvSpPr>
        <p:spPr/>
        <p:txBody>
          <a:bodyPr/>
          <a:lstStyle/>
          <a:p>
            <a:r>
              <a:rPr lang="en-US"/>
              <a:t>© 2020 THE INSTITUTE for Association and Nonprofit Research. All rights reserved.</a:t>
            </a:r>
            <a:endParaRPr lang="en-US" dirty="0"/>
          </a:p>
        </p:txBody>
      </p:sp>
      <p:sp>
        <p:nvSpPr>
          <p:cNvPr id="5" name="Slide Number Placeholder 4">
            <a:extLst>
              <a:ext uri="{FF2B5EF4-FFF2-40B4-BE49-F238E27FC236}">
                <a16:creationId xmlns:a16="http://schemas.microsoft.com/office/drawing/2014/main" id="{9AB3EEDE-DF72-442F-98E1-828EDC064F7C}"/>
              </a:ext>
            </a:extLst>
          </p:cNvPr>
          <p:cNvSpPr>
            <a:spLocks noGrp="1"/>
          </p:cNvSpPr>
          <p:nvPr>
            <p:ph type="sldNum" sz="quarter" idx="12"/>
          </p:nvPr>
        </p:nvSpPr>
        <p:spPr/>
        <p:txBody>
          <a:bodyPr/>
          <a:lstStyle/>
          <a:p>
            <a:fld id="{F36C87F6-986D-49E6-AF40-1B3A1EE8064D}" type="slidenum">
              <a:rPr lang="en-US" smtClean="0"/>
              <a:t>3</a:t>
            </a:fld>
            <a:endParaRPr lang="en-US"/>
          </a:p>
        </p:txBody>
      </p:sp>
      <p:pic>
        <p:nvPicPr>
          <p:cNvPr id="8" name="Picture 7">
            <a:extLst>
              <a:ext uri="{FF2B5EF4-FFF2-40B4-BE49-F238E27FC236}">
                <a16:creationId xmlns:a16="http://schemas.microsoft.com/office/drawing/2014/main" id="{228153DF-FB0F-484E-A93B-06C9F45422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812" y="193039"/>
            <a:ext cx="8534400" cy="6217920"/>
          </a:xfrm>
          <a:prstGeom prst="rect">
            <a:avLst/>
          </a:prstGeom>
        </p:spPr>
      </p:pic>
    </p:spTree>
    <p:extLst>
      <p:ext uri="{BB962C8B-B14F-4D97-AF65-F5344CB8AC3E}">
        <p14:creationId xmlns:p14="http://schemas.microsoft.com/office/powerpoint/2010/main" val="4256634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Research Conducted by</a:t>
            </a:r>
          </a:p>
        </p:txBody>
      </p:sp>
      <p:sp>
        <p:nvSpPr>
          <p:cNvPr id="3" name="Content Placeholder 2"/>
          <p:cNvSpPr>
            <a:spLocks noGrp="1"/>
          </p:cNvSpPr>
          <p:nvPr>
            <p:ph idx="1"/>
          </p:nvPr>
        </p:nvSpPr>
        <p:spPr>
          <a:xfrm>
            <a:off x="3427410" y="1828800"/>
            <a:ext cx="7239002" cy="4343400"/>
          </a:xfrm>
        </p:spPr>
        <p:txBody>
          <a:bodyPr>
            <a:normAutofit/>
          </a:bodyPr>
          <a:lstStyle/>
          <a:p>
            <a:pPr marL="45720" indent="0">
              <a:buNone/>
            </a:pPr>
            <a:endParaRPr lang="en-US" sz="2000" b="1" dirty="0"/>
          </a:p>
          <a:p>
            <a:pPr marL="45720" indent="0">
              <a:buNone/>
            </a:pPr>
            <a:endParaRPr lang="en-US" sz="2000" b="1" dirty="0"/>
          </a:p>
          <a:p>
            <a:pPr marL="45720" indent="0">
              <a:spcBef>
                <a:spcPts val="600"/>
              </a:spcBef>
              <a:buNone/>
            </a:pPr>
            <a:r>
              <a:rPr lang="en-US" sz="2000" b="1" dirty="0"/>
              <a:t>Joseph Bates</a:t>
            </a:r>
          </a:p>
          <a:p>
            <a:pPr marL="45720" indent="0">
              <a:spcBef>
                <a:spcPts val="600"/>
              </a:spcBef>
              <a:buNone/>
            </a:pPr>
            <a:r>
              <a:rPr lang="en-US" sz="2000" dirty="0"/>
              <a:t>President &amp; Founder</a:t>
            </a:r>
          </a:p>
          <a:p>
            <a:pPr marL="45720" indent="0">
              <a:spcBef>
                <a:spcPts val="600"/>
              </a:spcBef>
              <a:buNone/>
            </a:pPr>
            <a:r>
              <a:rPr lang="en-US" sz="2000" dirty="0"/>
              <a:t>The Institute for Association and Nonprofit Research</a:t>
            </a:r>
          </a:p>
          <a:p>
            <a:pPr marL="45720" indent="0">
              <a:spcBef>
                <a:spcPts val="600"/>
              </a:spcBef>
              <a:buNone/>
            </a:pPr>
            <a:endParaRPr lang="en-US" sz="2000" dirty="0"/>
          </a:p>
          <a:p>
            <a:pPr marL="45720" indent="0">
              <a:spcBef>
                <a:spcPts val="600"/>
              </a:spcBef>
              <a:buNone/>
            </a:pPr>
            <a:r>
              <a:rPr lang="en-US" sz="2000" dirty="0"/>
              <a:t>jbates@IfAssociationResearch.com</a:t>
            </a:r>
          </a:p>
        </p:txBody>
      </p:sp>
      <p:sp>
        <p:nvSpPr>
          <p:cNvPr id="6" name="Slide Number Placeholder 5"/>
          <p:cNvSpPr>
            <a:spLocks noGrp="1"/>
          </p:cNvSpPr>
          <p:nvPr>
            <p:ph type="sldNum" sz="quarter" idx="12"/>
          </p:nvPr>
        </p:nvSpPr>
        <p:spPr/>
        <p:txBody>
          <a:bodyPr/>
          <a:lstStyle/>
          <a:p>
            <a:fld id="{F36C87F6-986D-49E6-AF40-1B3A1EE8064D}" type="slidenum">
              <a:rPr lang="en-US" smtClean="0"/>
              <a:t>30</a:t>
            </a:fld>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4412" y="2514600"/>
            <a:ext cx="1961546" cy="2286000"/>
          </a:xfrm>
          <a:prstGeom prst="rect">
            <a:avLst/>
          </a:prstGeom>
        </p:spPr>
      </p:pic>
      <p:pic>
        <p:nvPicPr>
          <p:cNvPr id="8" name="Picture 7">
            <a:extLst>
              <a:ext uri="{FF2B5EF4-FFF2-40B4-BE49-F238E27FC236}">
                <a16:creationId xmlns:a16="http://schemas.microsoft.com/office/drawing/2014/main" id="{988CEB09-5240-4ABF-ABB7-E99DE4D4C1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0012" y="2247900"/>
            <a:ext cx="1879600" cy="2819400"/>
          </a:xfrm>
          <a:prstGeom prst="rect">
            <a:avLst/>
          </a:prstGeom>
        </p:spPr>
      </p:pic>
      <p:sp>
        <p:nvSpPr>
          <p:cNvPr id="10" name="Footer Placeholder 1">
            <a:extLst>
              <a:ext uri="{FF2B5EF4-FFF2-40B4-BE49-F238E27FC236}">
                <a16:creationId xmlns:a16="http://schemas.microsoft.com/office/drawing/2014/main" id="{437AF130-E892-4D9F-8808-6D65F4836597}"/>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353013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5212" y="274638"/>
            <a:ext cx="9906002" cy="715962"/>
          </a:xfrm>
        </p:spPr>
        <p:txBody>
          <a:bodyPr>
            <a:normAutofit/>
          </a:bodyPr>
          <a:lstStyle/>
          <a:p>
            <a:r>
              <a:rPr lang="en-US" dirty="0"/>
              <a:t>Methodology – Wave 1</a:t>
            </a:r>
          </a:p>
        </p:txBody>
      </p:sp>
      <p:sp>
        <p:nvSpPr>
          <p:cNvPr id="3" name="Content Placeholder 2"/>
          <p:cNvSpPr>
            <a:spLocks noGrp="1"/>
          </p:cNvSpPr>
          <p:nvPr>
            <p:ph idx="1"/>
          </p:nvPr>
        </p:nvSpPr>
        <p:spPr>
          <a:xfrm>
            <a:off x="1065212" y="1143000"/>
            <a:ext cx="10287000" cy="5410200"/>
          </a:xfrm>
        </p:spPr>
        <p:txBody>
          <a:bodyPr>
            <a:noAutofit/>
          </a:bodyPr>
          <a:lstStyle/>
          <a:p>
            <a:pPr>
              <a:lnSpc>
                <a:spcPct val="110000"/>
              </a:lnSpc>
              <a:spcBef>
                <a:spcPts val="600"/>
              </a:spcBef>
            </a:pPr>
            <a:r>
              <a:rPr lang="en-US" sz="1800" dirty="0">
                <a:solidFill>
                  <a:schemeClr val="tx2"/>
                </a:solidFill>
              </a:rPr>
              <a:t>The Institute for Association and Nonprofit Research (IFANR) invited individuals from among the database list of member companies provided by the American Council of Engineering Companies (ACEC) to participate in this survey. One invitation was sent per member company.</a:t>
            </a:r>
          </a:p>
          <a:p>
            <a:pPr lvl="1">
              <a:lnSpc>
                <a:spcPct val="100000"/>
              </a:lnSpc>
            </a:pPr>
            <a:r>
              <a:rPr lang="en-US" sz="1800" dirty="0">
                <a:solidFill>
                  <a:schemeClr val="tx2"/>
                </a:solidFill>
              </a:rPr>
              <a:t>Data collection occurred on March 17 and 18, 2020.</a:t>
            </a:r>
          </a:p>
          <a:p>
            <a:pPr lvl="1">
              <a:lnSpc>
                <a:spcPct val="110000"/>
              </a:lnSpc>
            </a:pPr>
            <a:r>
              <a:rPr lang="en-US" sz="1800" dirty="0">
                <a:solidFill>
                  <a:schemeClr val="tx2"/>
                </a:solidFill>
              </a:rPr>
              <a:t>A total of 3,456 invitations were emailed, although 294 bounced and 17 opted-out, resulting in a total of 3,145 potential respondents. </a:t>
            </a:r>
          </a:p>
          <a:p>
            <a:pPr lvl="1">
              <a:lnSpc>
                <a:spcPct val="110000"/>
              </a:lnSpc>
            </a:pPr>
            <a:r>
              <a:rPr lang="en-US" sz="1800" dirty="0">
                <a:solidFill>
                  <a:schemeClr val="tx2"/>
                </a:solidFill>
              </a:rPr>
              <a:t>Individuals who did not respond to the first email were sent one follow-up reminder. </a:t>
            </a:r>
          </a:p>
          <a:p>
            <a:pPr lvl="1">
              <a:lnSpc>
                <a:spcPct val="110000"/>
              </a:lnSpc>
            </a:pPr>
            <a:r>
              <a:rPr lang="en-US" sz="1800" dirty="0">
                <a:solidFill>
                  <a:schemeClr val="tx2"/>
                </a:solidFill>
              </a:rPr>
              <a:t>In all, 794 individuals responded to the email invitations for an overall </a:t>
            </a:r>
            <a:r>
              <a:rPr lang="en-US" sz="1800" b="1" dirty="0">
                <a:solidFill>
                  <a:schemeClr val="tx2"/>
                </a:solidFill>
              </a:rPr>
              <a:t>response rate of 25%</a:t>
            </a:r>
            <a:r>
              <a:rPr lang="en-US" sz="1800" dirty="0">
                <a:solidFill>
                  <a:schemeClr val="tx2"/>
                </a:solidFill>
              </a:rPr>
              <a:t>.</a:t>
            </a:r>
          </a:p>
          <a:p>
            <a:pPr>
              <a:lnSpc>
                <a:spcPct val="110000"/>
              </a:lnSpc>
              <a:spcBef>
                <a:spcPts val="600"/>
              </a:spcBef>
            </a:pPr>
            <a:r>
              <a:rPr lang="en-US" sz="1800" dirty="0">
                <a:solidFill>
                  <a:schemeClr val="tx2"/>
                </a:solidFill>
              </a:rPr>
              <a:t>Individuals could respond using a laptop/desktop computer, tablet or smartphone; 12% of respondents completed the survey using a mobile device.</a:t>
            </a:r>
          </a:p>
          <a:p>
            <a:pPr>
              <a:lnSpc>
                <a:spcPct val="110000"/>
              </a:lnSpc>
              <a:spcBef>
                <a:spcPts val="600"/>
              </a:spcBef>
            </a:pPr>
            <a:r>
              <a:rPr lang="en-US" sz="1800" dirty="0">
                <a:solidFill>
                  <a:schemeClr val="tx2"/>
                </a:solidFill>
              </a:rPr>
              <a:t>Throughout the report for Wave 1 meaningful, statistically significant differences are noted by </a:t>
            </a:r>
            <a:r>
              <a:rPr lang="en-US" sz="1800" u="sng" dirty="0">
                <a:solidFill>
                  <a:schemeClr val="tx2"/>
                </a:solidFill>
              </a:rPr>
              <a:t>geographic region</a:t>
            </a:r>
            <a:r>
              <a:rPr lang="en-US" sz="1800" dirty="0">
                <a:solidFill>
                  <a:schemeClr val="tx2"/>
                </a:solidFill>
              </a:rPr>
              <a:t>.</a:t>
            </a:r>
          </a:p>
          <a:p>
            <a:pPr>
              <a:lnSpc>
                <a:spcPct val="110000"/>
              </a:lnSpc>
              <a:spcBef>
                <a:spcPts val="600"/>
              </a:spcBef>
            </a:pPr>
            <a:endParaRPr lang="en-US" sz="1800" dirty="0">
              <a:solidFill>
                <a:schemeClr val="tx2"/>
              </a:solidFill>
            </a:endParaRPr>
          </a:p>
        </p:txBody>
      </p:sp>
      <p:sp>
        <p:nvSpPr>
          <p:cNvPr id="5" name="Slide Number Placeholder 4"/>
          <p:cNvSpPr>
            <a:spLocks noGrp="1"/>
          </p:cNvSpPr>
          <p:nvPr>
            <p:ph type="sldNum" sz="quarter" idx="12"/>
          </p:nvPr>
        </p:nvSpPr>
        <p:spPr/>
        <p:txBody>
          <a:bodyPr/>
          <a:lstStyle/>
          <a:p>
            <a:fld id="{F36C87F6-986D-49E6-AF40-1B3A1EE8064D}" type="slidenum">
              <a:rPr lang="en-US" smtClean="0"/>
              <a:t>31</a:t>
            </a:fld>
            <a:endParaRPr lang="en-US"/>
          </a:p>
        </p:txBody>
      </p:sp>
      <p:sp>
        <p:nvSpPr>
          <p:cNvPr id="6" name="Footer Placeholder 1">
            <a:extLst>
              <a:ext uri="{FF2B5EF4-FFF2-40B4-BE49-F238E27FC236}">
                <a16:creationId xmlns:a16="http://schemas.microsoft.com/office/drawing/2014/main" id="{F55CBF4D-FB33-438C-B448-BB5BB63B2C37}"/>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294696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5212" y="274638"/>
            <a:ext cx="9906002" cy="715962"/>
          </a:xfrm>
        </p:spPr>
        <p:txBody>
          <a:bodyPr>
            <a:normAutofit/>
          </a:bodyPr>
          <a:lstStyle/>
          <a:p>
            <a:r>
              <a:rPr lang="en-US" dirty="0"/>
              <a:t>Methodology – Wave 2</a:t>
            </a:r>
          </a:p>
        </p:txBody>
      </p:sp>
      <p:sp>
        <p:nvSpPr>
          <p:cNvPr id="3" name="Content Placeholder 2"/>
          <p:cNvSpPr>
            <a:spLocks noGrp="1"/>
          </p:cNvSpPr>
          <p:nvPr>
            <p:ph idx="1"/>
          </p:nvPr>
        </p:nvSpPr>
        <p:spPr>
          <a:xfrm>
            <a:off x="1065212" y="1143000"/>
            <a:ext cx="10287000" cy="5410200"/>
          </a:xfrm>
        </p:spPr>
        <p:txBody>
          <a:bodyPr>
            <a:noAutofit/>
          </a:bodyPr>
          <a:lstStyle/>
          <a:p>
            <a:pPr>
              <a:lnSpc>
                <a:spcPct val="110000"/>
              </a:lnSpc>
              <a:spcBef>
                <a:spcPts val="600"/>
              </a:spcBef>
            </a:pPr>
            <a:r>
              <a:rPr lang="en-US" sz="1800" dirty="0">
                <a:solidFill>
                  <a:schemeClr val="tx2"/>
                </a:solidFill>
              </a:rPr>
              <a:t>The Institute for Association and Nonprofit Research (IFANR) invited individuals from among the database list of member companies provided by the American Council of Engineering Companies (ACEC) to participate in this survey. One invitation was sent per member company.</a:t>
            </a:r>
          </a:p>
          <a:p>
            <a:pPr lvl="1">
              <a:lnSpc>
                <a:spcPct val="100000"/>
              </a:lnSpc>
            </a:pPr>
            <a:r>
              <a:rPr lang="en-US" sz="1800" dirty="0">
                <a:solidFill>
                  <a:schemeClr val="tx2"/>
                </a:solidFill>
              </a:rPr>
              <a:t>Data collection occurred on March 24 and 25, 2020.</a:t>
            </a:r>
          </a:p>
          <a:p>
            <a:pPr lvl="1">
              <a:lnSpc>
                <a:spcPct val="110000"/>
              </a:lnSpc>
            </a:pPr>
            <a:r>
              <a:rPr lang="en-US" sz="1800" dirty="0">
                <a:solidFill>
                  <a:schemeClr val="tx2"/>
                </a:solidFill>
              </a:rPr>
              <a:t>A total of 3,438 invitations were emailed, although 298 bounced and 20 opted-out, resulting in a total of 3,120 potential respondents. </a:t>
            </a:r>
          </a:p>
          <a:p>
            <a:pPr lvl="1">
              <a:lnSpc>
                <a:spcPct val="110000"/>
              </a:lnSpc>
            </a:pPr>
            <a:r>
              <a:rPr lang="en-US" sz="1800" dirty="0">
                <a:solidFill>
                  <a:schemeClr val="tx2"/>
                </a:solidFill>
              </a:rPr>
              <a:t>Individuals who did not respond to the first email were sent one follow-up reminder. </a:t>
            </a:r>
          </a:p>
          <a:p>
            <a:pPr lvl="1">
              <a:lnSpc>
                <a:spcPct val="110000"/>
              </a:lnSpc>
            </a:pPr>
            <a:r>
              <a:rPr lang="en-US" sz="1800" dirty="0">
                <a:solidFill>
                  <a:schemeClr val="tx2"/>
                </a:solidFill>
              </a:rPr>
              <a:t>In all, 738 individuals responded to the email invitations for an overall </a:t>
            </a:r>
            <a:r>
              <a:rPr lang="en-US" sz="1800" b="1" dirty="0">
                <a:solidFill>
                  <a:schemeClr val="tx2"/>
                </a:solidFill>
              </a:rPr>
              <a:t>response rate of 24%</a:t>
            </a:r>
            <a:r>
              <a:rPr lang="en-US" sz="1800" dirty="0">
                <a:solidFill>
                  <a:schemeClr val="tx2"/>
                </a:solidFill>
              </a:rPr>
              <a:t>.</a:t>
            </a:r>
          </a:p>
          <a:p>
            <a:pPr>
              <a:lnSpc>
                <a:spcPct val="110000"/>
              </a:lnSpc>
              <a:spcBef>
                <a:spcPts val="600"/>
              </a:spcBef>
            </a:pPr>
            <a:r>
              <a:rPr lang="en-US" sz="1800" dirty="0">
                <a:solidFill>
                  <a:schemeClr val="tx2"/>
                </a:solidFill>
              </a:rPr>
              <a:t>Individuals could respond using a laptop/desktop computer, tablet or smartphone; 11% of respondents completed the survey using a mobile device.</a:t>
            </a:r>
          </a:p>
          <a:p>
            <a:pPr>
              <a:lnSpc>
                <a:spcPct val="110000"/>
              </a:lnSpc>
              <a:spcBef>
                <a:spcPts val="600"/>
              </a:spcBef>
            </a:pPr>
            <a:r>
              <a:rPr lang="en-US" sz="1800" dirty="0">
                <a:solidFill>
                  <a:schemeClr val="tx2"/>
                </a:solidFill>
              </a:rPr>
              <a:t>Throughout this report meaningful, statistically significant differences are noted by </a:t>
            </a:r>
            <a:r>
              <a:rPr lang="en-US" sz="1800" u="sng" dirty="0">
                <a:solidFill>
                  <a:schemeClr val="tx2"/>
                </a:solidFill>
              </a:rPr>
              <a:t>number of FTEs</a:t>
            </a:r>
            <a:r>
              <a:rPr lang="en-US" sz="1800" dirty="0">
                <a:solidFill>
                  <a:schemeClr val="tx2"/>
                </a:solidFill>
              </a:rPr>
              <a:t>.</a:t>
            </a:r>
          </a:p>
          <a:p>
            <a:pPr>
              <a:lnSpc>
                <a:spcPct val="110000"/>
              </a:lnSpc>
              <a:spcBef>
                <a:spcPts val="600"/>
              </a:spcBef>
            </a:pPr>
            <a:endParaRPr lang="en-US" sz="1800" dirty="0">
              <a:solidFill>
                <a:schemeClr val="tx2"/>
              </a:solidFill>
            </a:endParaRPr>
          </a:p>
        </p:txBody>
      </p:sp>
      <p:sp>
        <p:nvSpPr>
          <p:cNvPr id="5" name="Slide Number Placeholder 4"/>
          <p:cNvSpPr>
            <a:spLocks noGrp="1"/>
          </p:cNvSpPr>
          <p:nvPr>
            <p:ph type="sldNum" sz="quarter" idx="12"/>
          </p:nvPr>
        </p:nvSpPr>
        <p:spPr/>
        <p:txBody>
          <a:bodyPr/>
          <a:lstStyle/>
          <a:p>
            <a:fld id="{F36C87F6-986D-49E6-AF40-1B3A1EE8064D}" type="slidenum">
              <a:rPr lang="en-US" smtClean="0"/>
              <a:t>32</a:t>
            </a:fld>
            <a:endParaRPr lang="en-US"/>
          </a:p>
        </p:txBody>
      </p:sp>
      <p:sp>
        <p:nvSpPr>
          <p:cNvPr id="6" name="Footer Placeholder 1">
            <a:extLst>
              <a:ext uri="{FF2B5EF4-FFF2-40B4-BE49-F238E27FC236}">
                <a16:creationId xmlns:a16="http://schemas.microsoft.com/office/drawing/2014/main" id="{F55CBF4D-FB33-438C-B448-BB5BB63B2C37}"/>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185965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841B-1575-4536-BE8F-E8BB161D1F81}"/>
              </a:ext>
            </a:extLst>
          </p:cNvPr>
          <p:cNvSpPr>
            <a:spLocks noGrp="1"/>
          </p:cNvSpPr>
          <p:nvPr>
            <p:ph type="title"/>
          </p:nvPr>
        </p:nvSpPr>
        <p:spPr>
          <a:xfrm>
            <a:off x="989012" y="274638"/>
            <a:ext cx="9982202" cy="792162"/>
          </a:xfrm>
        </p:spPr>
        <p:txBody>
          <a:bodyPr>
            <a:normAutofit/>
          </a:bodyPr>
          <a:lstStyle/>
          <a:p>
            <a:r>
              <a:rPr lang="en-US" dirty="0"/>
              <a:t>Statistical Notes</a:t>
            </a:r>
          </a:p>
        </p:txBody>
      </p:sp>
      <p:sp>
        <p:nvSpPr>
          <p:cNvPr id="3" name="Content Placeholder 2">
            <a:extLst>
              <a:ext uri="{FF2B5EF4-FFF2-40B4-BE49-F238E27FC236}">
                <a16:creationId xmlns:a16="http://schemas.microsoft.com/office/drawing/2014/main" id="{B745DF3D-9009-4CE5-BE7E-6B8B13CD65AB}"/>
              </a:ext>
            </a:extLst>
          </p:cNvPr>
          <p:cNvSpPr>
            <a:spLocks noGrp="1"/>
          </p:cNvSpPr>
          <p:nvPr>
            <p:ph idx="1"/>
          </p:nvPr>
        </p:nvSpPr>
        <p:spPr>
          <a:xfrm>
            <a:off x="1065211" y="1295400"/>
            <a:ext cx="10285631" cy="5060188"/>
          </a:xfrm>
        </p:spPr>
        <p:txBody>
          <a:bodyPr>
            <a:normAutofit/>
          </a:bodyPr>
          <a:lstStyle/>
          <a:p>
            <a:pPr>
              <a:lnSpc>
                <a:spcPct val="100000"/>
              </a:lnSpc>
              <a:spcBef>
                <a:spcPts val="600"/>
              </a:spcBef>
            </a:pPr>
            <a:r>
              <a:rPr lang="en-US" sz="1800" dirty="0">
                <a:solidFill>
                  <a:schemeClr val="tx2"/>
                </a:solidFill>
              </a:rPr>
              <a:t>Statistically significant differences are evaluated at a 95% confidence interval (for a description of tests used, please see the Appendix).</a:t>
            </a:r>
          </a:p>
          <a:p>
            <a:pPr>
              <a:lnSpc>
                <a:spcPct val="100000"/>
              </a:lnSpc>
              <a:spcBef>
                <a:spcPts val="600"/>
              </a:spcBef>
            </a:pPr>
            <a:r>
              <a:rPr lang="en-US" sz="1800" dirty="0">
                <a:solidFill>
                  <a:schemeClr val="tx2"/>
                </a:solidFill>
              </a:rPr>
              <a:t>There is no margin of sampling error as this was a census of all individuals in the ACEC database.</a:t>
            </a:r>
          </a:p>
          <a:p>
            <a:pPr>
              <a:lnSpc>
                <a:spcPct val="100000"/>
              </a:lnSpc>
              <a:spcBef>
                <a:spcPts val="600"/>
              </a:spcBef>
            </a:pPr>
            <a:r>
              <a:rPr lang="en-US" sz="1800" dirty="0">
                <a:solidFill>
                  <a:schemeClr val="tx2"/>
                </a:solidFill>
              </a:rPr>
              <a:t>Although every effort was taken to minimize survey bias, there is no way to completely eliminate all sources of potential bias. Sources of potential bias include, but are not limited to, the following:</a:t>
            </a:r>
          </a:p>
          <a:p>
            <a:pPr lvl="1">
              <a:lnSpc>
                <a:spcPct val="100000"/>
              </a:lnSpc>
            </a:pPr>
            <a:r>
              <a:rPr lang="en-US" sz="1800" dirty="0">
                <a:solidFill>
                  <a:schemeClr val="tx2"/>
                </a:solidFill>
              </a:rPr>
              <a:t>Non-response bias</a:t>
            </a:r>
          </a:p>
          <a:p>
            <a:pPr lvl="1">
              <a:lnSpc>
                <a:spcPct val="100000"/>
              </a:lnSpc>
            </a:pPr>
            <a:r>
              <a:rPr lang="en-US" sz="1800" dirty="0">
                <a:solidFill>
                  <a:schemeClr val="tx2"/>
                </a:solidFill>
              </a:rPr>
              <a:t>Confounding bias</a:t>
            </a:r>
          </a:p>
          <a:p>
            <a:pPr lvl="1">
              <a:lnSpc>
                <a:spcPct val="100000"/>
              </a:lnSpc>
            </a:pPr>
            <a:r>
              <a:rPr lang="en-US" sz="1800" dirty="0">
                <a:solidFill>
                  <a:schemeClr val="tx2"/>
                </a:solidFill>
              </a:rPr>
              <a:t>Question wording bias</a:t>
            </a:r>
          </a:p>
          <a:p>
            <a:pPr lvl="1">
              <a:lnSpc>
                <a:spcPct val="100000"/>
              </a:lnSpc>
            </a:pPr>
            <a:r>
              <a:rPr lang="en-US" sz="1800" dirty="0">
                <a:solidFill>
                  <a:schemeClr val="tx2"/>
                </a:solidFill>
              </a:rPr>
              <a:t>Question order bias</a:t>
            </a:r>
          </a:p>
          <a:p>
            <a:pPr lvl="1">
              <a:lnSpc>
                <a:spcPct val="100000"/>
              </a:lnSpc>
            </a:pPr>
            <a:r>
              <a:rPr lang="en-US" sz="1800" dirty="0">
                <a:solidFill>
                  <a:schemeClr val="tx2"/>
                </a:solidFill>
              </a:rPr>
              <a:t>Habituation</a:t>
            </a:r>
          </a:p>
          <a:p>
            <a:pPr lvl="1">
              <a:lnSpc>
                <a:spcPct val="100000"/>
              </a:lnSpc>
            </a:pPr>
            <a:r>
              <a:rPr lang="en-US" sz="1800" dirty="0">
                <a:solidFill>
                  <a:schemeClr val="tx2"/>
                </a:solidFill>
              </a:rPr>
              <a:t>Sponsor bias</a:t>
            </a:r>
          </a:p>
          <a:p>
            <a:pPr lvl="1">
              <a:lnSpc>
                <a:spcPct val="100000"/>
              </a:lnSpc>
            </a:pPr>
            <a:r>
              <a:rPr lang="en-US" sz="1800" dirty="0">
                <a:solidFill>
                  <a:schemeClr val="tx2"/>
                </a:solidFill>
              </a:rPr>
              <a:t>Confirmation bias</a:t>
            </a:r>
          </a:p>
          <a:p>
            <a:pPr lvl="1">
              <a:lnSpc>
                <a:spcPct val="100000"/>
              </a:lnSpc>
            </a:pPr>
            <a:endParaRPr lang="en-US" sz="1800" dirty="0">
              <a:solidFill>
                <a:schemeClr val="tx2"/>
              </a:solidFill>
            </a:endParaRPr>
          </a:p>
          <a:p>
            <a:endParaRPr lang="en-US" sz="1799" dirty="0">
              <a:solidFill>
                <a:schemeClr val="tx2"/>
              </a:solidFill>
            </a:endParaRPr>
          </a:p>
        </p:txBody>
      </p:sp>
      <p:sp>
        <p:nvSpPr>
          <p:cNvPr id="6" name="Footer Placeholder 1">
            <a:extLst>
              <a:ext uri="{FF2B5EF4-FFF2-40B4-BE49-F238E27FC236}">
                <a16:creationId xmlns:a16="http://schemas.microsoft.com/office/drawing/2014/main" id="{CA66272A-877F-44E9-A1EA-ADFA46716B25}"/>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137167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2053012968"/>
              </p:ext>
            </p:extLst>
          </p:nvPr>
        </p:nvGraphicFramePr>
        <p:xfrm>
          <a:off x="4739058" y="1077223"/>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8"/>
            <a:ext cx="10666631" cy="818352"/>
          </a:xfrm>
        </p:spPr>
        <p:txBody>
          <a:bodyPr>
            <a:noAutofit/>
          </a:bodyPr>
          <a:lstStyle/>
          <a:p>
            <a:r>
              <a:rPr lang="en-US" sz="2200" dirty="0">
                <a:latin typeface="+mn-lt"/>
              </a:rPr>
              <a:t>The geographic location of Respondents’ organizations are statistically the same between Wave 1 and wave 2.</a:t>
            </a:r>
            <a:endParaRPr lang="en-US" sz="2200" dirty="0">
              <a:solidFill>
                <a:srgbClr val="FF0000"/>
              </a:solidFill>
              <a:latin typeface="+mn-lt"/>
            </a:endParaRP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2852208" y="6526353"/>
            <a:ext cx="6638176" cy="180974"/>
          </a:xfrm>
        </p:spPr>
        <p:txBody>
          <a:bodyPr/>
          <a:lstStyle/>
          <a:p>
            <a:pPr algn="ctr"/>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171296" y="6004033"/>
            <a:ext cx="5334000" cy="261610"/>
          </a:xfrm>
          <a:prstGeom prst="rect">
            <a:avLst/>
          </a:prstGeom>
        </p:spPr>
        <p:txBody>
          <a:bodyPr wrap="square">
            <a:spAutoFit/>
          </a:bodyPr>
          <a:lstStyle/>
          <a:p>
            <a:pPr algn="ctr"/>
            <a:r>
              <a:rPr lang="en-US" sz="1100" dirty="0"/>
              <a:t>Q13. In which state is your organization headquartered?</a:t>
            </a:r>
          </a:p>
        </p:txBody>
      </p:sp>
      <p:sp>
        <p:nvSpPr>
          <p:cNvPr id="12" name="Rectangle 11">
            <a:extLst>
              <a:ext uri="{FF2B5EF4-FFF2-40B4-BE49-F238E27FC236}">
                <a16:creationId xmlns:a16="http://schemas.microsoft.com/office/drawing/2014/main" id="{35910352-40E2-4174-89E6-EBC40777492A}"/>
              </a:ext>
            </a:extLst>
          </p:cNvPr>
          <p:cNvSpPr/>
          <p:nvPr/>
        </p:nvSpPr>
        <p:spPr>
          <a:xfrm>
            <a:off x="838047" y="2057400"/>
            <a:ext cx="3884832" cy="523220"/>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2"/>
                </a:solidFill>
              </a:rPr>
              <a:t>For an analysis of trends by region, please refer to the report for Wave 1.</a:t>
            </a:r>
          </a:p>
        </p:txBody>
      </p:sp>
    </p:spTree>
    <p:extLst>
      <p:ext uri="{BB962C8B-B14F-4D97-AF65-F5344CB8AC3E}">
        <p14:creationId xmlns:p14="http://schemas.microsoft.com/office/powerpoint/2010/main" val="3150342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7"/>
            <a:ext cx="10813150" cy="1125925"/>
          </a:xfrm>
        </p:spPr>
        <p:txBody>
          <a:bodyPr>
            <a:noAutofit/>
          </a:bodyPr>
          <a:lstStyle/>
          <a:p>
            <a:r>
              <a:rPr lang="en-US" sz="2200" dirty="0">
                <a:latin typeface="+mn-lt"/>
              </a:rPr>
              <a:t>Consistent with Wave 1, More than half (53%) of respondents indicate there are 25 or fewer Full-time equivalents at their organization. The median firm size is also identical between the two time series.</a:t>
            </a:r>
            <a:endParaRPr lang="en-US" sz="2200" dirty="0">
              <a:solidFill>
                <a:srgbClr val="FF0000"/>
              </a:solidFill>
              <a:latin typeface="+mn-lt"/>
            </a:endParaRPr>
          </a:p>
        </p:txBody>
      </p:sp>
      <p:graphicFrame>
        <p:nvGraphicFramePr>
          <p:cNvPr id="5" name="Chart 4">
            <a:extLst>
              <a:ext uri="{FF2B5EF4-FFF2-40B4-BE49-F238E27FC236}">
                <a16:creationId xmlns:a16="http://schemas.microsoft.com/office/drawing/2014/main" id="{71D99352-11E9-476D-B1D7-949CB10DD291}"/>
              </a:ext>
            </a:extLst>
          </p:cNvPr>
          <p:cNvGraphicFramePr/>
          <p:nvPr>
            <p:extLst>
              <p:ext uri="{D42A27DB-BD31-4B8C-83A1-F6EECF244321}">
                <p14:modId xmlns:p14="http://schemas.microsoft.com/office/powerpoint/2010/main" val="2198937168"/>
              </p:ext>
            </p:extLst>
          </p:nvPr>
        </p:nvGraphicFramePr>
        <p:xfrm>
          <a:off x="4548504" y="1143000"/>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3032022" y="6514210"/>
            <a:ext cx="6638176" cy="180974"/>
          </a:xfrm>
        </p:spPr>
        <p:txBody>
          <a:bodyPr/>
          <a:lstStyle/>
          <a:p>
            <a:pPr algn="ctr"/>
            <a:r>
              <a:rPr lang="en-US" dirty="0"/>
              <a:t>© 2020 THE INSTITUTE for Association and Nonprofit Research. All rights reserved.</a:t>
            </a:r>
          </a:p>
        </p:txBody>
      </p:sp>
      <p:sp>
        <p:nvSpPr>
          <p:cNvPr id="9" name="Rectangle 8">
            <a:extLst>
              <a:ext uri="{FF2B5EF4-FFF2-40B4-BE49-F238E27FC236}">
                <a16:creationId xmlns:a16="http://schemas.microsoft.com/office/drawing/2014/main" id="{70100B9B-2769-4851-8BDE-672423071E97}"/>
              </a:ext>
            </a:extLst>
          </p:cNvPr>
          <p:cNvSpPr/>
          <p:nvPr/>
        </p:nvSpPr>
        <p:spPr>
          <a:xfrm>
            <a:off x="837981" y="1905000"/>
            <a:ext cx="4110401" cy="3046988"/>
          </a:xfrm>
          <a:prstGeom prst="rect">
            <a:avLst/>
          </a:prstGeom>
        </p:spPr>
        <p:txBody>
          <a:bodyPr wrap="square">
            <a:spAutoFit/>
          </a:bodyPr>
          <a:lstStyle/>
          <a:p>
            <a:pPr marL="285664" indent="-285664">
              <a:spcBef>
                <a:spcPts val="600"/>
              </a:spcBef>
              <a:buFont typeface="Arial" panose="020B0604020202020204" pitchFamily="34" charset="0"/>
              <a:buChar char="•"/>
            </a:pPr>
            <a:r>
              <a:rPr lang="en-US" sz="1400" dirty="0">
                <a:solidFill>
                  <a:schemeClr val="tx2"/>
                </a:solidFill>
              </a:rPr>
              <a:t>The largest organization in Wave 1 reported 11,000 FTEs compared to 10,000 in Wave 2.</a:t>
            </a:r>
          </a:p>
          <a:p>
            <a:pPr marL="285664" indent="-285664">
              <a:spcBef>
                <a:spcPts val="600"/>
              </a:spcBef>
              <a:buFont typeface="Arial" panose="020B0604020202020204" pitchFamily="34" charset="0"/>
              <a:buChar char="•"/>
            </a:pPr>
            <a:r>
              <a:rPr lang="en-US" sz="1400" dirty="0">
                <a:solidFill>
                  <a:schemeClr val="tx2"/>
                </a:solidFill>
              </a:rPr>
              <a:t>Although the </a:t>
            </a:r>
            <a:r>
              <a:rPr lang="en-US" sz="1400" i="1" dirty="0">
                <a:solidFill>
                  <a:schemeClr val="tx2"/>
                </a:solidFill>
              </a:rPr>
              <a:t>average</a:t>
            </a:r>
            <a:r>
              <a:rPr lang="en-US" sz="1400" dirty="0">
                <a:solidFill>
                  <a:schemeClr val="tx2"/>
                </a:solidFill>
              </a:rPr>
              <a:t> number of FTEs in Wave 2 (124) is larger than in Wave 1 (107), the </a:t>
            </a:r>
            <a:r>
              <a:rPr lang="en-US" sz="1400" i="1" dirty="0">
                <a:solidFill>
                  <a:schemeClr val="tx2"/>
                </a:solidFill>
              </a:rPr>
              <a:t>median</a:t>
            </a:r>
            <a:r>
              <a:rPr lang="en-US" sz="1400" dirty="0">
                <a:solidFill>
                  <a:schemeClr val="tx2"/>
                </a:solidFill>
              </a:rPr>
              <a:t> is the exact same (23), indicating that some very large firms are skewing the average size. Therefore, the median is a more helpful metric to use in this analysis.</a:t>
            </a:r>
          </a:p>
          <a:p>
            <a:pPr marL="285664" indent="-285664">
              <a:spcBef>
                <a:spcPts val="600"/>
              </a:spcBef>
              <a:buFont typeface="Arial" panose="020B0604020202020204" pitchFamily="34" charset="0"/>
              <a:buChar char="•"/>
            </a:pPr>
            <a:r>
              <a:rPr lang="en-US" sz="1400" dirty="0">
                <a:solidFill>
                  <a:schemeClr val="tx2"/>
                </a:solidFill>
              </a:rPr>
              <a:t>Throughout this report meaningful, statistically significant differences between firm size are noted.</a:t>
            </a:r>
          </a:p>
        </p:txBody>
      </p:sp>
      <p:sp>
        <p:nvSpPr>
          <p:cNvPr id="6" name="Rectangle 5">
            <a:extLst>
              <a:ext uri="{FF2B5EF4-FFF2-40B4-BE49-F238E27FC236}">
                <a16:creationId xmlns:a16="http://schemas.microsoft.com/office/drawing/2014/main" id="{7149ACC7-EA9F-4577-95D4-3C4096686BF2}"/>
              </a:ext>
            </a:extLst>
          </p:cNvPr>
          <p:cNvSpPr/>
          <p:nvPr/>
        </p:nvSpPr>
        <p:spPr>
          <a:xfrm>
            <a:off x="6171296" y="6004033"/>
            <a:ext cx="5334000" cy="430887"/>
          </a:xfrm>
          <a:prstGeom prst="rect">
            <a:avLst/>
          </a:prstGeom>
        </p:spPr>
        <p:txBody>
          <a:bodyPr wrap="square">
            <a:spAutoFit/>
          </a:bodyPr>
          <a:lstStyle/>
          <a:p>
            <a:pPr algn="ctr"/>
            <a:r>
              <a:rPr lang="en-US" sz="1100" dirty="0"/>
              <a:t>Q14. How many full-time equivalent employees (FTEs) do you have? If you are not sure, please provide your best estimate.</a:t>
            </a:r>
          </a:p>
        </p:txBody>
      </p:sp>
    </p:spTree>
    <p:extLst>
      <p:ext uri="{BB962C8B-B14F-4D97-AF65-F5344CB8AC3E}">
        <p14:creationId xmlns:p14="http://schemas.microsoft.com/office/powerpoint/2010/main" val="114589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Restrictions</a:t>
            </a:r>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F36C87F6-986D-49E6-AF40-1B3A1EE8064D}" type="slidenum">
              <a:rPr lang="en-US" smtClean="0"/>
              <a:t>6</a:t>
            </a:fld>
            <a:endParaRPr lang="en-US"/>
          </a:p>
        </p:txBody>
      </p:sp>
      <p:sp>
        <p:nvSpPr>
          <p:cNvPr id="6" name="Footer Placeholder 1">
            <a:extLst>
              <a:ext uri="{FF2B5EF4-FFF2-40B4-BE49-F238E27FC236}">
                <a16:creationId xmlns:a16="http://schemas.microsoft.com/office/drawing/2014/main" id="{54493DE6-6335-4706-961C-579E7342736E}"/>
              </a:ext>
            </a:extLst>
          </p:cNvPr>
          <p:cNvSpPr>
            <a:spLocks noGrp="1"/>
          </p:cNvSpPr>
          <p:nvPr>
            <p:ph type="ftr" sz="quarter" idx="11"/>
          </p:nvPr>
        </p:nvSpPr>
        <p:spPr>
          <a:xfrm>
            <a:off x="2775324" y="6448426"/>
            <a:ext cx="6638176" cy="180974"/>
          </a:xfrm>
        </p:spPr>
        <p:txBody>
          <a:bodyPr/>
          <a:lstStyle/>
          <a:p>
            <a:pPr algn="ctr"/>
            <a:r>
              <a:rPr lang="en-US" dirty="0"/>
              <a:t>© 2020 THE INSTITUTE for Association and Nonprofit Research. All rights reserved.</a:t>
            </a:r>
          </a:p>
        </p:txBody>
      </p:sp>
    </p:spTree>
    <p:extLst>
      <p:ext uri="{BB962C8B-B14F-4D97-AF65-F5344CB8AC3E}">
        <p14:creationId xmlns:p14="http://schemas.microsoft.com/office/powerpoint/2010/main" val="239680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1595883429"/>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8"/>
            <a:ext cx="10666631" cy="1096962"/>
          </a:xfrm>
        </p:spPr>
        <p:txBody>
          <a:bodyPr>
            <a:noAutofit/>
          </a:bodyPr>
          <a:lstStyle/>
          <a:p>
            <a:r>
              <a:rPr lang="en-US" sz="2200" dirty="0">
                <a:solidFill>
                  <a:schemeClr val="tx2"/>
                </a:solidFill>
                <a:latin typeface="+mn-lt"/>
              </a:rPr>
              <a:t>Although 82% of firms indicated they do not normally travel internationally, among those that do, nearly all have restricted travel for training / events / conferences and air travel.</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122618"/>
            <a:ext cx="5133128" cy="600164"/>
          </a:xfrm>
          <a:prstGeom prst="rect">
            <a:avLst/>
          </a:prstGeom>
        </p:spPr>
        <p:txBody>
          <a:bodyPr wrap="square">
            <a:spAutoFit/>
          </a:bodyPr>
          <a:lstStyle/>
          <a:p>
            <a:pPr algn="ctr"/>
            <a:r>
              <a:rPr lang="en-US" sz="1100" dirty="0"/>
              <a:t>Q2. As a result of COVID-19, which of the following, if any, has your company restricted or prohibited regarding international travel? </a:t>
            </a:r>
          </a:p>
          <a:p>
            <a:pPr algn="ctr"/>
            <a:r>
              <a:rPr lang="en-US" sz="1100" dirty="0"/>
              <a:t>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41011" y="1720840"/>
            <a:ext cx="4034201" cy="4555093"/>
          </a:xfrm>
          <a:prstGeom prst="rect">
            <a:avLst/>
          </a:prstGeom>
        </p:spPr>
        <p:txBody>
          <a:bodyPr wrap="square">
            <a:spAutoFit/>
          </a:bodyPr>
          <a:lstStyle/>
          <a:p>
            <a:pPr>
              <a:spcBef>
                <a:spcPts val="600"/>
              </a:spcBef>
            </a:pPr>
            <a:r>
              <a:rPr lang="en-US" sz="1400" dirty="0">
                <a:solidFill>
                  <a:schemeClr val="tx2"/>
                </a:solidFill>
              </a:rPr>
              <a:t>* NOTE: Although the same question was asked in Wave 1 and Wave 2, two response options were displayed slightly differently between the two waves, likely causing the differences shown in the graph. In Wave 1, “None of the above” and “ We don’t normally travel internationally” were combined as one option while in Wave 2 they were separated. Despite this change, the trend is the same in terms of the top restrictions imposed.</a:t>
            </a:r>
          </a:p>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Generally speaking, the larger the firm size, the more likely employees are to travel internationally, and therefore, are more likely to report restricting all forms of international travel.</a:t>
            </a:r>
          </a:p>
        </p:txBody>
      </p:sp>
    </p:spTree>
    <p:extLst>
      <p:ext uri="{BB962C8B-B14F-4D97-AF65-F5344CB8AC3E}">
        <p14:creationId xmlns:p14="http://schemas.microsoft.com/office/powerpoint/2010/main" val="32590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3B000-A43F-4D18-B3E2-3C3AC6E5F868}"/>
              </a:ext>
            </a:extLst>
          </p:cNvPr>
          <p:cNvSpPr>
            <a:spLocks noGrp="1"/>
          </p:cNvSpPr>
          <p:nvPr>
            <p:ph type="title"/>
          </p:nvPr>
        </p:nvSpPr>
        <p:spPr>
          <a:xfrm>
            <a:off x="345696" y="274638"/>
            <a:ext cx="11497436" cy="1325562"/>
          </a:xfrm>
        </p:spPr>
        <p:txBody>
          <a:bodyPr>
            <a:noAutofit/>
          </a:bodyPr>
          <a:lstStyle/>
          <a:p>
            <a:pPr algn="ctr"/>
            <a:r>
              <a:rPr lang="en-US" sz="2400" dirty="0"/>
              <a:t>International Travel Restrictions Due to COVID-19</a:t>
            </a:r>
            <a:br>
              <a:rPr lang="en-US" sz="2400" dirty="0"/>
            </a:br>
            <a:r>
              <a:rPr lang="en-US" sz="2400" dirty="0"/>
              <a:t>by Firm Size (FTE)</a:t>
            </a:r>
            <a:br>
              <a:rPr lang="en-US" sz="2400" dirty="0"/>
            </a:br>
            <a:endParaRPr lang="en-US" sz="2400" dirty="0"/>
          </a:p>
        </p:txBody>
      </p:sp>
      <p:sp>
        <p:nvSpPr>
          <p:cNvPr id="3" name="Footer Placeholder 2">
            <a:extLst>
              <a:ext uri="{FF2B5EF4-FFF2-40B4-BE49-F238E27FC236}">
                <a16:creationId xmlns:a16="http://schemas.microsoft.com/office/drawing/2014/main" id="{252AE1D8-B396-4ACF-81E8-8360EC854999}"/>
              </a:ext>
            </a:extLst>
          </p:cNvPr>
          <p:cNvSpPr>
            <a:spLocks noGrp="1"/>
          </p:cNvSpPr>
          <p:nvPr>
            <p:ph type="ftr" sz="quarter" idx="11"/>
          </p:nvPr>
        </p:nvSpPr>
        <p:spPr>
          <a:xfrm>
            <a:off x="2775322" y="6449645"/>
            <a:ext cx="6638176" cy="180974"/>
          </a:xfrm>
        </p:spPr>
        <p:txBody>
          <a:bodyPr/>
          <a:lstStyle/>
          <a:p>
            <a:pPr algn="ctr"/>
            <a:r>
              <a:rPr lang="en-US" dirty="0"/>
              <a:t>© 2020 THE INSTITUTE for Association and Nonprofit Research. All rights reserved.</a:t>
            </a:r>
          </a:p>
        </p:txBody>
      </p:sp>
      <p:sp>
        <p:nvSpPr>
          <p:cNvPr id="4" name="Slide Number Placeholder 3">
            <a:extLst>
              <a:ext uri="{FF2B5EF4-FFF2-40B4-BE49-F238E27FC236}">
                <a16:creationId xmlns:a16="http://schemas.microsoft.com/office/drawing/2014/main" id="{54D75591-2532-4FF4-A8EC-788EDDF254A8}"/>
              </a:ext>
            </a:extLst>
          </p:cNvPr>
          <p:cNvSpPr>
            <a:spLocks noGrp="1"/>
          </p:cNvSpPr>
          <p:nvPr>
            <p:ph type="sldNum" sz="quarter" idx="12"/>
          </p:nvPr>
        </p:nvSpPr>
        <p:spPr/>
        <p:txBody>
          <a:bodyPr/>
          <a:lstStyle/>
          <a:p>
            <a:fld id="{F36C87F6-986D-49E6-AF40-1B3A1EE8064D}" type="slidenum">
              <a:rPr lang="en-US" smtClean="0"/>
              <a:t>8</a:t>
            </a:fld>
            <a:endParaRPr lang="en-US"/>
          </a:p>
        </p:txBody>
      </p:sp>
      <p:sp>
        <p:nvSpPr>
          <p:cNvPr id="12" name="Rectangle 11">
            <a:extLst>
              <a:ext uri="{FF2B5EF4-FFF2-40B4-BE49-F238E27FC236}">
                <a16:creationId xmlns:a16="http://schemas.microsoft.com/office/drawing/2014/main" id="{BD0E545C-64E5-447C-B8E4-54DA0D067316}"/>
              </a:ext>
            </a:extLst>
          </p:cNvPr>
          <p:cNvSpPr/>
          <p:nvPr/>
        </p:nvSpPr>
        <p:spPr>
          <a:xfrm>
            <a:off x="3527846" y="5578015"/>
            <a:ext cx="5133128" cy="600164"/>
          </a:xfrm>
          <a:prstGeom prst="rect">
            <a:avLst/>
          </a:prstGeom>
        </p:spPr>
        <p:txBody>
          <a:bodyPr wrap="square">
            <a:spAutoFit/>
          </a:bodyPr>
          <a:lstStyle/>
          <a:p>
            <a:pPr algn="ctr"/>
            <a:r>
              <a:rPr lang="en-US" sz="1100" dirty="0"/>
              <a:t>Q2. As a result of COVID-19, which of the following, if any, has your company restricted or prohibited regarding international travel? </a:t>
            </a:r>
          </a:p>
          <a:p>
            <a:pPr algn="ctr"/>
            <a:r>
              <a:rPr lang="en-US" sz="1100" dirty="0"/>
              <a:t>Select All That Apply</a:t>
            </a:r>
          </a:p>
        </p:txBody>
      </p:sp>
      <p:pic>
        <p:nvPicPr>
          <p:cNvPr id="6" name="Picture 5">
            <a:extLst>
              <a:ext uri="{FF2B5EF4-FFF2-40B4-BE49-F238E27FC236}">
                <a16:creationId xmlns:a16="http://schemas.microsoft.com/office/drawing/2014/main" id="{47F9F80C-65E3-403E-A93C-85DA20C2A772}"/>
              </a:ext>
            </a:extLst>
          </p:cNvPr>
          <p:cNvPicPr>
            <a:picLocks noChangeAspect="1"/>
          </p:cNvPicPr>
          <p:nvPr/>
        </p:nvPicPr>
        <p:blipFill>
          <a:blip r:embed="rId2"/>
          <a:stretch>
            <a:fillRect/>
          </a:stretch>
        </p:blipFill>
        <p:spPr>
          <a:xfrm>
            <a:off x="3942819" y="4673600"/>
            <a:ext cx="4303182" cy="584200"/>
          </a:xfrm>
          <a:prstGeom prst="rect">
            <a:avLst/>
          </a:prstGeom>
        </p:spPr>
      </p:pic>
      <p:graphicFrame>
        <p:nvGraphicFramePr>
          <p:cNvPr id="8" name="Content Placeholder 7">
            <a:extLst>
              <a:ext uri="{FF2B5EF4-FFF2-40B4-BE49-F238E27FC236}">
                <a16:creationId xmlns:a16="http://schemas.microsoft.com/office/drawing/2014/main" id="{70B71383-07AA-4F60-AF5B-7E71EAF83E18}"/>
              </a:ext>
            </a:extLst>
          </p:cNvPr>
          <p:cNvGraphicFramePr>
            <a:graphicFrameLocks noGrp="1"/>
          </p:cNvGraphicFramePr>
          <p:nvPr>
            <p:ph idx="1"/>
            <p:extLst>
              <p:ext uri="{D42A27DB-BD31-4B8C-83A1-F6EECF244321}">
                <p14:modId xmlns:p14="http://schemas.microsoft.com/office/powerpoint/2010/main" val="3399757367"/>
              </p:ext>
            </p:extLst>
          </p:nvPr>
        </p:nvGraphicFramePr>
        <p:xfrm>
          <a:off x="830704" y="1717377"/>
          <a:ext cx="10527412" cy="2533648"/>
        </p:xfrm>
        <a:graphic>
          <a:graphicData uri="http://schemas.openxmlformats.org/drawingml/2006/table">
            <a:tbl>
              <a:tblPr/>
              <a:tblGrid>
                <a:gridCol w="4026343">
                  <a:extLst>
                    <a:ext uri="{9D8B030D-6E8A-4147-A177-3AD203B41FA5}">
                      <a16:colId xmlns:a16="http://schemas.microsoft.com/office/drawing/2014/main" val="2257583528"/>
                    </a:ext>
                  </a:extLst>
                </a:gridCol>
                <a:gridCol w="883831">
                  <a:extLst>
                    <a:ext uri="{9D8B030D-6E8A-4147-A177-3AD203B41FA5}">
                      <a16:colId xmlns:a16="http://schemas.microsoft.com/office/drawing/2014/main" val="407609062"/>
                    </a:ext>
                  </a:extLst>
                </a:gridCol>
                <a:gridCol w="196407">
                  <a:extLst>
                    <a:ext uri="{9D8B030D-6E8A-4147-A177-3AD203B41FA5}">
                      <a16:colId xmlns:a16="http://schemas.microsoft.com/office/drawing/2014/main" val="1914862307"/>
                    </a:ext>
                  </a:extLst>
                </a:gridCol>
                <a:gridCol w="883831">
                  <a:extLst>
                    <a:ext uri="{9D8B030D-6E8A-4147-A177-3AD203B41FA5}">
                      <a16:colId xmlns:a16="http://schemas.microsoft.com/office/drawing/2014/main" val="1039504362"/>
                    </a:ext>
                  </a:extLst>
                </a:gridCol>
                <a:gridCol w="883831">
                  <a:extLst>
                    <a:ext uri="{9D8B030D-6E8A-4147-A177-3AD203B41FA5}">
                      <a16:colId xmlns:a16="http://schemas.microsoft.com/office/drawing/2014/main" val="1772919697"/>
                    </a:ext>
                  </a:extLst>
                </a:gridCol>
                <a:gridCol w="883831">
                  <a:extLst>
                    <a:ext uri="{9D8B030D-6E8A-4147-A177-3AD203B41FA5}">
                      <a16:colId xmlns:a16="http://schemas.microsoft.com/office/drawing/2014/main" val="2681096564"/>
                    </a:ext>
                  </a:extLst>
                </a:gridCol>
                <a:gridCol w="883831">
                  <a:extLst>
                    <a:ext uri="{9D8B030D-6E8A-4147-A177-3AD203B41FA5}">
                      <a16:colId xmlns:a16="http://schemas.microsoft.com/office/drawing/2014/main" val="915711465"/>
                    </a:ext>
                  </a:extLst>
                </a:gridCol>
                <a:gridCol w="883831">
                  <a:extLst>
                    <a:ext uri="{9D8B030D-6E8A-4147-A177-3AD203B41FA5}">
                      <a16:colId xmlns:a16="http://schemas.microsoft.com/office/drawing/2014/main" val="2101337356"/>
                    </a:ext>
                  </a:extLst>
                </a:gridCol>
                <a:gridCol w="1001676">
                  <a:extLst>
                    <a:ext uri="{9D8B030D-6E8A-4147-A177-3AD203B41FA5}">
                      <a16:colId xmlns:a16="http://schemas.microsoft.com/office/drawing/2014/main" val="2123668734"/>
                    </a:ext>
                  </a:extLst>
                </a:gridCol>
              </a:tblGrid>
              <a:tr h="259257">
                <a:tc>
                  <a:txBody>
                    <a:bodyPr/>
                    <a:lstStyle/>
                    <a:p>
                      <a:pPr algn="l" fontAlgn="b"/>
                      <a:r>
                        <a:rPr lang="en-US" sz="1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333333"/>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DEC"/>
                    </a:solidFill>
                  </a:tcPr>
                </a:tc>
                <a:tc>
                  <a:txBody>
                    <a:bodyPr/>
                    <a:lstStyle/>
                    <a:p>
                      <a:pPr algn="r" fontAlgn="b"/>
                      <a:r>
                        <a:rPr lang="en-US" sz="1200" b="1" i="0" u="none" strike="noStrike">
                          <a:solidFill>
                            <a:srgbClr val="333333"/>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tcPr>
                </a:tc>
                <a:tc>
                  <a:txBody>
                    <a:bodyPr/>
                    <a:lstStyle/>
                    <a:p>
                      <a:pPr algn="ctr" fontAlgn="b"/>
                      <a:r>
                        <a:rPr lang="en-US" sz="1200" b="1" i="0" u="none" strike="noStrike">
                          <a:solidFill>
                            <a:srgbClr val="333333"/>
                          </a:solidFill>
                          <a:effectLst/>
                          <a:latin typeface="Arial" panose="020B0604020202020204" pitchFamily="34" charset="0"/>
                        </a:rPr>
                        <a:t>0 to 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11 to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26 to 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51 to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201 to 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tc>
                  <a:txBody>
                    <a:bodyPr/>
                    <a:lstStyle/>
                    <a:p>
                      <a:pPr algn="ctr" fontAlgn="b"/>
                      <a:r>
                        <a:rPr lang="en-US" sz="1200" b="1" i="0" u="none" strike="noStrike">
                          <a:solidFill>
                            <a:srgbClr val="333333"/>
                          </a:solidFill>
                          <a:effectLst/>
                          <a:latin typeface="Arial" panose="020B0604020202020204" pitchFamily="34" charset="0"/>
                        </a:rPr>
                        <a:t>501 or more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EEEDEC"/>
                    </a:solidFill>
                  </a:tcPr>
                </a:tc>
                <a:extLst>
                  <a:ext uri="{0D108BD9-81ED-4DB2-BD59-A6C34878D82A}">
                    <a16:rowId xmlns:a16="http://schemas.microsoft.com/office/drawing/2014/main" val="2575658557"/>
                  </a:ext>
                </a:extLst>
              </a:tr>
              <a:tr h="259257">
                <a:tc>
                  <a:txBody>
                    <a:bodyPr/>
                    <a:lstStyle/>
                    <a:p>
                      <a:pPr algn="r" fontAlgn="b"/>
                      <a:r>
                        <a:rPr lang="en-US" sz="1200" b="1" i="0" u="none" strike="noStrike">
                          <a:effectLst/>
                          <a:latin typeface="Arial" panose="020B0604020202020204" pitchFamily="34" charset="0"/>
                        </a:rPr>
                        <a:t>Air travel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756778196"/>
                  </a:ext>
                </a:extLst>
              </a:tr>
              <a:tr h="259257">
                <a:tc>
                  <a:txBody>
                    <a:bodyPr/>
                    <a:lstStyle/>
                    <a:p>
                      <a:pPr algn="r" fontAlgn="b"/>
                      <a:r>
                        <a:rPr lang="en-US" sz="1200" b="1" i="0" u="none" strike="noStrike">
                          <a:effectLst/>
                          <a:latin typeface="Arial" panose="020B0604020202020204" pitchFamily="34" charset="0"/>
                        </a:rPr>
                        <a:t>Travel for training / events / conferences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57%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1920741193"/>
                  </a:ext>
                </a:extLst>
              </a:tr>
              <a:tr h="259257">
                <a:tc>
                  <a:txBody>
                    <a:bodyPr/>
                    <a:lstStyle/>
                    <a:p>
                      <a:pPr algn="r" fontAlgn="b"/>
                      <a:r>
                        <a:rPr lang="en-US" sz="1200" b="1" i="0" u="none" strike="noStrike">
                          <a:effectLst/>
                          <a:latin typeface="Arial" panose="020B0604020202020204" pitchFamily="34" charset="0"/>
                        </a:rPr>
                        <a:t>Client-related travel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950493803"/>
                  </a:ext>
                </a:extLst>
              </a:tr>
              <a:tr h="259257">
                <a:tc>
                  <a:txBody>
                    <a:bodyPr/>
                    <a:lstStyle/>
                    <a:p>
                      <a:pPr algn="r" fontAlgn="b"/>
                      <a:r>
                        <a:rPr lang="en-US" sz="1200" b="1" i="0" u="none" strike="noStrike">
                          <a:effectLst/>
                          <a:latin typeface="Arial" panose="020B0604020202020204" pitchFamily="34" charset="0"/>
                        </a:rPr>
                        <a:t>Use of mass transit (trains, busses, etc.)</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100050128"/>
                  </a:ext>
                </a:extLst>
              </a:tr>
              <a:tr h="259257">
                <a:tc>
                  <a:txBody>
                    <a:bodyPr/>
                    <a:lstStyle/>
                    <a:p>
                      <a:pPr algn="r" fontAlgn="b"/>
                      <a:r>
                        <a:rPr lang="en-US" sz="1200" b="1" i="0" u="none" strike="noStrike">
                          <a:effectLst/>
                          <a:latin typeface="Arial" panose="020B0604020202020204" pitchFamily="34" charset="0"/>
                        </a:rPr>
                        <a:t>Car rentals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511329617"/>
                  </a:ext>
                </a:extLst>
              </a:tr>
              <a:tr h="259257">
                <a:tc>
                  <a:txBody>
                    <a:bodyPr/>
                    <a:lstStyle/>
                    <a:p>
                      <a:pPr algn="r" fontAlgn="b"/>
                      <a:r>
                        <a:rPr lang="en-US" sz="1200" b="1" i="0" u="none" strike="noStrike">
                          <a:effectLst/>
                          <a:latin typeface="Arial" panose="020B0604020202020204" pitchFamily="34" charset="0"/>
                        </a:rPr>
                        <a:t>Use of ground transportation (Uber, Lyft, taxi, etc.)</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a:solidFill>
                            <a:srgbClr val="000000"/>
                          </a:solidFill>
                          <a:effectLst/>
                          <a:latin typeface="Arial" panose="020B0604020202020204" pitchFamily="34" charset="0"/>
                        </a:rPr>
                        <a:t>24%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92D050"/>
                    </a:solidFill>
                  </a:tcPr>
                </a:tc>
                <a:extLst>
                  <a:ext uri="{0D108BD9-81ED-4DB2-BD59-A6C34878D82A}">
                    <a16:rowId xmlns:a16="http://schemas.microsoft.com/office/drawing/2014/main" val="2924107564"/>
                  </a:ext>
                </a:extLst>
              </a:tr>
              <a:tr h="259257">
                <a:tc>
                  <a:txBody>
                    <a:bodyPr/>
                    <a:lstStyle/>
                    <a:p>
                      <a:pPr algn="r" fontAlgn="b"/>
                      <a:r>
                        <a:rPr lang="en-US" sz="1200" b="1" i="0" u="none" strike="noStrike" dirty="0">
                          <a:effectLst/>
                          <a:latin typeface="Arial" panose="020B0604020202020204" pitchFamily="34" charset="0"/>
                        </a:rPr>
                        <a:t>Other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0" i="0" u="none" strike="noStrike">
                          <a:solidFill>
                            <a:srgbClr val="000000"/>
                          </a:solidFill>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solidFill>
                      <a:srgbClr val="F7F7F7"/>
                    </a:solidFill>
                  </a:tcPr>
                </a:tc>
                <a:extLst>
                  <a:ext uri="{0D108BD9-81ED-4DB2-BD59-A6C34878D82A}">
                    <a16:rowId xmlns:a16="http://schemas.microsoft.com/office/drawing/2014/main" val="4222581127"/>
                  </a:ext>
                </a:extLst>
              </a:tr>
              <a:tr h="459592">
                <a:tc>
                  <a:txBody>
                    <a:bodyPr/>
                    <a:lstStyle/>
                    <a:p>
                      <a:pPr algn="r" fontAlgn="b"/>
                      <a:r>
                        <a:rPr lang="en-US" sz="1200" b="1" i="0" u="none" strike="noStrike" dirty="0">
                          <a:effectLst/>
                          <a:latin typeface="Arial" panose="020B0604020202020204" pitchFamily="34" charset="0"/>
                        </a:rPr>
                        <a:t>None of the above / </a:t>
                      </a:r>
                    </a:p>
                    <a:p>
                      <a:pPr algn="r" fontAlgn="b"/>
                      <a:r>
                        <a:rPr lang="en-US" sz="1200" b="1" i="0" u="none" strike="noStrike" dirty="0">
                          <a:effectLst/>
                          <a:latin typeface="Arial" panose="020B0604020202020204" pitchFamily="34" charset="0"/>
                        </a:rPr>
                        <a:t>We don't normally travel internationally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200" b="0" i="0" u="none" strike="noStrike">
                          <a:solidFill>
                            <a:srgbClr val="000000"/>
                          </a:solidFill>
                          <a:effectLst/>
                          <a:latin typeface="Arial" panose="020B0604020202020204" pitchFamily="34" charset="0"/>
                        </a:rPr>
                        <a:t>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7F7F7"/>
                    </a:solidFill>
                  </a:tcPr>
                </a:tc>
                <a:tc>
                  <a:txBody>
                    <a:bodyPr/>
                    <a:lstStyle/>
                    <a:p>
                      <a:pPr algn="ctr" fontAlgn="b"/>
                      <a:r>
                        <a:rPr lang="en-US" sz="1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1" i="0" u="none" strike="noStrike" dirty="0">
                          <a:solidFill>
                            <a:srgbClr val="000000"/>
                          </a:solidFill>
                          <a:effectLst/>
                          <a:latin typeface="Arial" panose="020B0604020202020204" pitchFamily="34" charset="0"/>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2F2F2"/>
                    </a:solidFill>
                  </a:tcPr>
                </a:tc>
                <a:tc>
                  <a:txBody>
                    <a:bodyPr/>
                    <a:lstStyle/>
                    <a:p>
                      <a:pPr algn="ctr" fontAlgn="b"/>
                      <a:r>
                        <a:rPr lang="en-US" sz="1200" b="1" i="0" u="none" strike="noStrike" dirty="0">
                          <a:solidFill>
                            <a:srgbClr val="000000"/>
                          </a:solidFill>
                          <a:effectLst/>
                          <a:latin typeface="Arial" panose="020B060402020202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dirty="0">
                          <a:solidFill>
                            <a:srgbClr val="000000"/>
                          </a:solidFill>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tc>
                  <a:txBody>
                    <a:bodyPr/>
                    <a:lstStyle/>
                    <a:p>
                      <a:pPr algn="ctr" fontAlgn="b"/>
                      <a:r>
                        <a:rPr lang="en-US" sz="1200" b="1" i="0" u="none" strike="noStrike" dirty="0">
                          <a:solidFill>
                            <a:srgbClr val="000000"/>
                          </a:solidFill>
                          <a:effectLst/>
                          <a:latin typeface="Arial" panose="020B0604020202020204" pitchFamily="34" charset="0"/>
                        </a:rPr>
                        <a:t>43%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solidFill>
                      <a:srgbClr val="FFC000"/>
                    </a:solidFill>
                  </a:tcPr>
                </a:tc>
                <a:extLst>
                  <a:ext uri="{0D108BD9-81ED-4DB2-BD59-A6C34878D82A}">
                    <a16:rowId xmlns:a16="http://schemas.microsoft.com/office/drawing/2014/main" val="4046240922"/>
                  </a:ext>
                </a:extLst>
              </a:tr>
            </a:tbl>
          </a:graphicData>
        </a:graphic>
      </p:graphicFrame>
    </p:spTree>
    <p:extLst>
      <p:ext uri="{BB962C8B-B14F-4D97-AF65-F5344CB8AC3E}">
        <p14:creationId xmlns:p14="http://schemas.microsoft.com/office/powerpoint/2010/main" val="197099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BBF0908-3560-430C-AE09-57FE526FA454}"/>
              </a:ext>
            </a:extLst>
          </p:cNvPr>
          <p:cNvGraphicFramePr/>
          <p:nvPr>
            <p:extLst>
              <p:ext uri="{D42A27DB-BD31-4B8C-83A1-F6EECF244321}">
                <p14:modId xmlns:p14="http://schemas.microsoft.com/office/powerpoint/2010/main" val="1414397275"/>
              </p:ext>
            </p:extLst>
          </p:nvPr>
        </p:nvGraphicFramePr>
        <p:xfrm>
          <a:off x="4979842" y="993752"/>
          <a:ext cx="7080719" cy="51884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9E9B5CB-2DEE-462F-94CB-DA4D642D2A77}"/>
              </a:ext>
            </a:extLst>
          </p:cNvPr>
          <p:cNvSpPr>
            <a:spLocks noGrp="1"/>
          </p:cNvSpPr>
          <p:nvPr>
            <p:ph type="title"/>
          </p:nvPr>
        </p:nvSpPr>
        <p:spPr>
          <a:xfrm>
            <a:off x="837981" y="274638"/>
            <a:ext cx="10666631" cy="1096962"/>
          </a:xfrm>
        </p:spPr>
        <p:txBody>
          <a:bodyPr>
            <a:noAutofit/>
          </a:bodyPr>
          <a:lstStyle/>
          <a:p>
            <a:r>
              <a:rPr lang="en-US" sz="2200" dirty="0">
                <a:solidFill>
                  <a:schemeClr val="tx2"/>
                </a:solidFill>
                <a:latin typeface="+mn-lt"/>
              </a:rPr>
              <a:t>Compared to wave 1, More firms have implemented some type of domestic travel restrictions (79% up from 71%). This has led to an increase in restrictions of </a:t>
            </a:r>
            <a:r>
              <a:rPr lang="en-US" sz="2200" u="sng" dirty="0">
                <a:solidFill>
                  <a:schemeClr val="tx2"/>
                </a:solidFill>
                <a:latin typeface="+mn-lt"/>
              </a:rPr>
              <a:t>all</a:t>
            </a:r>
            <a:r>
              <a:rPr lang="en-US" sz="2200" dirty="0">
                <a:solidFill>
                  <a:schemeClr val="tx2"/>
                </a:solidFill>
                <a:latin typeface="+mn-lt"/>
              </a:rPr>
              <a:t> types of travel.</a:t>
            </a:r>
          </a:p>
        </p:txBody>
      </p:sp>
      <p:sp>
        <p:nvSpPr>
          <p:cNvPr id="7" name="Footer Placeholder 1">
            <a:extLst>
              <a:ext uri="{FF2B5EF4-FFF2-40B4-BE49-F238E27FC236}">
                <a16:creationId xmlns:a16="http://schemas.microsoft.com/office/drawing/2014/main" id="{787F6D00-1DDB-468C-B2BA-9D403DBD1FB1}"/>
              </a:ext>
            </a:extLst>
          </p:cNvPr>
          <p:cNvSpPr>
            <a:spLocks noGrp="1"/>
          </p:cNvSpPr>
          <p:nvPr>
            <p:ph type="ftr" sz="quarter" idx="11"/>
          </p:nvPr>
        </p:nvSpPr>
        <p:spPr>
          <a:xfrm>
            <a:off x="837981" y="6422700"/>
            <a:ext cx="6638176" cy="180974"/>
          </a:xfrm>
        </p:spPr>
        <p:txBody>
          <a:bodyPr/>
          <a:lstStyle/>
          <a:p>
            <a:r>
              <a:rPr lang="en-US" dirty="0"/>
              <a:t>© 2020 THE INSTITUTE for Association and Nonprofit Research. All rights reserved.</a:t>
            </a:r>
          </a:p>
        </p:txBody>
      </p:sp>
      <p:sp>
        <p:nvSpPr>
          <p:cNvPr id="10" name="Rectangle 9">
            <a:extLst>
              <a:ext uri="{FF2B5EF4-FFF2-40B4-BE49-F238E27FC236}">
                <a16:creationId xmlns:a16="http://schemas.microsoft.com/office/drawing/2014/main" id="{101A543B-5B66-47B5-8B1E-10DC43FA9E4A}"/>
              </a:ext>
            </a:extLst>
          </p:cNvPr>
          <p:cNvSpPr/>
          <p:nvPr/>
        </p:nvSpPr>
        <p:spPr>
          <a:xfrm>
            <a:off x="6600084" y="6122618"/>
            <a:ext cx="5133128" cy="600164"/>
          </a:xfrm>
          <a:prstGeom prst="rect">
            <a:avLst/>
          </a:prstGeom>
        </p:spPr>
        <p:txBody>
          <a:bodyPr wrap="square">
            <a:spAutoFit/>
          </a:bodyPr>
          <a:lstStyle/>
          <a:p>
            <a:pPr algn="ctr"/>
            <a:r>
              <a:rPr lang="en-US" sz="1100" dirty="0"/>
              <a:t>Q3. As a result of COVID-19, which of the following, if any, has your company restricted or prohibited regarding domestic travel? </a:t>
            </a:r>
          </a:p>
          <a:p>
            <a:pPr algn="ctr"/>
            <a:r>
              <a:rPr lang="en-US" sz="1100" dirty="0"/>
              <a:t>Select All That Apply</a:t>
            </a:r>
          </a:p>
        </p:txBody>
      </p:sp>
      <p:sp>
        <p:nvSpPr>
          <p:cNvPr id="12" name="Rectangle 11">
            <a:extLst>
              <a:ext uri="{FF2B5EF4-FFF2-40B4-BE49-F238E27FC236}">
                <a16:creationId xmlns:a16="http://schemas.microsoft.com/office/drawing/2014/main" id="{F262D5E9-7234-47AE-8FBC-453AA14C2CD9}"/>
              </a:ext>
            </a:extLst>
          </p:cNvPr>
          <p:cNvSpPr/>
          <p:nvPr/>
        </p:nvSpPr>
        <p:spPr>
          <a:xfrm>
            <a:off x="841011" y="1720840"/>
            <a:ext cx="3884831" cy="2831544"/>
          </a:xfrm>
          <a:prstGeom prst="rect">
            <a:avLst/>
          </a:prstGeom>
        </p:spPr>
        <p:txBody>
          <a:bodyPr wrap="square">
            <a:spAutoFit/>
          </a:bodyPr>
          <a:lstStyle/>
          <a:p>
            <a:pPr marL="285750" indent="-285750">
              <a:spcBef>
                <a:spcPts val="600"/>
              </a:spcBef>
              <a:buFont typeface="Arial" panose="020B0604020202020204" pitchFamily="34" charset="0"/>
              <a:buChar char="•"/>
            </a:pPr>
            <a:r>
              <a:rPr lang="en-US" sz="1400" dirty="0">
                <a:solidFill>
                  <a:schemeClr val="tx2"/>
                </a:solidFill>
              </a:rPr>
              <a:t>As detailed on the following slide there are some statistically significant differences by firm size. </a:t>
            </a:r>
          </a:p>
          <a:p>
            <a:pPr marL="742950" lvl="1" indent="-285750">
              <a:spcBef>
                <a:spcPts val="600"/>
              </a:spcBef>
              <a:buFont typeface="Arial" panose="020B0604020202020204" pitchFamily="34" charset="0"/>
              <a:buChar char="•"/>
            </a:pPr>
            <a:r>
              <a:rPr lang="en-US" sz="1400" dirty="0">
                <a:solidFill>
                  <a:schemeClr val="tx2"/>
                </a:solidFill>
              </a:rPr>
              <a:t>The larger the firm size, the more likely an organization has restricted travel for training / events / conferences, air travel and use of mass transit.</a:t>
            </a:r>
          </a:p>
          <a:p>
            <a:pPr marL="742950" lvl="1" indent="-285750">
              <a:spcBef>
                <a:spcPts val="600"/>
              </a:spcBef>
              <a:buFont typeface="Arial" panose="020B0604020202020204" pitchFamily="34" charset="0"/>
              <a:buChar char="•"/>
            </a:pPr>
            <a:r>
              <a:rPr lang="en-US" sz="1400" dirty="0">
                <a:solidFill>
                  <a:schemeClr val="tx2"/>
                </a:solidFill>
              </a:rPr>
              <a:t>Smaller firms are more likely to have restricted use of ground transportation compared to larger firms.</a:t>
            </a:r>
          </a:p>
        </p:txBody>
      </p:sp>
    </p:spTree>
    <p:extLst>
      <p:ext uri="{BB962C8B-B14F-4D97-AF65-F5344CB8AC3E}">
        <p14:creationId xmlns:p14="http://schemas.microsoft.com/office/powerpoint/2010/main" val="350468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0</TotalTime>
  <Words>4856</Words>
  <Application>Microsoft Office PowerPoint</Application>
  <PresentationFormat>Custom</PresentationFormat>
  <Paragraphs>823</Paragraphs>
  <Slides>33</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Century Gothic</vt:lpstr>
      <vt:lpstr>Continental North America 16x9</vt:lpstr>
      <vt:lpstr>ACEC COVID-19 Business Impact Survey - Wave 2 </vt:lpstr>
      <vt:lpstr>Demographics</vt:lpstr>
      <vt:lpstr>PowerPoint Presentation</vt:lpstr>
      <vt:lpstr>The geographic location of Respondents’ organizations are statistically the same between Wave 1 and wave 2.</vt:lpstr>
      <vt:lpstr>Consistent with Wave 1, More than half (53%) of respondents indicate there are 25 or fewer Full-time equivalents at their organization. The median firm size is also identical between the two time series.</vt:lpstr>
      <vt:lpstr>Travel Restrictions</vt:lpstr>
      <vt:lpstr>Although 82% of firms indicated they do not normally travel internationally, among those that do, nearly all have restricted travel for training / events / conferences and air travel.</vt:lpstr>
      <vt:lpstr>International Travel Restrictions Due to COVID-19 by Firm Size (FTE) </vt:lpstr>
      <vt:lpstr>Compared to wave 1, More firms have implemented some type of domestic travel restrictions (79% up from 71%). This has led to an increase in restrictions of all types of travel.</vt:lpstr>
      <vt:lpstr>Domestic Travel Restrictions Due to COVID-19 by firm size (FTE)</vt:lpstr>
      <vt:lpstr>Workstyle Impacts</vt:lpstr>
      <vt:lpstr>Although the percentage of firms that have changed their leave policy is nearly the same (48% versus 46% in wave 1), there has been a shift towards providing various types of paid leave instead of unpaid leave.</vt:lpstr>
      <vt:lpstr>Leave Policy Changes by firm size (FTE) </vt:lpstr>
      <vt:lpstr>There has been a significant increase in the percentage of firms that have implemented some type of telework policy (93% up from 80% in wave 1). As a result, there has been a large increase in firms mandating employees work from home (28% up from 8%).</vt:lpstr>
      <vt:lpstr>Telework / Work from Home Policy by firm size (FTE) </vt:lpstr>
      <vt:lpstr>Compared to wave 1, more firms have implemented various methods of working with clients to ensure work continuation. Social distancing (84% up from 77%) and allowing virtual work (84% up from 73%) still top the list.</vt:lpstr>
      <vt:lpstr>Methods of Working With Clients to Ensure Work Continuation by firm size (FTE)</vt:lpstr>
      <vt:lpstr>Business impacts</vt:lpstr>
      <vt:lpstr>Similar to Wave 1, Very few organizations (5%) report problems with public clients due to protective measures conflicting with contract terms.</vt:lpstr>
      <vt:lpstr>Between Wave 1 and Wave 2 there has been a large increase in the percentage of firms (24% up to 40%) reporting delays in RFPs/RFQs or Awards due to COVID-19.</vt:lpstr>
      <vt:lpstr>Between Wave 1 and Wave 2 there has been a large increase in the percentage of firms (44% up to 58%) reporting project delays or cancellations due to COVID-19.</vt:lpstr>
      <vt:lpstr>Desired congressional actions</vt:lpstr>
      <vt:lpstr>Nearly 9 out of 10 firms (87%) report receiving no assistance from creditors at this time, or at least are not aware of any.</vt:lpstr>
      <vt:lpstr>Creditor Assistance Managing Financial Challenges by firm size (FTE)</vt:lpstr>
      <vt:lpstr>Nearly half (47%) of firms believe congress should delay payment of the Company’s share of Social Security payroll taxes, while nearly as many favor increasing interest deductibility for businesses (44%).</vt:lpstr>
      <vt:lpstr>Sample verbatim comments regarding “other” steps congress can take to mitigate cash flow challenges: </vt:lpstr>
      <vt:lpstr>Steps Congress Should Take to Mitigate Cash Flow Problems by firm size (FTE)</vt:lpstr>
      <vt:lpstr>Other impacts</vt:lpstr>
      <vt:lpstr>When asked to describe any other business issues that organizations are experiencing related to COVID-19 respondents answers fell into several main categories:</vt:lpstr>
      <vt:lpstr>Research Conducted by</vt:lpstr>
      <vt:lpstr>Methodology – Wave 1</vt:lpstr>
      <vt:lpstr>Methodology – Wave 2</vt:lpstr>
      <vt:lpstr>Statistical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Lignite Energy Council Membership Restructuring Plan   Quantitative Survey Report</dc:title>
  <dc:creator/>
  <cp:keywords/>
  <cp:lastModifiedBy/>
  <cp:revision>3</cp:revision>
  <dcterms:created xsi:type="dcterms:W3CDTF">2016-01-28T07:14:59Z</dcterms:created>
  <dcterms:modified xsi:type="dcterms:W3CDTF">2020-03-30T21:00:27Z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