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33"/>
  </p:notesMasterIdLst>
  <p:handoutMasterIdLst>
    <p:handoutMasterId r:id="rId34"/>
  </p:handoutMasterIdLst>
  <p:sldIdLst>
    <p:sldId id="259" r:id="rId2"/>
    <p:sldId id="357" r:id="rId3"/>
    <p:sldId id="358" r:id="rId4"/>
    <p:sldId id="359" r:id="rId5"/>
    <p:sldId id="360" r:id="rId6"/>
    <p:sldId id="353" r:id="rId7"/>
    <p:sldId id="328" r:id="rId8"/>
    <p:sldId id="330" r:id="rId9"/>
    <p:sldId id="331" r:id="rId10"/>
    <p:sldId id="332" r:id="rId11"/>
    <p:sldId id="333" r:id="rId12"/>
    <p:sldId id="334" r:id="rId13"/>
    <p:sldId id="335" r:id="rId14"/>
    <p:sldId id="336" r:id="rId15"/>
    <p:sldId id="337" r:id="rId16"/>
    <p:sldId id="338" r:id="rId17"/>
    <p:sldId id="339" r:id="rId18"/>
    <p:sldId id="341" r:id="rId19"/>
    <p:sldId id="342" r:id="rId20"/>
    <p:sldId id="343" r:id="rId21"/>
    <p:sldId id="344" r:id="rId22"/>
    <p:sldId id="345" r:id="rId23"/>
    <p:sldId id="346" r:id="rId24"/>
    <p:sldId id="347" r:id="rId25"/>
    <p:sldId id="349" r:id="rId26"/>
    <p:sldId id="326" r:id="rId27"/>
    <p:sldId id="261" r:id="rId28"/>
    <p:sldId id="299" r:id="rId29"/>
    <p:sldId id="352" r:id="rId30"/>
    <p:sldId id="348" r:id="rId31"/>
    <p:sldId id="292" r:id="rId32"/>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3440" autoAdjust="0"/>
  </p:normalViewPr>
  <p:slideViewPr>
    <p:cSldViewPr snapToGrid="0">
      <p:cViewPr varScale="1">
        <p:scale>
          <a:sx n="75" d="100"/>
          <a:sy n="75" d="100"/>
        </p:scale>
        <p:origin x="57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2603" cy="467203"/>
          </a:xfrm>
          <a:prstGeom prst="rect">
            <a:avLst/>
          </a:prstGeom>
        </p:spPr>
        <p:txBody>
          <a:bodyPr vert="horz" lIns="91541" tIns="45770" rIns="91541" bIns="45770" rtlCol="0"/>
          <a:lstStyle>
            <a:lvl1pPr algn="l">
              <a:defRPr sz="1200"/>
            </a:lvl1pPr>
          </a:lstStyle>
          <a:p>
            <a:endParaRPr lang="en-US" dirty="0"/>
          </a:p>
        </p:txBody>
      </p:sp>
      <p:sp>
        <p:nvSpPr>
          <p:cNvPr id="3" name="Date Placeholder 2"/>
          <p:cNvSpPr>
            <a:spLocks noGrp="1"/>
          </p:cNvSpPr>
          <p:nvPr>
            <p:ph type="dt" sz="quarter" idx="1"/>
          </p:nvPr>
        </p:nvSpPr>
        <p:spPr>
          <a:xfrm>
            <a:off x="3975733" y="1"/>
            <a:ext cx="3042603" cy="467203"/>
          </a:xfrm>
          <a:prstGeom prst="rect">
            <a:avLst/>
          </a:prstGeom>
        </p:spPr>
        <p:txBody>
          <a:bodyPr vert="horz" lIns="91541" tIns="45770" rIns="91541" bIns="45770" rtlCol="0"/>
          <a:lstStyle>
            <a:lvl1pPr algn="r">
              <a:defRPr sz="1200"/>
            </a:lvl1pPr>
          </a:lstStyle>
          <a:p>
            <a:fld id="{FBF039A5-3278-4414-BA11-130E48C93907}" type="datetimeFigureOut">
              <a:rPr lang="en-US" smtClean="0"/>
              <a:t>11/18/2021</a:t>
            </a:fld>
            <a:endParaRPr lang="en-US" dirty="0"/>
          </a:p>
        </p:txBody>
      </p:sp>
      <p:sp>
        <p:nvSpPr>
          <p:cNvPr id="4" name="Footer Placeholder 3"/>
          <p:cNvSpPr>
            <a:spLocks noGrp="1"/>
          </p:cNvSpPr>
          <p:nvPr>
            <p:ph type="ftr" sz="quarter" idx="2"/>
          </p:nvPr>
        </p:nvSpPr>
        <p:spPr>
          <a:xfrm>
            <a:off x="1" y="8838722"/>
            <a:ext cx="3042603" cy="467203"/>
          </a:xfrm>
          <a:prstGeom prst="rect">
            <a:avLst/>
          </a:prstGeom>
        </p:spPr>
        <p:txBody>
          <a:bodyPr vert="horz" lIns="91541" tIns="45770" rIns="91541" bIns="457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5733" y="8838722"/>
            <a:ext cx="3042603" cy="467203"/>
          </a:xfrm>
          <a:prstGeom prst="rect">
            <a:avLst/>
          </a:prstGeom>
        </p:spPr>
        <p:txBody>
          <a:bodyPr vert="horz" lIns="91541" tIns="45770" rIns="91541" bIns="45770" rtlCol="0" anchor="b"/>
          <a:lstStyle>
            <a:lvl1pPr algn="r">
              <a:defRPr sz="1200"/>
            </a:lvl1pPr>
          </a:lstStyle>
          <a:p>
            <a:fld id="{841DC143-06EE-4123-85EE-6E4E3905B7A0}" type="slidenum">
              <a:rPr lang="en-US" smtClean="0"/>
              <a:t>‹#›</a:t>
            </a:fld>
            <a:endParaRPr lang="en-US" dirty="0"/>
          </a:p>
        </p:txBody>
      </p:sp>
    </p:spTree>
    <p:extLst>
      <p:ext uri="{BB962C8B-B14F-4D97-AF65-F5344CB8AC3E}">
        <p14:creationId xmlns:p14="http://schemas.microsoft.com/office/powerpoint/2010/main" val="2050716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9" tIns="46640" rIns="93279" bIns="46640"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79" tIns="46640" rIns="93279" bIns="46640" rtlCol="0"/>
          <a:lstStyle>
            <a:lvl1pPr algn="r">
              <a:defRPr sz="1200"/>
            </a:lvl1pPr>
          </a:lstStyle>
          <a:p>
            <a:fld id="{E2D35454-CB00-4097-95AD-3B22FF950932}" type="datetimeFigureOut">
              <a:rPr lang="en-US" smtClean="0"/>
              <a:t>11/18/2021</a:t>
            </a:fld>
            <a:endParaRPr lang="en-US" dirty="0"/>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79" tIns="46640" rIns="93279" bIns="46640"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79" tIns="46640" rIns="93279" bIns="4664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5"/>
            <a:ext cx="3041968" cy="466911"/>
          </a:xfrm>
          <a:prstGeom prst="rect">
            <a:avLst/>
          </a:prstGeom>
        </p:spPr>
        <p:txBody>
          <a:bodyPr vert="horz" lIns="93279" tIns="46640" rIns="93279" bIns="4664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5"/>
            <a:ext cx="3041968" cy="466911"/>
          </a:xfrm>
          <a:prstGeom prst="rect">
            <a:avLst/>
          </a:prstGeom>
        </p:spPr>
        <p:txBody>
          <a:bodyPr vert="horz" lIns="93279" tIns="46640" rIns="93279" bIns="46640" rtlCol="0" anchor="b"/>
          <a:lstStyle>
            <a:lvl1pPr algn="r">
              <a:defRPr sz="1200"/>
            </a:lvl1pPr>
          </a:lstStyle>
          <a:p>
            <a:fld id="{56FF6890-E5C1-4C44-9D9A-2086F94C9A9F}" type="slidenum">
              <a:rPr lang="en-US" smtClean="0"/>
              <a:t>‹#›</a:t>
            </a:fld>
            <a:endParaRPr lang="en-US" dirty="0"/>
          </a:p>
        </p:txBody>
      </p:sp>
    </p:spTree>
    <p:extLst>
      <p:ext uri="{BB962C8B-B14F-4D97-AF65-F5344CB8AC3E}">
        <p14:creationId xmlns:p14="http://schemas.microsoft.com/office/powerpoint/2010/main" val="47780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local government needs to create and adopt a procurement policy. </a:t>
            </a:r>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25</a:t>
            </a:fld>
            <a:endParaRPr lang="en-US" dirty="0"/>
          </a:p>
        </p:txBody>
      </p:sp>
    </p:spTree>
    <p:extLst>
      <p:ext uri="{BB962C8B-B14F-4D97-AF65-F5344CB8AC3E}">
        <p14:creationId xmlns:p14="http://schemas.microsoft.com/office/powerpoint/2010/main" val="2439667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local government needs to create and adopt a procurement policy. </a:t>
            </a:r>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27</a:t>
            </a:fld>
            <a:endParaRPr lang="en-US" dirty="0"/>
          </a:p>
        </p:txBody>
      </p:sp>
    </p:spTree>
    <p:extLst>
      <p:ext uri="{BB962C8B-B14F-4D97-AF65-F5344CB8AC3E}">
        <p14:creationId xmlns:p14="http://schemas.microsoft.com/office/powerpoint/2010/main" val="786961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28</a:t>
            </a:fld>
            <a:endParaRPr lang="en-US" dirty="0"/>
          </a:p>
        </p:txBody>
      </p:sp>
    </p:spTree>
    <p:extLst>
      <p:ext uri="{BB962C8B-B14F-4D97-AF65-F5344CB8AC3E}">
        <p14:creationId xmlns:p14="http://schemas.microsoft.com/office/powerpoint/2010/main" val="327501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29</a:t>
            </a:fld>
            <a:endParaRPr lang="en-US" dirty="0"/>
          </a:p>
        </p:txBody>
      </p:sp>
    </p:spTree>
    <p:extLst>
      <p:ext uri="{BB962C8B-B14F-4D97-AF65-F5344CB8AC3E}">
        <p14:creationId xmlns:p14="http://schemas.microsoft.com/office/powerpoint/2010/main" val="144142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30</a:t>
            </a:fld>
            <a:endParaRPr lang="en-US" dirty="0"/>
          </a:p>
        </p:txBody>
      </p:sp>
    </p:spTree>
    <p:extLst>
      <p:ext uri="{BB962C8B-B14F-4D97-AF65-F5344CB8AC3E}">
        <p14:creationId xmlns:p14="http://schemas.microsoft.com/office/powerpoint/2010/main" val="2466680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31</a:t>
            </a:fld>
            <a:endParaRPr lang="en-US" dirty="0"/>
          </a:p>
        </p:txBody>
      </p:sp>
    </p:spTree>
    <p:extLst>
      <p:ext uri="{BB962C8B-B14F-4D97-AF65-F5344CB8AC3E}">
        <p14:creationId xmlns:p14="http://schemas.microsoft.com/office/powerpoint/2010/main" val="3291742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5557534-139D-451E-86ED-ACE4C85FECEF}" type="datetimeFigureOut">
              <a:rPr lang="en-US" smtClean="0"/>
              <a:t>11/18/2021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24182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24631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5557534-139D-451E-86ED-ACE4C85FECEF}" type="datetimeFigureOut">
              <a:rPr lang="en-US" smtClean="0"/>
              <a:t>11/18/2021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232602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8092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5557534-139D-451E-86ED-ACE4C85FECEF}" type="datetimeFigureOut">
              <a:rPr lang="en-US" smtClean="0"/>
              <a:t>11/18/2021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83391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265533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03872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1724685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159237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5557534-139D-451E-86ED-ACE4C85FECEF}" type="datetimeFigureOut">
              <a:rPr lang="en-US" smtClean="0"/>
              <a:t>11/18/2021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95812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557534-139D-451E-86ED-ACE4C85FECEF}" type="datetimeFigureOut">
              <a:rPr lang="en-US" smtClean="0"/>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2993959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5557534-139D-451E-86ED-ACE4C85FECEF}" type="datetimeFigureOut">
              <a:rPr lang="en-US" smtClean="0"/>
              <a:t>11/18/2021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C4812DC-72DA-43F5-B86F-A96B25841DB3}"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343457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   </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927901" y="2423362"/>
            <a:ext cx="2268732" cy="584775"/>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John Bel Edwards</a:t>
            </a:r>
          </a:p>
          <a:p>
            <a:pPr algn="ctr"/>
            <a:r>
              <a:rPr lang="en-US" sz="1400" b="1" dirty="0">
                <a:latin typeface="Times New Roman" panose="02020603050405020304" pitchFamily="18" charset="0"/>
                <a:cs typeface="Times New Roman" panose="02020603050405020304" pitchFamily="18" charset="0"/>
              </a:rPr>
              <a:t>Governor</a:t>
            </a:r>
          </a:p>
        </p:txBody>
      </p:sp>
      <p:sp>
        <p:nvSpPr>
          <p:cNvPr id="7" name="TextBox 6"/>
          <p:cNvSpPr txBox="1"/>
          <p:nvPr/>
        </p:nvSpPr>
        <p:spPr>
          <a:xfrm>
            <a:off x="8505036" y="2458788"/>
            <a:ext cx="2457450" cy="553998"/>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Jay Dardenne        </a:t>
            </a:r>
            <a:r>
              <a:rPr lang="en-US" sz="1200" b="1" dirty="0">
                <a:latin typeface="Times New Roman" panose="02020603050405020304" pitchFamily="18" charset="0"/>
                <a:cs typeface="Times New Roman" panose="02020603050405020304" pitchFamily="18" charset="0"/>
              </a:rPr>
              <a:t>Commissioner of Administration</a:t>
            </a:r>
          </a:p>
        </p:txBody>
      </p:sp>
      <p:sp>
        <p:nvSpPr>
          <p:cNvPr id="8" name="TextBox 7"/>
          <p:cNvSpPr txBox="1"/>
          <p:nvPr/>
        </p:nvSpPr>
        <p:spPr>
          <a:xfrm>
            <a:off x="3574286" y="3257465"/>
            <a:ext cx="4514850" cy="523220"/>
          </a:xfrm>
          <a:prstGeom prst="rect">
            <a:avLst/>
          </a:prstGeom>
          <a:noFill/>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State of Louisiana </a:t>
            </a:r>
          </a:p>
        </p:txBody>
      </p:sp>
      <p:sp>
        <p:nvSpPr>
          <p:cNvPr id="9" name="TextBox 8"/>
          <p:cNvSpPr txBox="1"/>
          <p:nvPr/>
        </p:nvSpPr>
        <p:spPr>
          <a:xfrm>
            <a:off x="1879386" y="3882391"/>
            <a:ext cx="8229813" cy="1138773"/>
          </a:xfrm>
          <a:prstGeom prst="rect">
            <a:avLst/>
          </a:prstGeom>
          <a:noFill/>
        </p:spPr>
        <p:txBody>
          <a:bodyPr wrap="square" rtlCol="0">
            <a:spAutoFit/>
          </a:bodyPr>
          <a:lstStyle/>
          <a:p>
            <a:pPr algn="ctr"/>
            <a:r>
              <a:rPr lang="en-US" sz="2400" b="1" dirty="0" smtClean="0">
                <a:latin typeface="Times New Roman" panose="02020603050405020304" pitchFamily="18" charset="0"/>
                <a:cs typeface="Times New Roman" panose="02020603050405020304" pitchFamily="18" charset="0"/>
              </a:rPr>
              <a:t>2021 Fall Conference</a:t>
            </a:r>
            <a:endParaRPr lang="en-US" sz="2400" b="1"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American Council of Engineering Companies of Louisiana</a:t>
            </a:r>
          </a:p>
          <a:p>
            <a:pPr algn="ctr"/>
            <a:r>
              <a:rPr lang="en-US" sz="2000" b="1" dirty="0">
                <a:latin typeface="Times New Roman" panose="02020603050405020304" pitchFamily="18" charset="0"/>
                <a:cs typeface="Times New Roman" panose="02020603050405020304" pitchFamily="18" charset="0"/>
              </a:rPr>
              <a:t>November </a:t>
            </a:r>
            <a:r>
              <a:rPr lang="en-US" sz="2000" b="1" dirty="0" smtClean="0">
                <a:latin typeface="Times New Roman" panose="02020603050405020304" pitchFamily="18" charset="0"/>
                <a:cs typeface="Times New Roman" panose="02020603050405020304" pitchFamily="18" charset="0"/>
              </a:rPr>
              <a:t>18, 2021</a:t>
            </a:r>
            <a:endParaRPr lang="en-US" sz="20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33095" y="5557625"/>
            <a:ext cx="5517796" cy="1015663"/>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Mark A. Moses</a:t>
            </a:r>
          </a:p>
          <a:p>
            <a:pPr algn="ctr"/>
            <a:r>
              <a:rPr lang="en-US" sz="2000" b="1" dirty="0">
                <a:latin typeface="Times New Roman" panose="02020603050405020304" pitchFamily="18" charset="0"/>
                <a:cs typeface="Times New Roman" panose="02020603050405020304" pitchFamily="18" charset="0"/>
              </a:rPr>
              <a:t>Assistant Commissioner</a:t>
            </a:r>
          </a:p>
          <a:p>
            <a:pPr algn="ctr"/>
            <a:r>
              <a:rPr lang="en-US" sz="2000" b="1" dirty="0">
                <a:latin typeface="Times New Roman" panose="02020603050405020304" pitchFamily="18" charset="0"/>
                <a:cs typeface="Times New Roman" panose="02020603050405020304" pitchFamily="18" charset="0"/>
              </a:rPr>
              <a:t>Division of </a:t>
            </a:r>
            <a:r>
              <a:rPr lang="en-US" sz="2000" b="1" dirty="0" smtClean="0">
                <a:latin typeface="Times New Roman" panose="02020603050405020304" pitchFamily="18" charset="0"/>
                <a:cs typeface="Times New Roman" panose="02020603050405020304" pitchFamily="18" charset="0"/>
              </a:rPr>
              <a:t>Administration</a:t>
            </a:r>
            <a:endParaRPr lang="en-US" sz="2000" b="1"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3802" y="1956740"/>
            <a:ext cx="1220294" cy="1220294"/>
          </a:xfrm>
          <a:prstGeom prst="rect">
            <a:avLst/>
          </a:prstGeom>
        </p:spPr>
      </p:pic>
      <p:sp>
        <p:nvSpPr>
          <p:cNvPr id="3" name="TextBox 2"/>
          <p:cNvSpPr txBox="1"/>
          <p:nvPr/>
        </p:nvSpPr>
        <p:spPr>
          <a:xfrm>
            <a:off x="6802734" y="5547553"/>
            <a:ext cx="4371033" cy="1015663"/>
          </a:xfrm>
          <a:prstGeom prst="rect">
            <a:avLst/>
          </a:prstGeom>
          <a:noFill/>
        </p:spPr>
        <p:txBody>
          <a:bodyPr wrap="square" rtlCol="0">
            <a:spAutoFit/>
          </a:bodyPr>
          <a:lstStyle/>
          <a:p>
            <a:pPr algn="ctr"/>
            <a:r>
              <a:rPr lang="en-US" sz="2000" b="1" dirty="0" smtClean="0">
                <a:latin typeface="Times New Roman" panose="02020603050405020304" pitchFamily="18" charset="0"/>
                <a:cs typeface="Times New Roman" panose="02020603050405020304" pitchFamily="18" charset="0"/>
              </a:rPr>
              <a:t>Jason D. Sooter</a:t>
            </a:r>
          </a:p>
          <a:p>
            <a:pPr algn="ctr"/>
            <a:r>
              <a:rPr lang="en-US" sz="2000" b="1" dirty="0" smtClean="0">
                <a:latin typeface="Times New Roman" panose="02020603050405020304" pitchFamily="18" charset="0"/>
                <a:cs typeface="Times New Roman" panose="02020603050405020304" pitchFamily="18" charset="0"/>
              </a:rPr>
              <a:t>Director</a:t>
            </a:r>
          </a:p>
          <a:p>
            <a:pPr algn="ctr"/>
            <a:r>
              <a:rPr lang="en-US" sz="2000" b="1" dirty="0" smtClean="0">
                <a:latin typeface="Times New Roman" panose="02020603050405020304" pitchFamily="18" charset="0"/>
                <a:cs typeface="Times New Roman" panose="02020603050405020304" pitchFamily="18" charset="0"/>
              </a:rPr>
              <a:t>Facility Planning and Control</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116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AMOUNT OF FUNDS AVAILABLE</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13434" y="2470517"/>
            <a:ext cx="11339502" cy="1569660"/>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Louisiana Legislature allocated $300 million of the ARPA State Fiscal Recovery Funds.</a:t>
            </a:r>
          </a:p>
          <a:p>
            <a:endParaRPr lang="en-US" sz="2000" dirty="0" smtClean="0"/>
          </a:p>
          <a:p>
            <a:endParaRPr lang="en-US" sz="2000" dirty="0"/>
          </a:p>
          <a:p>
            <a:endParaRPr lang="en-US" dirty="0"/>
          </a:p>
        </p:txBody>
      </p:sp>
    </p:spTree>
    <p:extLst>
      <p:ext uri="{BB962C8B-B14F-4D97-AF65-F5344CB8AC3E}">
        <p14:creationId xmlns:p14="http://schemas.microsoft.com/office/powerpoint/2010/main" val="467453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GRANT FUNDING CAP</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04351" y="2219309"/>
            <a:ext cx="10907423" cy="3416320"/>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$5 million will be allowed per application with the following exceptions: </a:t>
            </a:r>
          </a:p>
          <a:p>
            <a:endParaRPr lang="en-US" sz="2000" dirty="0">
              <a:latin typeface="Times New Roman" panose="02020603050405020304" pitchFamily="18" charset="0"/>
              <a:cs typeface="Times New Roman" panose="02020603050405020304" pitchFamily="18" charset="0"/>
            </a:endParaRPr>
          </a:p>
          <a:p>
            <a:pPr indent="-457200"/>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Projects involving a consolidation of systems can aggregate based on a $5 million cap for each system involved in the project. For example, if System A applies to consolidate System B and System C into System A, then a maximum of $15 million can be allowed. </a:t>
            </a:r>
          </a:p>
          <a:p>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 If an exception to the cap is approved by the Water Sector Commission and the Joint Legislative Committee on Budget.</a:t>
            </a:r>
          </a:p>
          <a:p>
            <a:endParaRPr lang="en-US" sz="2000" dirty="0" smtClean="0"/>
          </a:p>
          <a:p>
            <a:endParaRPr lang="en-US" dirty="0"/>
          </a:p>
        </p:txBody>
      </p:sp>
    </p:spTree>
    <p:extLst>
      <p:ext uri="{BB962C8B-B14F-4D97-AF65-F5344CB8AC3E}">
        <p14:creationId xmlns:p14="http://schemas.microsoft.com/office/powerpoint/2010/main" val="308068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ELIGIBLE ACTIVITIES</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47859" y="1596312"/>
            <a:ext cx="11696282" cy="5293757"/>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Guidance has aligned the use of these funds with the wide range of types or categories of projects that would be eligible to receive financial assistance through the Environmental Protection Agency’s (EPA) Clean Water State Revolving Fund (CWSRF) or Drinking Water State Revolving Fund (DWSRF).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following are types of projects that are eligible under this program: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 Improvements to enable systems to comply with drinking water regulations </a:t>
            </a:r>
          </a:p>
          <a:p>
            <a:r>
              <a:rPr lang="en-US" sz="2000" dirty="0">
                <a:latin typeface="Times New Roman" panose="02020603050405020304" pitchFamily="18" charset="0"/>
                <a:cs typeface="Times New Roman" panose="02020603050405020304" pitchFamily="18" charset="0"/>
              </a:rPr>
              <a:t>	• Infrastructure capital improvements, including the installation and replacement of failing treatment and distribution systems </a:t>
            </a:r>
          </a:p>
          <a:p>
            <a:r>
              <a:rPr lang="en-US" sz="2000" dirty="0">
                <a:latin typeface="Times New Roman" panose="02020603050405020304" pitchFamily="18" charset="0"/>
                <a:cs typeface="Times New Roman" panose="02020603050405020304" pitchFamily="18" charset="0"/>
              </a:rPr>
              <a:t>	• Consolidation of existing drinking water systems </a:t>
            </a:r>
          </a:p>
          <a:p>
            <a:r>
              <a:rPr lang="en-US" sz="2000" dirty="0">
                <a:latin typeface="Times New Roman" panose="02020603050405020304" pitchFamily="18" charset="0"/>
                <a:cs typeface="Times New Roman" panose="02020603050405020304" pitchFamily="18" charset="0"/>
              </a:rPr>
              <a:t>	• Construct, improve, and repair wastewater treatment plants </a:t>
            </a:r>
          </a:p>
          <a:p>
            <a:r>
              <a:rPr lang="en-US" sz="2000" dirty="0">
                <a:latin typeface="Times New Roman" panose="02020603050405020304" pitchFamily="18" charset="0"/>
                <a:cs typeface="Times New Roman" panose="02020603050405020304" pitchFamily="18" charset="0"/>
              </a:rPr>
              <a:t>	• Control non-point sources of pollution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Improve resilience of infrastructure to severe weather events </a:t>
            </a:r>
          </a:p>
          <a:p>
            <a:r>
              <a:rPr lang="en-US" sz="2000" dirty="0">
                <a:latin typeface="Times New Roman" panose="02020603050405020304" pitchFamily="18" charset="0"/>
                <a:cs typeface="Times New Roman" panose="02020603050405020304" pitchFamily="18" charset="0"/>
              </a:rPr>
              <a:t>	• Create green infrastructure </a:t>
            </a:r>
          </a:p>
          <a:p>
            <a:r>
              <a:rPr lang="en-US" sz="2000" dirty="0">
                <a:latin typeface="Times New Roman" panose="02020603050405020304" pitchFamily="18" charset="0"/>
                <a:cs typeface="Times New Roman" panose="02020603050405020304" pitchFamily="18" charset="0"/>
              </a:rPr>
              <a:t>	• Protect waterbodies from pollution </a:t>
            </a:r>
          </a:p>
          <a:p>
            <a:r>
              <a:rPr lang="en-US" sz="2000" dirty="0">
                <a:latin typeface="Times New Roman" panose="02020603050405020304" pitchFamily="18" charset="0"/>
                <a:cs typeface="Times New Roman" panose="02020603050405020304" pitchFamily="18" charset="0"/>
              </a:rPr>
              <a:t>	• Storm water repairs and </a:t>
            </a:r>
            <a:r>
              <a:rPr lang="en-US" sz="2000" dirty="0" smtClean="0">
                <a:latin typeface="Times New Roman" panose="02020603050405020304" pitchFamily="18" charset="0"/>
                <a:cs typeface="Times New Roman" panose="02020603050405020304" pitchFamily="18" charset="0"/>
              </a:rPr>
              <a:t>improvements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198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INELIGIBLE ACTIVITIES</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95718" y="2301073"/>
            <a:ext cx="11696282" cy="2523768"/>
          </a:xfrm>
          <a:prstGeom prst="rect">
            <a:avLst/>
          </a:prstGeom>
          <a:noFill/>
        </p:spPr>
        <p:txBody>
          <a:bodyPr wrap="square" rtlCol="0">
            <a:spAutoFit/>
          </a:bodyPr>
          <a:lstStyle/>
          <a:p>
            <a:r>
              <a:rPr lang="en-US" dirty="0" smtClean="0"/>
              <a:t>	• </a:t>
            </a:r>
            <a:r>
              <a:rPr lang="en-US" sz="2000" dirty="0" smtClean="0">
                <a:latin typeface="Times New Roman" panose="02020603050405020304" pitchFamily="18" charset="0"/>
                <a:cs typeface="Times New Roman" panose="02020603050405020304" pitchFamily="18" charset="0"/>
              </a:rPr>
              <a:t>Development </a:t>
            </a:r>
            <a:r>
              <a:rPr lang="en-US" sz="2000" dirty="0">
                <a:latin typeface="Times New Roman" panose="02020603050405020304" pitchFamily="18" charset="0"/>
                <a:cs typeface="Times New Roman" panose="02020603050405020304" pitchFamily="18" charset="0"/>
              </a:rPr>
              <a:t>of new systems for new housing construction or developments </a:t>
            </a:r>
          </a:p>
          <a:p>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Improvements to eligible water/sewer systems owned by federal agencies </a:t>
            </a:r>
          </a:p>
          <a:p>
            <a:r>
              <a:rPr lang="en-US" sz="2000" dirty="0">
                <a:latin typeface="Times New Roman" panose="02020603050405020304" pitchFamily="18" charset="0"/>
                <a:cs typeface="Times New Roman" panose="02020603050405020304" pitchFamily="18" charset="0"/>
              </a:rPr>
              <a:t>	</a:t>
            </a:r>
          </a:p>
          <a:p>
            <a:r>
              <a:rPr lang="en-US" sz="2000" dirty="0" smtClean="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Improvements to eligible water/sewer systems to foster growth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 Refinancing debt of eligible water/sewer systems</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0072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ADDITIONAL PROGRAM REQUIREMENTS (NOT ALL INCLUSIVE)</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1754326"/>
          </a:xfrm>
          <a:prstGeom prst="rect">
            <a:avLst/>
          </a:prstGeom>
          <a:noFill/>
        </p:spPr>
        <p:txBody>
          <a:bodyPr wrap="square" rtlCol="0">
            <a:spAutoFit/>
          </a:bodyPr>
          <a:lstStyle/>
          <a:p>
            <a:r>
              <a:rPr lang="en-US" dirty="0" smtClean="0"/>
              <a:t>• </a:t>
            </a:r>
            <a:r>
              <a:rPr lang="en-US" dirty="0">
                <a:latin typeface="Times New Roman" panose="02020603050405020304" pitchFamily="18" charset="0"/>
                <a:cs typeface="Times New Roman" panose="02020603050405020304" pitchFamily="18" charset="0"/>
              </a:rPr>
              <a:t>All applicants must have an active DUNS number registered in www.SAM.gov. </a:t>
            </a:r>
          </a:p>
          <a:p>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Applicants seeking fees for design professionals must have procured professionals in accordance with federal regulations. </a:t>
            </a:r>
          </a:p>
          <a:p>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use of prevailing wages is encouraged in the US Treasury guidance; however, it is not required.</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240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RECOMMENDATION AND AWARD PROCESS</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3416320"/>
          </a:xfrm>
          <a:prstGeom prst="rect">
            <a:avLst/>
          </a:prstGeom>
          <a:noFill/>
        </p:spPr>
        <p:txBody>
          <a:bodyPr wrap="square" rtlCol="0">
            <a:spAutoFit/>
          </a:bodyPr>
          <a:lstStyle/>
          <a:p>
            <a:endParaRPr lang="en-US" dirty="0" smtClean="0"/>
          </a:p>
          <a:p>
            <a:r>
              <a:rPr lang="en-US" dirty="0">
                <a:latin typeface="Times New Roman" panose="02020603050405020304" pitchFamily="18" charset="0"/>
                <a:cs typeface="Times New Roman" panose="02020603050405020304" pitchFamily="18" charset="0"/>
              </a:rPr>
              <a:t>OCD-LGA and OFPC will provide ratings and recommendations for funding to the Water Sector Commission (WSC) for review.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WSC shall review and submit funding recommendations to Joint Legislative Committee on Budget (JLCB).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Recommendations shall include proposed matching funds unless Commission recommends a waiver of matching funds or reduction of match requirement.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JLCB will have final approval of funding for projects. No monies shall be expended from the fund without the approval of the JLCB.</a:t>
            </a:r>
          </a:p>
          <a:p>
            <a:endParaRPr lang="en-US" dirty="0" smtClean="0"/>
          </a:p>
        </p:txBody>
      </p:sp>
    </p:spTree>
    <p:extLst>
      <p:ext uri="{BB962C8B-B14F-4D97-AF65-F5344CB8AC3E}">
        <p14:creationId xmlns:p14="http://schemas.microsoft.com/office/powerpoint/2010/main" val="682361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PROJECTS ORIGINATING IN THE CAPITAL OUTLAY ACT</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175432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Capital Outlay water and sewer projects identified by </a:t>
            </a:r>
            <a:r>
              <a:rPr lang="en-US" dirty="0" smtClean="0">
                <a:latin typeface="Times New Roman" panose="02020603050405020304" pitchFamily="18" charset="0"/>
                <a:cs typeface="Times New Roman" panose="02020603050405020304" pitchFamily="18" charset="0"/>
              </a:rPr>
              <a:t>FPC were </a:t>
            </a:r>
            <a:r>
              <a:rPr lang="en-US" dirty="0">
                <a:latin typeface="Times New Roman" panose="02020603050405020304" pitchFamily="18" charset="0"/>
                <a:cs typeface="Times New Roman" panose="02020603050405020304" pitchFamily="18" charset="0"/>
              </a:rPr>
              <a:t>imported into </a:t>
            </a:r>
            <a:r>
              <a:rPr lang="en-US" dirty="0" smtClean="0">
                <a:latin typeface="Times New Roman" panose="02020603050405020304" pitchFamily="18" charset="0"/>
                <a:cs typeface="Times New Roman" panose="02020603050405020304" pitchFamily="18" charset="0"/>
              </a:rPr>
              <a:t>the portal</a:t>
            </a: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Systems </a:t>
            </a:r>
            <a:r>
              <a:rPr lang="en-US" dirty="0" smtClean="0">
                <a:latin typeface="Times New Roman" panose="02020603050405020304" pitchFamily="18" charset="0"/>
                <a:cs typeface="Times New Roman" panose="02020603050405020304" pitchFamily="18" charset="0"/>
              </a:rPr>
              <a:t>were </a:t>
            </a:r>
            <a:r>
              <a:rPr lang="en-US" dirty="0">
                <a:latin typeface="Times New Roman" panose="02020603050405020304" pitchFamily="18" charset="0"/>
                <a:cs typeface="Times New Roman" panose="02020603050405020304" pitchFamily="18" charset="0"/>
              </a:rPr>
              <a:t>notified of any additional information needed, how to submit information, and deadline to do so.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Applications will be reviewed regarding same criteria as applications submitted through the portal. </a:t>
            </a:r>
          </a:p>
          <a:p>
            <a:endParaRPr lang="en-US" dirty="0" smtClean="0"/>
          </a:p>
        </p:txBody>
      </p:sp>
    </p:spTree>
    <p:extLst>
      <p:ext uri="{BB962C8B-B14F-4D97-AF65-F5344CB8AC3E}">
        <p14:creationId xmlns:p14="http://schemas.microsoft.com/office/powerpoint/2010/main" val="1813896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MATCH REQUIREMENTS</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175432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Minimum 25% match requirement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request a waiver or reduction of match requirement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Consolidation projects will be considered for a waiver or reduction of the match requirement</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408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3970318"/>
          </a:xfrm>
          <a:prstGeom prst="rect">
            <a:avLst/>
          </a:prstGeom>
          <a:noFill/>
        </p:spPr>
        <p:txBody>
          <a:bodyPr wrap="square" rtlCol="0">
            <a:spAutoFit/>
          </a:bodyPr>
          <a:lstStyle/>
          <a:p>
            <a:r>
              <a:rPr lang="en-US" dirty="0" smtClean="0"/>
              <a:t>	• </a:t>
            </a:r>
            <a:r>
              <a:rPr lang="en-US" dirty="0">
                <a:latin typeface="Times New Roman" panose="02020603050405020304" pitchFamily="18" charset="0"/>
                <a:cs typeface="Times New Roman" panose="02020603050405020304" pitchFamily="18" charset="0"/>
              </a:rPr>
              <a:t>Project Severity and Needs </a:t>
            </a:r>
            <a:r>
              <a:rPr lang="en-US" dirty="0" smtClean="0">
                <a:latin typeface="Times New Roman" panose="02020603050405020304" pitchFamily="18" charset="0"/>
                <a:cs typeface="Times New Roman" panose="02020603050405020304" pitchFamily="18" charset="0"/>
              </a:rPr>
              <a:t>- Up to 40 Points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Consolidation </a:t>
            </a:r>
            <a:r>
              <a:rPr lang="en-US" dirty="0" smtClean="0">
                <a:latin typeface="Times New Roman" panose="02020603050405020304" pitchFamily="18" charset="0"/>
                <a:cs typeface="Times New Roman" panose="02020603050405020304" pitchFamily="18" charset="0"/>
              </a:rPr>
              <a:t>- Up to 20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Resilience </a:t>
            </a:r>
            <a:r>
              <a:rPr lang="en-US" dirty="0" smtClean="0">
                <a:latin typeface="Times New Roman" panose="02020603050405020304" pitchFamily="18" charset="0"/>
                <a:cs typeface="Times New Roman" panose="02020603050405020304" pitchFamily="18" charset="0"/>
              </a:rPr>
              <a:t>- Up to 10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Sustainability </a:t>
            </a:r>
            <a:r>
              <a:rPr lang="en-US" dirty="0" smtClean="0">
                <a:latin typeface="Times New Roman" panose="02020603050405020304" pitchFamily="18" charset="0"/>
                <a:cs typeface="Times New Roman" panose="02020603050405020304" pitchFamily="18" charset="0"/>
              </a:rPr>
              <a:t>– Up to 15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Ready to Proceed </a:t>
            </a:r>
            <a:r>
              <a:rPr lang="en-US" dirty="0" smtClean="0">
                <a:latin typeface="Times New Roman" panose="02020603050405020304" pitchFamily="18" charset="0"/>
                <a:cs typeface="Times New Roman" panose="02020603050405020304" pitchFamily="18" charset="0"/>
              </a:rPr>
              <a:t>- Up to 15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Increased Local Cost </a:t>
            </a:r>
            <a:r>
              <a:rPr lang="en-US" dirty="0" smtClean="0">
                <a:latin typeface="Times New Roman" panose="02020603050405020304" pitchFamily="18" charset="0"/>
                <a:cs typeface="Times New Roman" panose="02020603050405020304" pitchFamily="18" charset="0"/>
              </a:rPr>
              <a:t>Share – Up to 15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p>
          <a:p>
            <a:endParaRPr lang="en-US" dirty="0" smtClean="0"/>
          </a:p>
        </p:txBody>
      </p:sp>
    </p:spTree>
    <p:extLst>
      <p:ext uri="{BB962C8B-B14F-4D97-AF65-F5344CB8AC3E}">
        <p14:creationId xmlns:p14="http://schemas.microsoft.com/office/powerpoint/2010/main" val="3022429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51693" y="2341266"/>
            <a:ext cx="11930743" cy="4062651"/>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Project Severity and Needs </a:t>
            </a:r>
            <a:r>
              <a:rPr lang="en-US" dirty="0">
                <a:latin typeface="Times New Roman" panose="02020603050405020304" pitchFamily="18" charset="0"/>
                <a:cs typeface="Times New Roman" panose="02020603050405020304" pitchFamily="18" charset="0"/>
              </a:rPr>
              <a:t>- Up to 40 Points</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existence of conditions in violation of Federal Safe Drinking Water Act (SDWA) and provisions of the State Sanitary Code.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Compliance with federal and state law and regulations will be considered.</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Verification of existing conditions based on records or field investigations.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System should include any documentation to support the need for the project, such as personal statements, news articles, social media posts, pictures, etc.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 lower score could result due to the submittal of incomplete or inaccurate information.</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054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Capital outlay bill objectives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15911" y="2329841"/>
            <a:ext cx="9162472" cy="2824235"/>
          </a:xfrm>
          <a:prstGeom prst="rect">
            <a:avLst/>
          </a:prstGeom>
          <a:noFill/>
        </p:spPr>
        <p:txBody>
          <a:bodyPr wrap="square" rtlCol="0">
            <a:spAutoFit/>
          </a:bodyPr>
          <a:lstStyle/>
          <a:p>
            <a:pPr>
              <a:lnSpc>
                <a:spcPct val="114000"/>
              </a:lnSpc>
              <a:spcAft>
                <a:spcPts val="1350"/>
              </a:spcAft>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Our priorities for bill development have been consistent since 2016:</a:t>
            </a:r>
          </a:p>
          <a:p>
            <a:pPr lvl="1">
              <a:lnSpc>
                <a:spcPct val="114000"/>
              </a:lnSpc>
              <a:spcBef>
                <a:spcPts val="0"/>
              </a:spcBef>
              <a:spcAft>
                <a:spcPts val="1350"/>
              </a:spcAft>
              <a:buFont typeface="Wingdings" panose="05000000000000000000" pitchFamily="2" charset="2"/>
              <a:buChar char="§"/>
            </a:pPr>
            <a:r>
              <a:rPr lang="en-US" sz="195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Be more realistic with our state’s construction dollars</a:t>
            </a:r>
          </a:p>
          <a:p>
            <a:pPr lvl="1">
              <a:lnSpc>
                <a:spcPct val="114000"/>
              </a:lnSpc>
              <a:spcBef>
                <a:spcPts val="0"/>
              </a:spcBef>
              <a:spcAft>
                <a:spcPts val="1350"/>
              </a:spcAft>
              <a:buFont typeface="Wingdings" panose="05000000000000000000" pitchFamily="2" charset="2"/>
              <a:buChar char="§"/>
            </a:pPr>
            <a:r>
              <a:rPr lang="en-US" sz="195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Focus on repairing our roads and taking better care of our state buildings</a:t>
            </a:r>
          </a:p>
          <a:p>
            <a:pPr lvl="1">
              <a:lnSpc>
                <a:spcPct val="114000"/>
              </a:lnSpc>
              <a:spcBef>
                <a:spcPts val="0"/>
              </a:spcBef>
              <a:spcAft>
                <a:spcPts val="1350"/>
              </a:spcAft>
              <a:buFont typeface="Wingdings" panose="05000000000000000000" pitchFamily="2" charset="2"/>
              <a:buChar char="§"/>
            </a:pPr>
            <a:r>
              <a:rPr lang="en-US" sz="195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Avoid over-budgeting our capital outlay bill with projects that have little hope of ever being funded</a:t>
            </a:r>
          </a:p>
          <a:p>
            <a:endParaRPr lang="en-US" dirty="0" smtClean="0"/>
          </a:p>
        </p:txBody>
      </p:sp>
    </p:spTree>
    <p:extLst>
      <p:ext uri="{BB962C8B-B14F-4D97-AF65-F5344CB8AC3E}">
        <p14:creationId xmlns:p14="http://schemas.microsoft.com/office/powerpoint/2010/main" val="1256111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2176" y="2582426"/>
            <a:ext cx="11930743" cy="2677656"/>
          </a:xfrm>
          <a:prstGeom prst="rect">
            <a:avLst/>
          </a:prstGeom>
          <a:noFill/>
        </p:spPr>
        <p:txBody>
          <a:bodyPr wrap="square" rtlCol="0">
            <a:spAutoFit/>
          </a:bodyPr>
          <a:lstStyle/>
          <a:p>
            <a:r>
              <a:rPr lang="en-US" sz="2400" b="1" u="sng" dirty="0" smtClean="0">
                <a:latin typeface="Times New Roman" panose="02020603050405020304" pitchFamily="18" charset="0"/>
                <a:cs typeface="Times New Roman" panose="02020603050405020304" pitchFamily="18" charset="0"/>
              </a:rPr>
              <a:t>Consolidation</a:t>
            </a:r>
            <a:r>
              <a:rPr lang="en-US" dirty="0" smtClean="0">
                <a:latin typeface="Times New Roman" panose="02020603050405020304" pitchFamily="18" charset="0"/>
                <a:cs typeface="Times New Roman" panose="02020603050405020304" pitchFamily="18" charset="0"/>
              </a:rPr>
              <a:t> - Up to 20 Points</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Two or more existing water/sewer systems combining into one larger system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Responsible </a:t>
            </a:r>
            <a:r>
              <a:rPr lang="en-US" dirty="0">
                <a:latin typeface="Times New Roman" panose="02020603050405020304" pitchFamily="18" charset="0"/>
                <a:cs typeface="Times New Roman" panose="02020603050405020304" pitchFamily="18" charset="0"/>
              </a:rPr>
              <a:t>consolidated system must own, operate, and maintain all other systems post consolidation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Purchase only systems or bulk sale systems are not considered a consolidation</a:t>
            </a:r>
          </a:p>
          <a:p>
            <a:endParaRPr lang="en-US" dirty="0"/>
          </a:p>
          <a:p>
            <a:endParaRPr lang="en-US" dirty="0" smtClean="0"/>
          </a:p>
        </p:txBody>
      </p:sp>
    </p:spTree>
    <p:extLst>
      <p:ext uri="{BB962C8B-B14F-4D97-AF65-F5344CB8AC3E}">
        <p14:creationId xmlns:p14="http://schemas.microsoft.com/office/powerpoint/2010/main" val="145037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61257" y="2512087"/>
            <a:ext cx="11930743" cy="3231654"/>
          </a:xfrm>
          <a:prstGeom prst="rect">
            <a:avLst/>
          </a:prstGeom>
          <a:noFill/>
        </p:spPr>
        <p:txBody>
          <a:bodyPr wrap="square" rtlCol="0">
            <a:spAutoFit/>
          </a:bodyPr>
          <a:lstStyle/>
          <a:p>
            <a:r>
              <a:rPr lang="en-US" sz="2400" b="1" u="sng" dirty="0" smtClean="0">
                <a:latin typeface="Times New Roman" panose="02020603050405020304" pitchFamily="18" charset="0"/>
                <a:cs typeface="Times New Roman" panose="02020603050405020304" pitchFamily="18" charset="0"/>
              </a:rPr>
              <a:t>Resilience </a:t>
            </a:r>
            <a:r>
              <a:rPr lang="en-US" dirty="0" smtClean="0">
                <a:latin typeface="Times New Roman" panose="02020603050405020304" pitchFamily="18" charset="0"/>
                <a:cs typeface="Times New Roman" panose="02020603050405020304" pitchFamily="18" charset="0"/>
              </a:rPr>
              <a:t>- Up to 10 Points</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Risk and resilience assessment and emergency response plan required for water systems by Section 2013 of America’s Water Infrastructure Act (AWIA) of 2018 Resiliency plan, including local standards or guidelines that can be applied to sewer systems and increase resilience of the system, must be completed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Plans should include extreme weather events and the effect of water and wind damage to critical infrastructure as well as what must be done during and after an extreme weather event to maintain operating capabilities of critical infrastructure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Items identified in the risk assessment/resiliency plan must be included in the cost estimate to increase resilience</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862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18968" y="1728316"/>
            <a:ext cx="11758184" cy="5447645"/>
          </a:xfrm>
          <a:prstGeom prst="rect">
            <a:avLst/>
          </a:prstGeom>
          <a:noFill/>
        </p:spPr>
        <p:txBody>
          <a:bodyPr wrap="square" rtlCol="0">
            <a:spAutoFit/>
          </a:bodyPr>
          <a:lstStyle/>
          <a:p>
            <a:r>
              <a:rPr lang="en-US" sz="2400" b="1" u="sng" dirty="0" smtClean="0">
                <a:latin typeface="Times New Roman" panose="02020603050405020304" pitchFamily="18" charset="0"/>
                <a:cs typeface="Times New Roman" panose="02020603050405020304" pitchFamily="18" charset="0"/>
              </a:rPr>
              <a:t>Sustainability</a:t>
            </a:r>
            <a:r>
              <a:rPr lang="en-US" dirty="0" smtClean="0">
                <a:latin typeface="Times New Roman" panose="02020603050405020304" pitchFamily="18" charset="0"/>
                <a:cs typeface="Times New Roman" panose="02020603050405020304" pitchFamily="18" charset="0"/>
              </a:rPr>
              <a:t> – Up to 15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Technical – refers to the infrastructure of the system, technical ability of the system personnel to implement and operate the project, and an analysis of alternatives including but not limited to consolidation.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Provide information regarding qualification of system personnel, status and condition of system infrastructure.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Managerial – refers to management structure of the system, including ownership, accountability, staffing, and organization.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Provide information regarding governing body transparency and accountability (full board, regular meeting schedule, management training), adopted policies and procedures in place (general, personnel, contracts, customer billing). Financial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Capacity – refers to financial resources of the system including revenue sufficiency, credit worthiness, fiscal controls, and a financial strategy reflecting the full lifecycle costs and adequate revenues to ensure the system is sufficiently funded, maintained, and replaced as needed.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Provide financial reports to show cost of operating system and revenue received by system, documentation identifying internal control structure.</a:t>
            </a: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739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13434" y="2391507"/>
            <a:ext cx="11930743" cy="3508653"/>
          </a:xfrm>
          <a:prstGeom prst="rect">
            <a:avLst/>
          </a:prstGeom>
          <a:noFill/>
        </p:spPr>
        <p:txBody>
          <a:bodyPr wrap="square" rtlCol="0">
            <a:spAutoFit/>
          </a:bodyPr>
          <a:lstStyle/>
          <a:p>
            <a:r>
              <a:rPr lang="en-US" sz="2400" b="1" u="sng" dirty="0" smtClean="0">
                <a:latin typeface="Times New Roman" panose="02020603050405020304" pitchFamily="18" charset="0"/>
                <a:cs typeface="Times New Roman" panose="02020603050405020304" pitchFamily="18" charset="0"/>
              </a:rPr>
              <a:t>Ready </a:t>
            </a:r>
            <a:r>
              <a:rPr lang="en-US" sz="2400" b="1" u="sng" dirty="0">
                <a:latin typeface="Times New Roman" panose="02020603050405020304" pitchFamily="18" charset="0"/>
                <a:cs typeface="Times New Roman" panose="02020603050405020304" pitchFamily="18" charset="0"/>
              </a:rPr>
              <a:t>to Proceed </a:t>
            </a:r>
            <a:r>
              <a:rPr lang="en-US" dirty="0" smtClean="0">
                <a:latin typeface="Times New Roman" panose="02020603050405020304" pitchFamily="18" charset="0"/>
                <a:cs typeface="Times New Roman" panose="02020603050405020304" pitchFamily="18" charset="0"/>
              </a:rPr>
              <a:t>- Up to 15 Points</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Agreements or reports executed and complete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Engineering or consolidation agreements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System improvement plan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Preliminary engineering report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Plans and specifications</a:t>
            </a:r>
          </a:p>
          <a:p>
            <a:endParaRPr lang="en-US" dirty="0" smtClean="0"/>
          </a:p>
        </p:txBody>
      </p:sp>
    </p:spTree>
    <p:extLst>
      <p:ext uri="{BB962C8B-B14F-4D97-AF65-F5344CB8AC3E}">
        <p14:creationId xmlns:p14="http://schemas.microsoft.com/office/powerpoint/2010/main" val="1047349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APPLICATION SCORING CRITERIA</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34497" y="2150346"/>
            <a:ext cx="7037195" cy="4616648"/>
          </a:xfrm>
          <a:prstGeom prst="rect">
            <a:avLst/>
          </a:prstGeom>
          <a:noFill/>
        </p:spPr>
        <p:txBody>
          <a:bodyPr wrap="square" rtlCol="0">
            <a:spAutoFit/>
          </a:bodyPr>
          <a:lstStyle/>
          <a:p>
            <a:r>
              <a:rPr lang="en-US" sz="2400" b="1" u="sng" dirty="0" smtClean="0">
                <a:latin typeface="Times New Roman" panose="02020603050405020304" pitchFamily="18" charset="0"/>
                <a:cs typeface="Times New Roman" panose="02020603050405020304" pitchFamily="18" charset="0"/>
              </a:rPr>
              <a:t>Increased </a:t>
            </a:r>
            <a:r>
              <a:rPr lang="en-US" sz="2400" b="1" u="sng" dirty="0">
                <a:latin typeface="Times New Roman" panose="02020603050405020304" pitchFamily="18" charset="0"/>
                <a:cs typeface="Times New Roman" panose="02020603050405020304" pitchFamily="18" charset="0"/>
              </a:rPr>
              <a:t>Local Cost </a:t>
            </a:r>
            <a:r>
              <a:rPr lang="en-US" sz="2400" b="1" u="sng" dirty="0" smtClean="0">
                <a:latin typeface="Times New Roman" panose="02020603050405020304" pitchFamily="18" charset="0"/>
                <a:cs typeface="Times New Roman" panose="02020603050405020304" pitchFamily="18" charset="0"/>
              </a:rPr>
              <a:t>Share </a:t>
            </a:r>
            <a:r>
              <a:rPr lang="en-US" dirty="0" smtClean="0">
                <a:latin typeface="Times New Roman" panose="02020603050405020304" pitchFamily="18" charset="0"/>
                <a:cs typeface="Times New Roman" panose="02020603050405020304" pitchFamily="18" charset="0"/>
              </a:rPr>
              <a:t>– Up to 15 Points</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Local </a:t>
            </a:r>
            <a:r>
              <a:rPr lang="en-US" dirty="0">
                <a:latin typeface="Times New Roman" panose="02020603050405020304" pitchFamily="18" charset="0"/>
                <a:cs typeface="Times New Roman" panose="02020603050405020304" pitchFamily="18" charset="0"/>
              </a:rPr>
              <a:t>funds in excess of 25% required match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26-30% local match – 3 points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31-40% local match – 6 points </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41-50% local match – 9 points </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51-75% local match – 12 points </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76+% local match – 15 points</a:t>
            </a:r>
          </a:p>
          <a:p>
            <a:endParaRPr lang="en-US" dirty="0" smtClean="0"/>
          </a:p>
          <a:p>
            <a:endParaRPr lang="en-US" dirty="0"/>
          </a:p>
          <a:p>
            <a:endParaRPr lang="en-US" dirty="0" smtClean="0"/>
          </a:p>
        </p:txBody>
      </p:sp>
    </p:spTree>
    <p:extLst>
      <p:ext uri="{BB962C8B-B14F-4D97-AF65-F5344CB8AC3E}">
        <p14:creationId xmlns:p14="http://schemas.microsoft.com/office/powerpoint/2010/main" val="1718410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997"/>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Procurement Policies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8441" y="2129274"/>
            <a:ext cx="10957212" cy="4271526"/>
          </a:xfrm>
        </p:spPr>
        <p:txBody>
          <a:bodyPr>
            <a:noAutofit/>
          </a:bodyPr>
          <a:lstStyle/>
          <a:p>
            <a:pPr marL="0" indent="0">
              <a:buNone/>
            </a:pPr>
            <a:r>
              <a:rPr lang="en-US" sz="2000" dirty="0" smtClean="0">
                <a:latin typeface="Times New Roman" panose="02020603050405020304" pitchFamily="18" charset="0"/>
                <a:cs typeface="Times New Roman" panose="02020603050405020304" pitchFamily="18" charset="0"/>
              </a:rPr>
              <a:t>As </a:t>
            </a:r>
            <a:r>
              <a:rPr lang="en-US" sz="2000" dirty="0">
                <a:latin typeface="Times New Roman" panose="02020603050405020304" pitchFamily="18" charset="0"/>
                <a:cs typeface="Times New Roman" panose="02020603050405020304" pitchFamily="18" charset="0"/>
              </a:rPr>
              <a:t>provided for in the award terms, payments from the Fiscal Recovery Funds as a general matter will be subject to the provisions of the Uniform Administrative Requirements, Cost Principles, and Audit Requirements for Federal Awards (2 CFR part 200) (the Uniform Guidance), including the cost principles and restrictions on general provisions for selected items of cost. </a:t>
            </a:r>
          </a:p>
          <a:p>
            <a:pPr lvl="1">
              <a:buFont typeface="Arial" panose="020B0604020202020204" pitchFamily="34" charset="0"/>
              <a:buChar char="•"/>
            </a:pPr>
            <a:endParaRPr lang="en-US" sz="17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71445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normAutofit fontScale="90000"/>
          </a:bodyPr>
          <a:lstStyle/>
          <a:p>
            <a:r>
              <a:rPr lang="en-US" dirty="0" smtClean="0">
                <a:solidFill>
                  <a:schemeClr val="bg2"/>
                </a:solidFill>
                <a:latin typeface="Times New Roman" panose="02020603050405020304" pitchFamily="18" charset="0"/>
                <a:cs typeface="Times New Roman" panose="02020603050405020304" pitchFamily="18" charset="0"/>
              </a:rPr>
              <a:t>FEDERAL REQUIREMENTS ON THE PROCUREMENT OF DESIGN PROFESSIONALS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27785" y="2340447"/>
            <a:ext cx="9162472" cy="2215991"/>
          </a:xfrm>
          <a:prstGeom prst="rect">
            <a:avLst/>
          </a:prstGeom>
          <a:noFill/>
        </p:spPr>
        <p:txBody>
          <a:bodyPr wrap="square" rtlCol="0">
            <a:spAutoFit/>
          </a:bodyPr>
          <a:lstStyle/>
          <a:p>
            <a:endParaRPr lang="en-US" dirty="0" smtClean="0"/>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To acquaint potential </a:t>
            </a:r>
            <a:r>
              <a:rPr lang="en-US" sz="2000" dirty="0">
                <a:latin typeface="Times New Roman" panose="02020603050405020304" pitchFamily="18" charset="0"/>
                <a:cs typeface="Times New Roman" panose="02020603050405020304" pitchFamily="18" charset="0"/>
              </a:rPr>
              <a:t>applicants </a:t>
            </a:r>
            <a:r>
              <a:rPr lang="en-US" sz="2000" dirty="0" smtClean="0">
                <a:latin typeface="Times New Roman" panose="02020603050405020304" pitchFamily="18" charset="0"/>
                <a:cs typeface="Times New Roman" panose="02020603050405020304" pitchFamily="18" charset="0"/>
              </a:rPr>
              <a:t>of federally </a:t>
            </a:r>
            <a:r>
              <a:rPr lang="en-US" sz="2000" dirty="0">
                <a:latin typeface="Times New Roman" panose="02020603050405020304" pitchFamily="18" charset="0"/>
                <a:cs typeface="Times New Roman" panose="02020603050405020304" pitchFamily="18" charset="0"/>
              </a:rPr>
              <a:t>assisted </a:t>
            </a:r>
            <a:r>
              <a:rPr lang="en-US" sz="2000" dirty="0" smtClean="0">
                <a:latin typeface="Times New Roman" panose="02020603050405020304" pitchFamily="18" charset="0"/>
                <a:cs typeface="Times New Roman" panose="02020603050405020304" pitchFamily="18" charset="0"/>
              </a:rPr>
              <a:t>programs </a:t>
            </a:r>
            <a:r>
              <a:rPr lang="en-US" sz="2000" dirty="0">
                <a:latin typeface="Times New Roman" panose="02020603050405020304" pitchFamily="18" charset="0"/>
                <a:cs typeface="Times New Roman" panose="02020603050405020304" pitchFamily="18" charset="0"/>
              </a:rPr>
              <a:t>with </a:t>
            </a:r>
            <a:r>
              <a:rPr lang="en-US" sz="2000" dirty="0" smtClean="0">
                <a:latin typeface="Times New Roman" panose="02020603050405020304" pitchFamily="18" charset="0"/>
                <a:cs typeface="Times New Roman" panose="02020603050405020304" pitchFamily="18" charset="0"/>
              </a:rPr>
              <a:t>the federal grant </a:t>
            </a:r>
            <a:r>
              <a:rPr lang="en-US" sz="2000" u="sng" dirty="0" smtClean="0">
                <a:latin typeface="Times New Roman" panose="02020603050405020304" pitchFamily="18" charset="0"/>
                <a:cs typeface="Times New Roman" panose="02020603050405020304" pitchFamily="18" charset="0"/>
              </a:rPr>
              <a:t>procurement</a:t>
            </a:r>
            <a:r>
              <a:rPr lang="en-US" sz="2000" dirty="0" smtClean="0">
                <a:latin typeface="Times New Roman" panose="02020603050405020304" pitchFamily="18" charset="0"/>
                <a:cs typeface="Times New Roman" panose="02020603050405020304" pitchFamily="18" charset="0"/>
              </a:rPr>
              <a:t> requirements; with an emphasis on utilizing </a:t>
            </a:r>
            <a:r>
              <a:rPr lang="en-US" sz="2000" u="sng" dirty="0" smtClean="0">
                <a:latin typeface="Times New Roman" panose="02020603050405020304" pitchFamily="18" charset="0"/>
                <a:cs typeface="Times New Roman" panose="02020603050405020304" pitchFamily="18" charset="0"/>
              </a:rPr>
              <a:t>competitive proposals </a:t>
            </a:r>
            <a:r>
              <a:rPr lang="en-US" sz="2000" dirty="0" smtClean="0">
                <a:latin typeface="Times New Roman" panose="02020603050405020304" pitchFamily="18" charset="0"/>
                <a:cs typeface="Times New Roman" panose="02020603050405020304" pitchFamily="18" charset="0"/>
              </a:rPr>
              <a:t>for procurement of professional services</a:t>
            </a:r>
          </a:p>
          <a:p>
            <a:endParaRPr lang="en-US"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Title 2 of the Code of Federal Regulations; Part 200; Subpart D, Sections 200.318 to 200.327</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15133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997"/>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General Procurement </a:t>
            </a:r>
            <a:r>
              <a:rPr lang="en-US" dirty="0">
                <a:solidFill>
                  <a:schemeClr val="bg2"/>
                </a:solidFill>
                <a:latin typeface="Times New Roman" panose="02020603050405020304" pitchFamily="18" charset="0"/>
                <a:cs typeface="Times New Roman" panose="02020603050405020304" pitchFamily="18" charset="0"/>
              </a:rPr>
              <a:t>P</a:t>
            </a:r>
            <a:r>
              <a:rPr lang="en-US" dirty="0" smtClean="0">
                <a:solidFill>
                  <a:schemeClr val="bg2"/>
                </a:solidFill>
                <a:latin typeface="Times New Roman" panose="02020603050405020304" pitchFamily="18" charset="0"/>
                <a:cs typeface="Times New Roman" panose="02020603050405020304" pitchFamily="18" charset="0"/>
              </a:rPr>
              <a:t>rinciples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8441" y="2129274"/>
            <a:ext cx="8596668" cy="4271526"/>
          </a:xfrm>
        </p:spPr>
        <p:txBody>
          <a:bodyPr>
            <a:noAutofit/>
          </a:bodyPr>
          <a:lstStyle/>
          <a:p>
            <a:pPr>
              <a:buFont typeface="Arial" panose="020B0604020202020204" pitchFamily="34" charset="0"/>
              <a:buChar char="•"/>
            </a:pPr>
            <a:r>
              <a:rPr lang="en-US" sz="1700" b="1" u="sng" dirty="0">
                <a:solidFill>
                  <a:schemeClr val="tx1"/>
                </a:solidFill>
                <a:latin typeface="Times New Roman" panose="02020603050405020304" pitchFamily="18" charset="0"/>
                <a:cs typeface="Times New Roman" panose="02020603050405020304" pitchFamily="18" charset="0"/>
              </a:rPr>
              <a:t>All procurement transactions</a:t>
            </a:r>
            <a:r>
              <a:rPr lang="en-US" sz="1700" dirty="0">
                <a:solidFill>
                  <a:schemeClr val="tx1"/>
                </a:solidFill>
                <a:latin typeface="Times New Roman" panose="02020603050405020304" pitchFamily="18" charset="0"/>
                <a:cs typeface="Times New Roman" panose="02020603050405020304" pitchFamily="18" charset="0"/>
              </a:rPr>
              <a:t>, regardless of dollar amount, must be conducted to </a:t>
            </a:r>
            <a:r>
              <a:rPr lang="en-US" sz="1700" u="sng" dirty="0">
                <a:solidFill>
                  <a:schemeClr val="tx1"/>
                </a:solidFill>
                <a:latin typeface="Times New Roman" panose="02020603050405020304" pitchFamily="18" charset="0"/>
                <a:cs typeface="Times New Roman" panose="02020603050405020304" pitchFamily="18" charset="0"/>
              </a:rPr>
              <a:t>provide “full and open competition</a:t>
            </a:r>
            <a:r>
              <a:rPr lang="en-US" sz="1700" dirty="0">
                <a:solidFill>
                  <a:schemeClr val="tx1"/>
                </a:solidFill>
                <a:latin typeface="Times New Roman" panose="02020603050405020304" pitchFamily="18" charset="0"/>
                <a:cs typeface="Times New Roman" panose="02020603050405020304" pitchFamily="18" charset="0"/>
              </a:rPr>
              <a:t>” [2 CFR 200.319]. Some of the situations considered to be restrictive of competition include, but are not limited to</a:t>
            </a:r>
            <a:r>
              <a:rPr lang="en-US" sz="1700" dirty="0" smtClean="0">
                <a:solidFill>
                  <a:schemeClr val="tx1"/>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Placing </a:t>
            </a:r>
            <a:r>
              <a:rPr lang="en-US" sz="1700" dirty="0">
                <a:solidFill>
                  <a:schemeClr val="tx1"/>
                </a:solidFill>
                <a:latin typeface="Times New Roman" panose="02020603050405020304" pitchFamily="18" charset="0"/>
                <a:cs typeface="Times New Roman" panose="02020603050405020304" pitchFamily="18" charset="0"/>
              </a:rPr>
              <a:t>unreasonable requirements on firms in order for them to qualify to do business. </a:t>
            </a:r>
            <a:endParaRPr lang="en-US" sz="1700" dirty="0" smtClean="0">
              <a:solidFill>
                <a:schemeClr val="tx1"/>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Requiring </a:t>
            </a:r>
            <a:r>
              <a:rPr lang="en-US" sz="1700" dirty="0">
                <a:solidFill>
                  <a:schemeClr val="tx1"/>
                </a:solidFill>
                <a:latin typeface="Times New Roman" panose="02020603050405020304" pitchFamily="18" charset="0"/>
                <a:cs typeface="Times New Roman" panose="02020603050405020304" pitchFamily="18" charset="0"/>
              </a:rPr>
              <a:t>unnecessary experience and excessive bonding. </a:t>
            </a:r>
            <a:endParaRPr lang="en-US" sz="1700" dirty="0" smtClean="0">
              <a:solidFill>
                <a:schemeClr val="tx1"/>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Noncompetitive </a:t>
            </a:r>
            <a:r>
              <a:rPr lang="en-US" sz="1700" dirty="0">
                <a:solidFill>
                  <a:schemeClr val="tx1"/>
                </a:solidFill>
                <a:latin typeface="Times New Roman" panose="02020603050405020304" pitchFamily="18" charset="0"/>
                <a:cs typeface="Times New Roman" panose="02020603050405020304" pitchFamily="18" charset="0"/>
              </a:rPr>
              <a:t>pricing practices between firms or between affiliated companies. </a:t>
            </a:r>
            <a:r>
              <a:rPr lang="en-US" sz="1700" dirty="0" smtClean="0">
                <a:solidFill>
                  <a:schemeClr val="tx1"/>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Noncompetitive </a:t>
            </a:r>
            <a:r>
              <a:rPr lang="en-US" sz="1700" dirty="0">
                <a:solidFill>
                  <a:schemeClr val="tx1"/>
                </a:solidFill>
                <a:latin typeface="Times New Roman" panose="02020603050405020304" pitchFamily="18" charset="0"/>
                <a:cs typeface="Times New Roman" panose="02020603050405020304" pitchFamily="18" charset="0"/>
              </a:rPr>
              <a:t>awards to consultants that are on retainer contracts</a:t>
            </a:r>
            <a:r>
              <a:rPr lang="en-US" sz="1700" dirty="0" smtClean="0">
                <a:solidFill>
                  <a:schemeClr val="tx1"/>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Organizational </a:t>
            </a:r>
            <a:r>
              <a:rPr lang="en-US" sz="1700" dirty="0">
                <a:solidFill>
                  <a:schemeClr val="tx1"/>
                </a:solidFill>
                <a:latin typeface="Times New Roman" panose="02020603050405020304" pitchFamily="18" charset="0"/>
                <a:cs typeface="Times New Roman" panose="02020603050405020304" pitchFamily="18" charset="0"/>
              </a:rPr>
              <a:t>conflicts of interest. </a:t>
            </a:r>
            <a:endParaRPr lang="en-US" sz="1700" dirty="0" smtClean="0">
              <a:solidFill>
                <a:schemeClr val="tx1"/>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Specifying </a:t>
            </a:r>
            <a:r>
              <a:rPr lang="en-US" sz="1700" dirty="0">
                <a:solidFill>
                  <a:schemeClr val="tx1"/>
                </a:solidFill>
                <a:latin typeface="Times New Roman" panose="02020603050405020304" pitchFamily="18" charset="0"/>
                <a:cs typeface="Times New Roman" panose="02020603050405020304" pitchFamily="18" charset="0"/>
              </a:rPr>
              <a:t>only a “brand name” product instead of allowing an “equal” product to be offered and describing the performance of other relevant requirements of the procurement. </a:t>
            </a:r>
            <a:endParaRPr lang="en-US" sz="1700" dirty="0" smtClean="0">
              <a:solidFill>
                <a:schemeClr val="tx1"/>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chemeClr val="tx1"/>
                </a:solidFill>
                <a:latin typeface="Times New Roman" panose="02020603050405020304" pitchFamily="18" charset="0"/>
                <a:cs typeface="Times New Roman" panose="02020603050405020304" pitchFamily="18" charset="0"/>
              </a:rPr>
              <a:t>Any </a:t>
            </a:r>
            <a:r>
              <a:rPr lang="en-US" sz="1700" dirty="0">
                <a:solidFill>
                  <a:schemeClr val="tx1"/>
                </a:solidFill>
                <a:latin typeface="Times New Roman" panose="02020603050405020304" pitchFamily="18" charset="0"/>
                <a:cs typeface="Times New Roman" panose="02020603050405020304" pitchFamily="18" charset="0"/>
              </a:rPr>
              <a:t>arbitrary action in the procurement process. </a:t>
            </a:r>
            <a:endParaRPr lang="en-US" sz="17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6299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694565"/>
          </a:xfrm>
        </p:spPr>
        <p:txBody>
          <a:bodyPr/>
          <a:lstStyle/>
          <a:p>
            <a:r>
              <a:rPr lang="en-US" dirty="0" smtClean="0">
                <a:latin typeface="Times New Roman" panose="02020603050405020304" pitchFamily="18" charset="0"/>
                <a:cs typeface="Times New Roman" panose="02020603050405020304" pitchFamily="18" charset="0"/>
              </a:rPr>
              <a:t>Evaluation Factor components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170448"/>
            <a:ext cx="11029615" cy="3678303"/>
          </a:xfrm>
        </p:spPr>
        <p:txBody>
          <a:bodyPr>
            <a:normAutofit/>
          </a:bodyPr>
          <a:lstStyle/>
          <a:p>
            <a:pPr marL="0" indent="0">
              <a:buNone/>
            </a:pPr>
            <a:r>
              <a:rPr lang="en-US" sz="1700" dirty="0">
                <a:solidFill>
                  <a:schemeClr val="tx1"/>
                </a:solidFill>
                <a:latin typeface="Times New Roman" panose="02020603050405020304" pitchFamily="18" charset="0"/>
                <a:cs typeface="Times New Roman" panose="02020603050405020304" pitchFamily="18" charset="0"/>
              </a:rPr>
              <a:t>2 CFR 200.320(b)(2</a:t>
            </a:r>
            <a:r>
              <a:rPr lang="en-US" sz="1700" dirty="0" smtClean="0">
                <a:solidFill>
                  <a:schemeClr val="tx1"/>
                </a:solidFill>
                <a:latin typeface="Times New Roman" panose="02020603050405020304" pitchFamily="18" charset="0"/>
                <a:cs typeface="Times New Roman" panose="02020603050405020304" pitchFamily="18" charset="0"/>
              </a:rPr>
              <a:t>) (ii)</a:t>
            </a:r>
            <a:endParaRPr lang="en-US" sz="1700" dirty="0">
              <a:solidFill>
                <a:schemeClr val="tx1"/>
              </a:solidFill>
              <a:latin typeface="Times New Roman" panose="02020603050405020304" pitchFamily="18" charset="0"/>
              <a:cs typeface="Times New Roman" panose="02020603050405020304" pitchFamily="18" charset="0"/>
            </a:endParaRPr>
          </a:p>
          <a:p>
            <a:r>
              <a:rPr lang="en-US" sz="1700" dirty="0" smtClean="0">
                <a:solidFill>
                  <a:schemeClr val="tx1"/>
                </a:solidFill>
                <a:latin typeface="Times New Roman" panose="02020603050405020304" pitchFamily="18" charset="0"/>
                <a:cs typeface="Times New Roman" panose="02020603050405020304" pitchFamily="18" charset="0"/>
              </a:rPr>
              <a:t>“</a:t>
            </a:r>
            <a:r>
              <a:rPr lang="en-US" sz="1700" dirty="0">
                <a:solidFill>
                  <a:schemeClr val="tx1"/>
                </a:solidFill>
                <a:latin typeface="Times New Roman" panose="02020603050405020304" pitchFamily="18" charset="0"/>
                <a:cs typeface="Times New Roman" panose="02020603050405020304" pitchFamily="18" charset="0"/>
              </a:rPr>
              <a:t>The non-Federal entity must have a </a:t>
            </a:r>
            <a:r>
              <a:rPr lang="en-US" sz="1700" u="sng" dirty="0">
                <a:solidFill>
                  <a:schemeClr val="tx1"/>
                </a:solidFill>
                <a:latin typeface="Times New Roman" panose="02020603050405020304" pitchFamily="18" charset="0"/>
                <a:cs typeface="Times New Roman" panose="02020603050405020304" pitchFamily="18" charset="0"/>
              </a:rPr>
              <a:t>written method for conducting </a:t>
            </a:r>
            <a:r>
              <a:rPr lang="en-US" sz="1700" dirty="0">
                <a:solidFill>
                  <a:schemeClr val="tx1"/>
                </a:solidFill>
                <a:latin typeface="Times New Roman" panose="02020603050405020304" pitchFamily="18" charset="0"/>
                <a:cs typeface="Times New Roman" panose="02020603050405020304" pitchFamily="18" charset="0"/>
              </a:rPr>
              <a:t>technical evaluations of the proposals received and making selections</a:t>
            </a:r>
            <a:r>
              <a:rPr lang="en-US" sz="1700" dirty="0" smtClean="0">
                <a:solidFill>
                  <a:schemeClr val="tx1"/>
                </a:solidFill>
                <a:latin typeface="Times New Roman" panose="02020603050405020304" pitchFamily="18" charset="0"/>
                <a:cs typeface="Times New Roman" panose="02020603050405020304" pitchFamily="18" charset="0"/>
              </a:rPr>
              <a:t>;”</a:t>
            </a:r>
          </a:p>
          <a:p>
            <a:endParaRPr lang="en-US" sz="1700" dirty="0">
              <a:solidFill>
                <a:schemeClr val="tx1"/>
              </a:solidFill>
              <a:latin typeface="Times New Roman" panose="02020603050405020304" pitchFamily="18" charset="0"/>
              <a:cs typeface="Times New Roman" panose="02020603050405020304" pitchFamily="18" charset="0"/>
            </a:endParaRPr>
          </a:p>
          <a:p>
            <a:pPr marL="0" indent="0">
              <a:buNone/>
            </a:pPr>
            <a:r>
              <a:rPr lang="en-US" sz="1700" dirty="0">
                <a:solidFill>
                  <a:schemeClr val="tx1"/>
                </a:solidFill>
                <a:latin typeface="Times New Roman" panose="02020603050405020304" pitchFamily="18" charset="0"/>
                <a:cs typeface="Times New Roman" panose="02020603050405020304" pitchFamily="18" charset="0"/>
              </a:rPr>
              <a:t>2 CFR 200.320(b)(2) (</a:t>
            </a:r>
            <a:r>
              <a:rPr lang="en-US" sz="1700" dirty="0" smtClean="0">
                <a:solidFill>
                  <a:schemeClr val="tx1"/>
                </a:solidFill>
                <a:latin typeface="Times New Roman" panose="02020603050405020304" pitchFamily="18" charset="0"/>
                <a:cs typeface="Times New Roman" panose="02020603050405020304" pitchFamily="18" charset="0"/>
              </a:rPr>
              <a:t>iv)</a:t>
            </a:r>
            <a:endParaRPr lang="en-US" sz="1700" dirty="0">
              <a:solidFill>
                <a:schemeClr val="tx1"/>
              </a:solidFill>
              <a:latin typeface="Times New Roman" panose="02020603050405020304" pitchFamily="18" charset="0"/>
              <a:cs typeface="Times New Roman" panose="02020603050405020304" pitchFamily="18" charset="0"/>
            </a:endParaRPr>
          </a:p>
          <a:p>
            <a:r>
              <a:rPr lang="en-US" sz="1700" dirty="0" smtClean="0">
                <a:solidFill>
                  <a:schemeClr val="tx1"/>
                </a:solidFill>
                <a:latin typeface="Times New Roman" panose="02020603050405020304" pitchFamily="18" charset="0"/>
                <a:cs typeface="Times New Roman" panose="02020603050405020304" pitchFamily="18" charset="0"/>
              </a:rPr>
              <a:t>The non-Federal entity may use competitive proposal procedures for qualifications-based procurement of architectural/engineering (A/E) professional services whereby offeror’s qualifications are evaluated and the most qualified offeror is selected, subject to negotiation of fair and reasonable compensation.  The method, where price is not used as a selection factor, can only be used in procurement of A/E professional services.  It cannot be used to purchase other types of services through A/E firms that are a potential source to perform the proposed effort.</a:t>
            </a:r>
            <a:endParaRPr lang="en-US" sz="1700" dirty="0">
              <a:solidFill>
                <a:schemeClr val="tx1"/>
              </a:solidFill>
              <a:latin typeface="Times New Roman" panose="02020603050405020304" pitchFamily="18" charset="0"/>
              <a:cs typeface="Times New Roman" panose="02020603050405020304" pitchFamily="18" charset="0"/>
            </a:endParaRPr>
          </a:p>
          <a:p>
            <a:endParaRPr lang="en-US" dirty="0">
              <a:solidFill>
                <a:srgbClr val="002060"/>
              </a:solidFill>
            </a:endParaRPr>
          </a:p>
        </p:txBody>
      </p:sp>
    </p:spTree>
    <p:extLst>
      <p:ext uri="{BB962C8B-B14F-4D97-AF65-F5344CB8AC3E}">
        <p14:creationId xmlns:p14="http://schemas.microsoft.com/office/powerpoint/2010/main" val="1807994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694565"/>
          </a:xfrm>
        </p:spPr>
        <p:txBody>
          <a:bodyPr/>
          <a:lstStyle/>
          <a:p>
            <a:r>
              <a:rPr lang="en-US" dirty="0" smtClean="0">
                <a:latin typeface="Times New Roman" panose="02020603050405020304" pitchFamily="18" charset="0"/>
                <a:cs typeface="Times New Roman" panose="02020603050405020304" pitchFamily="18" charset="0"/>
              </a:rPr>
              <a:t>APPLICATION STATISTICS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0072" y="2011680"/>
            <a:ext cx="11029615" cy="3869285"/>
          </a:xfrm>
        </p:spPr>
        <p:txBody>
          <a:bodyPr>
            <a:normAutofit/>
          </a:bodyPr>
          <a:lstStyle/>
          <a:p>
            <a:pPr marL="0" indent="0">
              <a:buNone/>
            </a:pPr>
            <a:endParaRPr lang="en-US" sz="1700" dirty="0">
              <a:solidFill>
                <a:srgbClr val="002060"/>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Applications Under LDH/DEQ Review:  539</a:t>
            </a:r>
          </a:p>
          <a:p>
            <a:pPr lvl="1"/>
            <a:r>
              <a:rPr lang="en-US" sz="1800" dirty="0" smtClean="0">
                <a:solidFill>
                  <a:schemeClr val="tx1"/>
                </a:solidFill>
                <a:latin typeface="Times New Roman" panose="02020603050405020304" pitchFamily="18" charset="0"/>
                <a:cs typeface="Times New Roman" panose="02020603050405020304" pitchFamily="18" charset="0"/>
              </a:rPr>
              <a:t>Requested </a:t>
            </a:r>
            <a:r>
              <a:rPr lang="en-US" sz="1800" dirty="0">
                <a:solidFill>
                  <a:schemeClr val="tx1"/>
                </a:solidFill>
                <a:latin typeface="Times New Roman" panose="02020603050405020304" pitchFamily="18" charset="0"/>
                <a:cs typeface="Times New Roman" panose="02020603050405020304" pitchFamily="18" charset="0"/>
              </a:rPr>
              <a:t>Grant Amounts:  </a:t>
            </a:r>
            <a:r>
              <a:rPr lang="en-US" sz="1800" dirty="0" smtClean="0">
                <a:solidFill>
                  <a:schemeClr val="tx1"/>
                </a:solidFill>
                <a:latin typeface="Times New Roman" panose="02020603050405020304" pitchFamily="18" charset="0"/>
                <a:cs typeface="Times New Roman" panose="02020603050405020304" pitchFamily="18" charset="0"/>
              </a:rPr>
              <a:t>Over $1.12B</a:t>
            </a:r>
            <a:endParaRPr lang="en-US" sz="1800" dirty="0">
              <a:solidFill>
                <a:schemeClr val="tx1"/>
              </a:solidFill>
              <a:latin typeface="Times New Roman" panose="02020603050405020304" pitchFamily="18" charset="0"/>
              <a:cs typeface="Times New Roman" panose="02020603050405020304" pitchFamily="18" charset="0"/>
            </a:endParaRPr>
          </a:p>
          <a:p>
            <a:pPr lvl="2"/>
            <a:r>
              <a:rPr lang="en-US" sz="1800" dirty="0" smtClean="0">
                <a:solidFill>
                  <a:schemeClr val="tx1"/>
                </a:solidFill>
                <a:latin typeface="Times New Roman" panose="02020603050405020304" pitchFamily="18" charset="0"/>
                <a:cs typeface="Times New Roman" panose="02020603050405020304" pitchFamily="18" charset="0"/>
              </a:rPr>
              <a:t>Water System Requests:  269</a:t>
            </a:r>
          </a:p>
          <a:p>
            <a:pPr lvl="2"/>
            <a:r>
              <a:rPr lang="en-US" sz="1800" dirty="0" smtClean="0">
                <a:solidFill>
                  <a:schemeClr val="tx1"/>
                </a:solidFill>
                <a:latin typeface="Times New Roman" panose="02020603050405020304" pitchFamily="18" charset="0"/>
                <a:cs typeface="Times New Roman" panose="02020603050405020304" pitchFamily="18" charset="0"/>
              </a:rPr>
              <a:t>Water System Requested Grant Amount:  Over $623M</a:t>
            </a:r>
          </a:p>
          <a:p>
            <a:pPr lvl="2"/>
            <a:r>
              <a:rPr lang="en-US" sz="1800" dirty="0" smtClean="0">
                <a:solidFill>
                  <a:schemeClr val="tx1"/>
                </a:solidFill>
                <a:latin typeface="Times New Roman" panose="02020603050405020304" pitchFamily="18" charset="0"/>
                <a:cs typeface="Times New Roman" panose="02020603050405020304" pitchFamily="18" charset="0"/>
              </a:rPr>
              <a:t>Sewer System Requests:  270</a:t>
            </a:r>
          </a:p>
          <a:p>
            <a:pPr lvl="2"/>
            <a:r>
              <a:rPr lang="en-US" sz="1800" dirty="0" smtClean="0">
                <a:solidFill>
                  <a:schemeClr val="tx1"/>
                </a:solidFill>
                <a:latin typeface="Times New Roman" panose="02020603050405020304" pitchFamily="18" charset="0"/>
                <a:cs typeface="Times New Roman" panose="02020603050405020304" pitchFamily="18" charset="0"/>
              </a:rPr>
              <a:t>Sewer System Requested Grant Amount:  Over $500M</a:t>
            </a:r>
          </a:p>
          <a:p>
            <a:r>
              <a:rPr lang="en-US" dirty="0" smtClean="0">
                <a:solidFill>
                  <a:schemeClr val="tx1"/>
                </a:solidFill>
                <a:latin typeface="Times New Roman" panose="02020603050405020304" pitchFamily="18" charset="0"/>
                <a:cs typeface="Times New Roman" panose="02020603050405020304" pitchFamily="18" charset="0"/>
              </a:rPr>
              <a:t>Applications Created but Not Submitted:  75</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277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FY ‘23 Capital outlay Statistics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05863" y="3123661"/>
            <a:ext cx="9162472" cy="1254767"/>
          </a:xfrm>
          <a:prstGeom prst="rect">
            <a:avLst/>
          </a:prstGeom>
          <a:noFill/>
        </p:spPr>
        <p:txBody>
          <a:bodyPr wrap="square" rtlCol="0">
            <a:spAutoFit/>
          </a:bodyPr>
          <a:lstStyle/>
          <a:p>
            <a:pPr>
              <a:lnSpc>
                <a:spcPct val="108000"/>
              </a:lnSpc>
              <a:spcBef>
                <a:spcPts val="0"/>
              </a:spcBef>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Over 1400</a:t>
            </a:r>
            <a:r>
              <a:rPr lang="en-US" sz="2100"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requests </a:t>
            </a:r>
            <a:r>
              <a:rPr lang="en-US" sz="2100"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received</a:t>
            </a:r>
          </a:p>
          <a:p>
            <a:pPr>
              <a:lnSpc>
                <a:spcPct val="108000"/>
              </a:lnSpc>
              <a:spcBef>
                <a:spcPts val="0"/>
              </a:spcBef>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Twice as many requests from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NON-STATE ENTITIES</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than from </a:t>
            </a: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STATE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AGENCIES</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9558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34758"/>
          </a:xfrm>
        </p:spPr>
        <p:txBody>
          <a:bodyPr/>
          <a:lstStyle/>
          <a:p>
            <a:r>
              <a:rPr lang="en-US" dirty="0" smtClean="0">
                <a:latin typeface="Times New Roman" panose="02020603050405020304" pitchFamily="18" charset="0"/>
                <a:cs typeface="Times New Roman" panose="02020603050405020304" pitchFamily="18" charset="0"/>
              </a:rPr>
              <a:t>RESOURCES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170448"/>
            <a:ext cx="11029615" cy="3678303"/>
          </a:xfrm>
        </p:spPr>
        <p:txBody>
          <a:bodyPr>
            <a:normAutofit/>
          </a:bodyPr>
          <a:lstStyle/>
          <a:p>
            <a:pPr marL="0" indent="0">
              <a:buNone/>
            </a:pPr>
            <a:endParaRPr lang="en-US" dirty="0" smtClean="0">
              <a:solidFill>
                <a:srgbClr val="002060"/>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OCD/LGA </a:t>
            </a:r>
            <a:r>
              <a:rPr lang="en-US" dirty="0">
                <a:solidFill>
                  <a:schemeClr val="tx1"/>
                </a:solidFill>
                <a:latin typeface="Times New Roman" panose="02020603050405020304" pitchFamily="18" charset="0"/>
                <a:cs typeface="Times New Roman" panose="02020603050405020304" pitchFamily="18" charset="0"/>
              </a:rPr>
              <a:t>Website </a:t>
            </a:r>
            <a:r>
              <a:rPr lang="en-US" dirty="0" smtClean="0">
                <a:solidFill>
                  <a:schemeClr val="tx1"/>
                </a:solidFill>
                <a:latin typeface="Times New Roman" panose="02020603050405020304" pitchFamily="18" charset="0"/>
                <a:cs typeface="Times New Roman" panose="02020603050405020304" pitchFamily="18" charset="0"/>
              </a:rPr>
              <a:t>- https</a:t>
            </a:r>
            <a:r>
              <a:rPr lang="en-US" dirty="0">
                <a:solidFill>
                  <a:schemeClr val="tx1"/>
                </a:solidFill>
                <a:latin typeface="Times New Roman" panose="02020603050405020304" pitchFamily="18" charset="0"/>
                <a:cs typeface="Times New Roman" panose="02020603050405020304" pitchFamily="18" charset="0"/>
              </a:rPr>
              <a:t>://www.doa.la.gov/doa/ocd-lga/american-rescue-plan/ </a:t>
            </a:r>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Division of Administration Website - https</a:t>
            </a:r>
            <a:r>
              <a:rPr lang="en-US" dirty="0">
                <a:solidFill>
                  <a:schemeClr val="tx1"/>
                </a:solidFill>
                <a:latin typeface="Times New Roman" panose="02020603050405020304" pitchFamily="18" charset="0"/>
                <a:cs typeface="Times New Roman" panose="02020603050405020304" pitchFamily="18" charset="0"/>
              </a:rPr>
              <a:t>://www.doa.la.gov/doa/ocd-lga/american-rescue-plan-act/</a:t>
            </a:r>
          </a:p>
          <a:p>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Water Sector Program Online Application Portal </a:t>
            </a:r>
            <a:r>
              <a:rPr lang="en-US" dirty="0" smtClean="0">
                <a:solidFill>
                  <a:schemeClr val="tx1"/>
                </a:solidFill>
                <a:latin typeface="Times New Roman" panose="02020603050405020304" pitchFamily="18" charset="0"/>
                <a:cs typeface="Times New Roman" panose="02020603050405020304" pitchFamily="18" charset="0"/>
              </a:rPr>
              <a:t>- https</a:t>
            </a:r>
            <a:r>
              <a:rPr lang="en-US" dirty="0">
                <a:solidFill>
                  <a:schemeClr val="tx1"/>
                </a:solidFill>
                <a:latin typeface="Times New Roman" panose="02020603050405020304" pitchFamily="18" charset="0"/>
                <a:cs typeface="Times New Roman" panose="02020603050405020304" pitchFamily="18" charset="0"/>
              </a:rPr>
              <a:t>://wwwcfprd.doa.la.gov/WaterSector</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US Treasury – Coronavirus State and Local Fiscal Recovery Funds https://home.treasury.gov/policy-issues/coronavirus/assistance-forstate-local-and-tribal-governments/state-and-local-fiscal-recoveryfunds </a:t>
            </a:r>
          </a:p>
          <a:p>
            <a:pPr marL="0" indent="0">
              <a:buNone/>
            </a:pPr>
            <a:endParaRPr lang="en-US" sz="1600" dirty="0"/>
          </a:p>
        </p:txBody>
      </p:sp>
    </p:spTree>
    <p:extLst>
      <p:ext uri="{BB962C8B-B14F-4D97-AF65-F5344CB8AC3E}">
        <p14:creationId xmlns:p14="http://schemas.microsoft.com/office/powerpoint/2010/main" val="3620081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9422" y="823603"/>
            <a:ext cx="11029616" cy="988332"/>
          </a:xfrm>
        </p:spPr>
        <p:txBody>
          <a:bodyPr>
            <a:noAutofit/>
          </a:bodyPr>
          <a:lstStyle/>
          <a:p>
            <a:pPr algn="ctr"/>
            <a:r>
              <a:rPr lang="en-US" sz="6000" dirty="0" smtClean="0">
                <a:latin typeface="Times New Roman" panose="02020603050405020304" pitchFamily="18" charset="0"/>
                <a:cs typeface="Times New Roman" panose="02020603050405020304" pitchFamily="18" charset="0"/>
              </a:rPr>
              <a:t>Thank you</a:t>
            </a:r>
            <a:endParaRPr lang="en-US" sz="60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6820" y="2300475"/>
            <a:ext cx="6445316" cy="4290164"/>
          </a:xfrm>
          <a:prstGeom prst="rect">
            <a:avLst/>
          </a:prstGeom>
          <a:effectLst>
            <a:glow rad="127000">
              <a:schemeClr val="accent1"/>
            </a:glow>
            <a:softEdge rad="317500"/>
          </a:effectLst>
        </p:spPr>
      </p:pic>
    </p:spTree>
    <p:extLst>
      <p:ext uri="{BB962C8B-B14F-4D97-AF65-F5344CB8AC3E}">
        <p14:creationId xmlns:p14="http://schemas.microsoft.com/office/powerpoint/2010/main" val="392937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FY ‘22 Capital outlay Statistics – ACT 485 (HOUSE BILL 2)</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65380" y="1948004"/>
            <a:ext cx="10661240" cy="4739311"/>
          </a:xfrm>
          <a:prstGeom prst="rect">
            <a:avLst/>
          </a:prstGeom>
          <a:noFill/>
        </p:spPr>
        <p:txBody>
          <a:bodyPr wrap="square" rtlCol="0">
            <a:spAutoFit/>
          </a:bodyPr>
          <a:lstStyle/>
          <a:p>
            <a:pPr>
              <a:lnSpc>
                <a:spcPct val="108000"/>
              </a:lnSpc>
              <a:spcBef>
                <a:spcPts val="0"/>
              </a:spcBef>
              <a:spcAft>
                <a:spcPts val="900"/>
              </a:spcAft>
            </a:pP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Cash Portion of the Act</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$2,612,091,595</a:t>
            </a:r>
          </a:p>
          <a:p>
            <a:pPr lvl="1">
              <a:lnSpc>
                <a:spcPct val="108000"/>
              </a:lnSpc>
              <a:spcAft>
                <a:spcPts val="900"/>
              </a:spcAft>
            </a:pPr>
            <a:r>
              <a:rPr lang="en-US" sz="2100"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General Fund, Federal Funds, CPRA, Transportation Trust Fund, Natural Resources Restoration Fund, Interagency Transfers, Statutory Dedications, Fees and Self Generated Revenues, Re-appropriated Cash, Interest Earnings, Capital Outlay Relief Fund, Capital Outlay Savings Fund, Revenue Bonds)</a:t>
            </a:r>
          </a:p>
          <a:p>
            <a:pPr>
              <a:lnSpc>
                <a:spcPct val="108000"/>
              </a:lnSpc>
              <a:spcBef>
                <a:spcPts val="0"/>
              </a:spcBef>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General Obligations Bonds</a:t>
            </a:r>
          </a:p>
          <a:p>
            <a:pPr lvl="1">
              <a:lnSpc>
                <a:spcPct val="108000"/>
              </a:lnSpc>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Priority 1															$899,642,849</a:t>
            </a:r>
          </a:p>
          <a:p>
            <a:pPr lvl="1">
              <a:lnSpc>
                <a:spcPct val="108000"/>
              </a:lnSpc>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Priority 2															$163,580,804</a:t>
            </a:r>
          </a:p>
          <a:p>
            <a:pPr lvl="1">
              <a:lnSpc>
                <a:spcPct val="108000"/>
              </a:lnSpc>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Priority 5														     $2,714,708,355</a:t>
            </a:r>
          </a:p>
          <a:p>
            <a:pPr lvl="1">
              <a:lnSpc>
                <a:spcPct val="108000"/>
              </a:lnSpc>
              <a:spcAft>
                <a:spcPts val="900"/>
              </a:spcAft>
              <a:buFont typeface="Arial" panose="020B0604020202020204" pitchFamily="34" charset="0"/>
              <a:buChar char="•"/>
            </a:pP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Total															     </a:t>
            </a:r>
            <a:r>
              <a:rPr lang="en-US" sz="2100" b="1" u="sng"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$3,777,932,008</a:t>
            </a:r>
          </a:p>
          <a:p>
            <a:pPr>
              <a:lnSpc>
                <a:spcPct val="108000"/>
              </a:lnSpc>
              <a:spcBef>
                <a:spcPts val="0"/>
              </a:spcBef>
              <a:spcAft>
                <a:spcPts val="900"/>
              </a:spcAft>
              <a:buFont typeface="Arial" panose="020B0604020202020204" pitchFamily="34" charset="0"/>
              <a:buChar char="•"/>
            </a:pPr>
            <a:r>
              <a:rPr lang="en-US" sz="2100"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Total Capital Outlay Program:</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$6,399,165,056</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236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Capital outlay PROGRAM ADMINISTERING AGENCIES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65380" y="1948004"/>
            <a:ext cx="10661240" cy="4156715"/>
          </a:xfrm>
          <a:prstGeom prst="rect">
            <a:avLst/>
          </a:prstGeom>
          <a:noFill/>
        </p:spPr>
        <p:txBody>
          <a:bodyPr wrap="square" rtlCol="0">
            <a:spAutoFit/>
          </a:bodyPr>
          <a:lstStyle/>
          <a:p>
            <a:pPr>
              <a:lnSpc>
                <a:spcPct val="108000"/>
              </a:lnSpc>
              <a:spcBef>
                <a:spcPts val="0"/>
              </a:spcBef>
              <a:spcAft>
                <a:spcPts val="900"/>
              </a:spcAft>
            </a:pP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There are 8 Agencies/Entities that Administer the Capital Outlay Program</a:t>
            </a:r>
          </a:p>
          <a:p>
            <a:pPr lvl="1">
              <a:lnSpc>
                <a:spcPct val="108000"/>
              </a:lnSpc>
              <a:spcAft>
                <a:spcPts val="900"/>
              </a:spcAft>
              <a:buFont typeface="Arial" panose="020B0604020202020204" pitchFamily="34" charset="0"/>
              <a:buChar char="•"/>
            </a:pP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Facility Planning and Control (FP&amp;C)</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Department of Transportation and Development (DOTD)</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Coastal Protection and Restoration Authority (CPRA)</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Office of Community Development (OCD)</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Louisiana Economic Development (LED)</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Military</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Legislative Budgetary Control Council (LBCC)</a:t>
            </a:r>
          </a:p>
          <a:p>
            <a:pPr lvl="1">
              <a:lnSpc>
                <a:spcPct val="108000"/>
              </a:lnSpc>
              <a:spcAft>
                <a:spcPts val="900"/>
              </a:spcAft>
              <a:buFont typeface="Arial" panose="020B0604020202020204" pitchFamily="34" charset="0"/>
              <a:buChar char="•"/>
            </a:pPr>
            <a:r>
              <a:rPr lang="en-US" sz="2100" b="1" dirty="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a:t>
            </a:r>
            <a:r>
              <a:rPr lang="en-US" sz="2100" b="1" dirty="0" smtClean="0">
                <a:effectLst>
                  <a:glow rad="38100">
                    <a:schemeClr val="bg1">
                      <a:lumMod val="50000"/>
                      <a:lumOff val="50000"/>
                      <a:alpha val="20000"/>
                    </a:schemeClr>
                  </a:glow>
                </a:effectLst>
                <a:latin typeface="Times New Roman" panose="02020603050405020304" pitchFamily="18" charset="0"/>
                <a:cs typeface="Times New Roman" panose="02020603050405020304" pitchFamily="18" charset="0"/>
              </a:rPr>
              <a:t> Louisiana Stadium and Exposition District (LSED)</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20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WATER SECTOR PROGRAM</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15911" y="2329841"/>
            <a:ext cx="9162472" cy="2800767"/>
          </a:xfrm>
          <a:prstGeom prst="rect">
            <a:avLst/>
          </a:prstGeom>
          <a:noFill/>
        </p:spPr>
        <p:txBody>
          <a:bodyPr wrap="square" rtlCol="0">
            <a:spAutoFit/>
          </a:bodyPr>
          <a:lstStyle/>
          <a:p>
            <a:endParaRPr lang="en-US" dirty="0" smtClean="0"/>
          </a:p>
          <a:p>
            <a:pPr algn="ctr"/>
            <a:r>
              <a:rPr lang="en-US" sz="2000" b="1" dirty="0">
                <a:latin typeface="Times New Roman" panose="02020603050405020304" pitchFamily="18" charset="0"/>
                <a:cs typeface="Times New Roman" panose="02020603050405020304" pitchFamily="18" charset="0"/>
              </a:rPr>
              <a:t>Louisiana Office of Community </a:t>
            </a:r>
            <a:r>
              <a:rPr lang="en-US" sz="2000" b="1" dirty="0" smtClean="0">
                <a:latin typeface="Times New Roman" panose="02020603050405020304" pitchFamily="18" charset="0"/>
                <a:cs typeface="Times New Roman" panose="02020603050405020304" pitchFamily="18" charset="0"/>
              </a:rPr>
              <a:t>Development</a:t>
            </a:r>
            <a:endParaRPr lang="en-US" sz="2000" b="1" dirty="0">
              <a:latin typeface="Times New Roman" panose="02020603050405020304" pitchFamily="18" charset="0"/>
              <a:cs typeface="Times New Roman" panose="02020603050405020304" pitchFamily="18" charset="0"/>
            </a:endParaRPr>
          </a:p>
          <a:p>
            <a:pPr algn="ctr"/>
            <a:endParaRPr lang="en-US" sz="2000" b="1"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Louisiana Office of Facility Planning and </a:t>
            </a:r>
            <a:r>
              <a:rPr lang="en-US" sz="2000" b="1" dirty="0" smtClean="0">
                <a:latin typeface="Times New Roman" panose="02020603050405020304" pitchFamily="18" charset="0"/>
                <a:cs typeface="Times New Roman" panose="02020603050405020304" pitchFamily="18" charset="0"/>
              </a:rPr>
              <a:t>Control</a:t>
            </a:r>
          </a:p>
          <a:p>
            <a:pPr algn="ctr"/>
            <a:endParaRPr lang="en-US" sz="2000" b="1" dirty="0">
              <a:latin typeface="Times New Roman" panose="02020603050405020304" pitchFamily="18" charset="0"/>
              <a:cs typeface="Times New Roman" panose="02020603050405020304" pitchFamily="18" charset="0"/>
            </a:endParaRPr>
          </a:p>
          <a:p>
            <a:pPr algn="ctr"/>
            <a:r>
              <a:rPr lang="en-US" sz="2000" b="1" dirty="0" smtClean="0">
                <a:latin typeface="Times New Roman" panose="02020603050405020304" pitchFamily="18" charset="0"/>
                <a:cs typeface="Times New Roman" panose="02020603050405020304" pitchFamily="18" charset="0"/>
              </a:rPr>
              <a:t>Louisiana Department of Health</a:t>
            </a:r>
          </a:p>
          <a:p>
            <a:pPr algn="ctr"/>
            <a:endParaRPr lang="en-US" sz="2000" b="1" dirty="0">
              <a:latin typeface="Times New Roman" panose="02020603050405020304" pitchFamily="18" charset="0"/>
              <a:cs typeface="Times New Roman" panose="02020603050405020304" pitchFamily="18" charset="0"/>
            </a:endParaRPr>
          </a:p>
          <a:p>
            <a:pPr algn="ctr"/>
            <a:r>
              <a:rPr lang="en-US" sz="2000" b="1" dirty="0" smtClean="0">
                <a:latin typeface="Times New Roman" panose="02020603050405020304" pitchFamily="18" charset="0"/>
                <a:cs typeface="Times New Roman" panose="02020603050405020304" pitchFamily="18" charset="0"/>
              </a:rPr>
              <a:t>Louisiana Department of Environmental Quality</a:t>
            </a:r>
          </a:p>
          <a:p>
            <a:endParaRPr lang="en-US" dirty="0"/>
          </a:p>
        </p:txBody>
      </p:sp>
    </p:spTree>
    <p:extLst>
      <p:ext uri="{BB962C8B-B14F-4D97-AF65-F5344CB8AC3E}">
        <p14:creationId xmlns:p14="http://schemas.microsoft.com/office/powerpoint/2010/main" val="421432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SOURCE OF FUNDING</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03384" y="2329841"/>
            <a:ext cx="10907423" cy="3724096"/>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Coronavirus State and Local Fiscal Recovery Funds appropriated in the American Rescue Plan Act of 2021, 31 CFR Part 35.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availability and use of these funds is subject to the U.S. Department of Treasury requirements pursuant to: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 Interim Final Rule published in the Federal Register Vol. 86, No. 93 May 17, 2021</a:t>
            </a:r>
          </a:p>
          <a:p>
            <a:r>
              <a:rPr lang="en-US" sz="2000" dirty="0">
                <a:latin typeface="Times New Roman" panose="02020603050405020304" pitchFamily="18" charset="0"/>
                <a:cs typeface="Times New Roman" panose="02020603050405020304" pitchFamily="18" charset="0"/>
              </a:rPr>
              <a:t>	• 31 CFR Part 35 </a:t>
            </a:r>
          </a:p>
          <a:p>
            <a:r>
              <a:rPr lang="en-US" sz="2000" dirty="0">
                <a:latin typeface="Times New Roman" panose="02020603050405020304" pitchFamily="18" charset="0"/>
                <a:cs typeface="Times New Roman" panose="02020603050405020304" pitchFamily="18" charset="0"/>
              </a:rPr>
              <a:t>	• FAQs located on US Treasury’s website </a:t>
            </a:r>
            <a:r>
              <a:rPr lang="en-US" sz="2000" dirty="0" smtClean="0">
                <a:latin typeface="Times New Roman" panose="02020603050405020304" pitchFamily="18" charset="0"/>
                <a:cs typeface="Times New Roman" panose="02020603050405020304" pitchFamily="18" charset="0"/>
              </a:rPr>
              <a:t>at: </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https</a:t>
            </a:r>
            <a:r>
              <a:rPr lang="en-US" sz="2000" dirty="0">
                <a:latin typeface="Times New Roman" panose="02020603050405020304" pitchFamily="18" charset="0"/>
                <a:cs typeface="Times New Roman" panose="02020603050405020304" pitchFamily="18" charset="0"/>
              </a:rPr>
              <a:t>://home.treasury.gov/policyissues/coronavirus/assistance-for-state-local-andtribal-governments/state-and-local-fiscalrecovery-funds</a:t>
            </a:r>
          </a:p>
          <a:p>
            <a:endParaRPr lang="en-US" dirty="0"/>
          </a:p>
        </p:txBody>
      </p:sp>
    </p:spTree>
    <p:extLst>
      <p:ext uri="{BB962C8B-B14F-4D97-AF65-F5344CB8AC3E}">
        <p14:creationId xmlns:p14="http://schemas.microsoft.com/office/powerpoint/2010/main" val="3598465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Water SecTOR PROGRAm</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703384" y="2329841"/>
            <a:ext cx="10907423" cy="1261884"/>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Established by Act 410 of the 2021 Regular Session of the Louisiana Legislature</a:t>
            </a:r>
            <a:endParaRPr lang="en-US" sz="2000" dirty="0" smtClean="0">
              <a:latin typeface="Times New Roman" panose="02020603050405020304" pitchFamily="18" charset="0"/>
              <a:cs typeface="Times New Roman" panose="02020603050405020304" pitchFamily="18" charset="0"/>
            </a:endParaRPr>
          </a:p>
          <a:p>
            <a:endParaRPr lang="en-US" sz="2000" dirty="0"/>
          </a:p>
          <a:p>
            <a:endParaRPr lang="en-US" dirty="0"/>
          </a:p>
        </p:txBody>
      </p:sp>
    </p:spTree>
    <p:extLst>
      <p:ext uri="{BB962C8B-B14F-4D97-AF65-F5344CB8AC3E}">
        <p14:creationId xmlns:p14="http://schemas.microsoft.com/office/powerpoint/2010/main" val="1583731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22515"/>
            <a:ext cx="11029616" cy="1376623"/>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ELIGIBLE APPLICANTS</a:t>
            </a:r>
            <a:br>
              <a:rPr lang="en-US" dirty="0" smtClean="0">
                <a:solidFill>
                  <a:schemeClr val="bg2"/>
                </a:solidFill>
                <a:latin typeface="Times New Roman" panose="02020603050405020304" pitchFamily="18" charset="0"/>
                <a:cs typeface="Times New Roman" panose="02020603050405020304" pitchFamily="18" charset="0"/>
              </a:rPr>
            </a:b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04351" y="2229357"/>
            <a:ext cx="10907423" cy="3108543"/>
          </a:xfrm>
          <a:prstGeom prst="rect">
            <a:avLst/>
          </a:prstGeom>
          <a:noFill/>
        </p:spPr>
        <p:txBody>
          <a:bodyPr wrap="square" rtlCol="0">
            <a:spAutoFit/>
          </a:bodyPr>
          <a:lstStyle/>
          <a:p>
            <a:endParaRPr lang="en-US" dirty="0" smtClean="0"/>
          </a:p>
          <a:p>
            <a:r>
              <a:rPr lang="en-US" sz="2000" dirty="0">
                <a:latin typeface="Times New Roman" panose="02020603050405020304" pitchFamily="18" charset="0"/>
                <a:cs typeface="Times New Roman" panose="02020603050405020304" pitchFamily="18" charset="0"/>
              </a:rPr>
              <a:t>Public water system – System for the provision to the public of water for potable water purposes through pipes or other constructed conveyances, if such system has at least 15 service connections or regularly serves an average of at least 25 individuals daily at least 60 days out of the year (LAC 51:XII).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Community sewerage system – System which serves multiple connections and consists of a collection and/or pumping/transport system and treatment facility (LAC 51:XIII) All applicants are required to have a DUNS number that is actively registered in the System for Award Management (SAM.gov). </a:t>
            </a:r>
          </a:p>
          <a:p>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88000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630</TotalTime>
  <Words>2282</Words>
  <Application>Microsoft Office PowerPoint</Application>
  <PresentationFormat>Widescreen</PresentationFormat>
  <Paragraphs>260</Paragraphs>
  <Slides>31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Gill Sans MT</vt:lpstr>
      <vt:lpstr>Times New Roman</vt:lpstr>
      <vt:lpstr>Wingdings</vt:lpstr>
      <vt:lpstr>Wingdings 2</vt:lpstr>
      <vt:lpstr>Dividend</vt:lpstr>
      <vt:lpstr>   </vt:lpstr>
      <vt:lpstr>Capital outlay bill objectives</vt:lpstr>
      <vt:lpstr>FY ‘23 Capital outlay Statistics</vt:lpstr>
      <vt:lpstr>FY ‘22 Capital outlay Statistics – ACT 485 (HOUSE BILL 2)</vt:lpstr>
      <vt:lpstr>Capital outlay PROGRAM ADMINISTERING AGENCIES</vt:lpstr>
      <vt:lpstr>WATER SECTOR PROGRAM</vt:lpstr>
      <vt:lpstr>SOURCE OF FUNDING </vt:lpstr>
      <vt:lpstr>Water SecTOR PROGRAm </vt:lpstr>
      <vt:lpstr>ELIGIBLE APPLICANTS </vt:lpstr>
      <vt:lpstr>AMOUNT OF FUNDS AVAILABLE </vt:lpstr>
      <vt:lpstr>GRANT FUNDING CAP </vt:lpstr>
      <vt:lpstr>ELIGIBLE ACTIVITIES </vt:lpstr>
      <vt:lpstr>INELIGIBLE ACTIVITIES </vt:lpstr>
      <vt:lpstr>ADDITIONAL PROGRAM REQUIREMENTS (NOT ALL INCLUSIVE) </vt:lpstr>
      <vt:lpstr>RECOMMENDATION AND AWARD PROCESS </vt:lpstr>
      <vt:lpstr>PROJECTS ORIGINATING IN THE CAPITAL OUTLAY ACT </vt:lpstr>
      <vt:lpstr>MATCH REQUIREMENTS </vt:lpstr>
      <vt:lpstr>APPLICATION SCORING CRITERIA </vt:lpstr>
      <vt:lpstr>APPLICATION SCORING CRITERIA </vt:lpstr>
      <vt:lpstr>APPLICATION SCORING CRITERIA </vt:lpstr>
      <vt:lpstr>APPLICATION SCORING CRITERIA </vt:lpstr>
      <vt:lpstr>APPLICATION SCORING CRITERIA </vt:lpstr>
      <vt:lpstr>APPLICATION SCORING CRITERIA </vt:lpstr>
      <vt:lpstr>APPLICATION SCORING CRITERIA </vt:lpstr>
      <vt:lpstr>Procurement Policies</vt:lpstr>
      <vt:lpstr>FEDERAL REQUIREMENTS ON THE PROCUREMENT OF DESIGN PROFESSIONALS</vt:lpstr>
      <vt:lpstr>General Procurement Principles</vt:lpstr>
      <vt:lpstr>Evaluation Factor components</vt:lpstr>
      <vt:lpstr>APPLICATION STATISTICS</vt:lpstr>
      <vt:lpstr>RESOURCES</vt:lpstr>
      <vt:lpstr>Thank you</vt:lpstr>
    </vt:vector>
  </TitlesOfParts>
  <Company>State of Louisiana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Workshop</dc:title>
  <dc:creator>Denease McGee (DOA)</dc:creator>
  <cp:lastModifiedBy>Mark Moses</cp:lastModifiedBy>
  <cp:revision>17</cp:revision>
  <cp:lastPrinted>2021-11-15T21:38:46Z</cp:lastPrinted>
  <dcterms:created xsi:type="dcterms:W3CDTF">2021-10-21T13:38:49Z</dcterms:created>
  <dcterms:modified xsi:type="dcterms:W3CDTF">2021-11-18T17:40:45Z</dcterms:modified>
</cp:coreProperties>
</file>