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notesMasterIdLst>
    <p:notesMasterId r:id="rId36"/>
  </p:notesMasterIdLst>
  <p:sldIdLst>
    <p:sldId id="289" r:id="rId2"/>
    <p:sldId id="258" r:id="rId3"/>
    <p:sldId id="257" r:id="rId4"/>
    <p:sldId id="259" r:id="rId5"/>
    <p:sldId id="282" r:id="rId6"/>
    <p:sldId id="269" r:id="rId7"/>
    <p:sldId id="301" r:id="rId8"/>
    <p:sldId id="263" r:id="rId9"/>
    <p:sldId id="298" r:id="rId10"/>
    <p:sldId id="297" r:id="rId11"/>
    <p:sldId id="300" r:id="rId12"/>
    <p:sldId id="264" r:id="rId13"/>
    <p:sldId id="265" r:id="rId14"/>
    <p:sldId id="266" r:id="rId15"/>
    <p:sldId id="267" r:id="rId16"/>
    <p:sldId id="273" r:id="rId17"/>
    <p:sldId id="291" r:id="rId18"/>
    <p:sldId id="292" r:id="rId19"/>
    <p:sldId id="293" r:id="rId20"/>
    <p:sldId id="294" r:id="rId21"/>
    <p:sldId id="295" r:id="rId22"/>
    <p:sldId id="299" r:id="rId23"/>
    <p:sldId id="270" r:id="rId24"/>
    <p:sldId id="290" r:id="rId25"/>
    <p:sldId id="287" r:id="rId26"/>
    <p:sldId id="288" r:id="rId27"/>
    <p:sldId id="275" r:id="rId28"/>
    <p:sldId id="285" r:id="rId29"/>
    <p:sldId id="277" r:id="rId30"/>
    <p:sldId id="284" r:id="rId31"/>
    <p:sldId id="276" r:id="rId32"/>
    <p:sldId id="286" r:id="rId33"/>
    <p:sldId id="274" r:id="rId34"/>
    <p:sldId id="296" r:id="rId35"/>
  </p:sldIdLst>
  <p:sldSz cx="9144000" cy="6858000" type="screen4x3"/>
  <p:notesSz cx="6954838" cy="9240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931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3647"/>
          </a:xfrm>
          <a:prstGeom prst="rect">
            <a:avLst/>
          </a:prstGeom>
        </p:spPr>
        <p:txBody>
          <a:bodyPr vert="horz" lIns="92546" tIns="46273" rIns="92546" bIns="46273" rtlCol="0"/>
          <a:lstStyle>
            <a:lvl1pPr algn="r">
              <a:defRPr sz="1200"/>
            </a:lvl1pPr>
          </a:lstStyle>
          <a:p>
            <a:fld id="{2DA6B519-054D-4F0D-AEFF-F4AF67E3EC95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5700"/>
            <a:ext cx="4157662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46" tIns="46273" rIns="92546" bIns="462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47153"/>
            <a:ext cx="5563870" cy="3638580"/>
          </a:xfrm>
          <a:prstGeom prst="rect">
            <a:avLst/>
          </a:prstGeom>
        </p:spPr>
        <p:txBody>
          <a:bodyPr vert="horz" lIns="92546" tIns="46273" rIns="92546" bIns="4627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777193"/>
            <a:ext cx="3013763" cy="463646"/>
          </a:xfrm>
          <a:prstGeom prst="rect">
            <a:avLst/>
          </a:prstGeom>
        </p:spPr>
        <p:txBody>
          <a:bodyPr vert="horz" lIns="92546" tIns="46273" rIns="92546" bIns="46273" rtlCol="0" anchor="b"/>
          <a:lstStyle>
            <a:lvl1pPr algn="r">
              <a:defRPr sz="1200"/>
            </a:lvl1pPr>
          </a:lstStyle>
          <a:p>
            <a:fld id="{4700A14D-66DD-4E1D-B68F-2B0A7F1F3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1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63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For</a:t>
            </a:r>
            <a:r>
              <a:rPr lang="en-US" baseline="0" dirty="0" smtClean="0"/>
              <a:t> example, w</a:t>
            </a:r>
            <a:r>
              <a:rPr lang="en-US" dirty="0" smtClean="0"/>
              <a:t>e already know which</a:t>
            </a:r>
            <a:r>
              <a:rPr lang="en-US" baseline="0" dirty="0" smtClean="0"/>
              <a:t> systems/projects are </a:t>
            </a:r>
            <a:r>
              <a:rPr lang="en-US" dirty="0" smtClean="0"/>
              <a:t>getting the Consolidation</a:t>
            </a:r>
            <a:r>
              <a:rPr lang="en-US" baseline="0" dirty="0" smtClean="0"/>
              <a:t> a</a:t>
            </a:r>
            <a:r>
              <a:rPr lang="en-US" dirty="0" smtClean="0"/>
              <a:t>llotment this year and most</a:t>
            </a:r>
            <a:r>
              <a:rPr lang="en-US" baseline="0" dirty="0" smtClean="0"/>
              <a:t> of the </a:t>
            </a:r>
            <a:r>
              <a:rPr lang="en-US" dirty="0" smtClean="0"/>
              <a:t>next year. 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55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passed by the US</a:t>
            </a:r>
            <a:r>
              <a:rPr lang="en-US" baseline="0" dirty="0" smtClean="0"/>
              <a:t> House and </a:t>
            </a:r>
            <a:r>
              <a:rPr lang="en-US" baseline="0" dirty="0" smtClean="0"/>
              <a:t>Senate and signed by the President Monday of this week.  </a:t>
            </a:r>
            <a:r>
              <a:rPr lang="en-US" baseline="0" dirty="0" smtClean="0"/>
              <a:t>Still lots to be determined regarding implementation.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33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applies in one program doesn’t necessarily</a:t>
            </a:r>
            <a:r>
              <a:rPr lang="en-US" baseline="0" dirty="0" smtClean="0"/>
              <a:t> apply in the other.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66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NEEDS</a:t>
            </a:r>
            <a:r>
              <a:rPr lang="en-US" baseline="0" dirty="0" smtClean="0"/>
              <a:t> survey (2024/2025) could possibly be contracted out to a local firm….this is being considered because the survey requirements keep growing (LSL, Operator Workforce, etc.).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01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*112 systems because some came</a:t>
            </a:r>
            <a:r>
              <a:rPr lang="en-US" baseline="0" dirty="0" smtClean="0"/>
              <a:t> back for more.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4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*112 systems because some came</a:t>
            </a:r>
            <a:r>
              <a:rPr lang="en-US" baseline="0" dirty="0" smtClean="0"/>
              <a:t> back for more.  </a:t>
            </a:r>
          </a:p>
          <a:p>
            <a:r>
              <a:rPr lang="en-US" dirty="0" smtClean="0"/>
              <a:t>*The</a:t>
            </a:r>
            <a:r>
              <a:rPr lang="en-US" baseline="0" dirty="0" smtClean="0"/>
              <a:t> current interest r</a:t>
            </a:r>
            <a:r>
              <a:rPr lang="en-US" dirty="0" smtClean="0"/>
              <a:t>ate is actually down 1% from what</a:t>
            </a:r>
            <a:r>
              <a:rPr lang="en-US" baseline="0" dirty="0" smtClean="0"/>
              <a:t> it was when the program began.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7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Plenty</a:t>
            </a:r>
            <a:r>
              <a:rPr lang="en-US" baseline="0" dirty="0" smtClean="0"/>
              <a:t> of </a:t>
            </a:r>
            <a:r>
              <a:rPr lang="en-US" b="1" u="sng" baseline="0" dirty="0" smtClean="0"/>
              <a:t>Guidance Documents available </a:t>
            </a:r>
            <a:r>
              <a:rPr lang="en-US" baseline="0" dirty="0" smtClean="0"/>
              <a:t>for all of these items on our website provided at end of presentation (or if googled).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3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System</a:t>
            </a:r>
            <a:r>
              <a:rPr lang="en-US" baseline="0" dirty="0" smtClean="0"/>
              <a:t> will need a </a:t>
            </a:r>
            <a:r>
              <a:rPr lang="en-US" b="1" u="sng" baseline="0" dirty="0" smtClean="0"/>
              <a:t>good Bond Attorney</a:t>
            </a:r>
            <a:endParaRPr lang="en-US" b="1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11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 smtClean="0"/>
              <a:t>Usually</a:t>
            </a:r>
            <a:r>
              <a:rPr lang="en-US" b="1" u="sng" baseline="0" dirty="0" smtClean="0"/>
              <a:t> there is some form of grant or principal forgiveness available </a:t>
            </a:r>
            <a:r>
              <a:rPr lang="en-US" baseline="0" dirty="0" smtClean="0"/>
              <a:t>and I’ll go over what we offer now in a few slides.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20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example, w</a:t>
            </a:r>
            <a:r>
              <a:rPr lang="en-US" dirty="0" smtClean="0"/>
              <a:t>e already know which</a:t>
            </a:r>
            <a:r>
              <a:rPr lang="en-US" baseline="0" dirty="0" smtClean="0"/>
              <a:t> systems/projects are </a:t>
            </a:r>
            <a:r>
              <a:rPr lang="en-US" dirty="0" smtClean="0"/>
              <a:t>getting the Disadvantaged</a:t>
            </a:r>
            <a:r>
              <a:rPr lang="en-US" baseline="0" dirty="0" smtClean="0"/>
              <a:t> </a:t>
            </a:r>
            <a:r>
              <a:rPr lang="en-US" dirty="0" smtClean="0"/>
              <a:t>allotment this year and most</a:t>
            </a:r>
            <a:r>
              <a:rPr lang="en-US" baseline="0" dirty="0" smtClean="0"/>
              <a:t> of the </a:t>
            </a:r>
            <a:r>
              <a:rPr lang="en-US" dirty="0" smtClean="0"/>
              <a:t>next year.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0A14D-66DD-4E1D-B68F-2B0A7F1F3D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3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8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05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9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8881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99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59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3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885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4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47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23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04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01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ED148B-089A-4236-B288-008CDD57B2D4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99F29-EC15-4A61-8A80-D2BB42446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54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ldh.la.gov/index.cfm/page/430" TargetMode="Externa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2667000"/>
            <a:ext cx="4953000" cy="1524000"/>
          </a:xfrm>
          <a:effectLst>
            <a:softEdge rad="31750"/>
          </a:effectLst>
        </p:spPr>
        <p:txBody>
          <a:bodyPr>
            <a:normAutofit fontScale="55000" lnSpcReduction="20000"/>
          </a:bodyPr>
          <a:lstStyle/>
          <a:p>
            <a:r>
              <a:rPr lang="en-US" sz="3900" b="1" dirty="0" smtClean="0">
                <a:latin typeface="+mj-lt"/>
              </a:rPr>
              <a:t>DAN MACDONALD, PE, MBA</a:t>
            </a:r>
          </a:p>
          <a:p>
            <a:r>
              <a:rPr lang="en-US" sz="3900" i="1" dirty="0" smtClean="0"/>
              <a:t>Dwrlf Program engineer</a:t>
            </a:r>
          </a:p>
          <a:p>
            <a:r>
              <a:rPr lang="en-US" sz="3200" dirty="0" smtClean="0"/>
              <a:t>November 18, 2021</a:t>
            </a:r>
          </a:p>
          <a:p>
            <a:r>
              <a:rPr lang="en-US" dirty="0" smtClean="0"/>
              <a:t>For the: </a:t>
            </a:r>
            <a:r>
              <a:rPr lang="en-US" u="sng" dirty="0" smtClean="0"/>
              <a:t>American </a:t>
            </a:r>
            <a:r>
              <a:rPr lang="en-US" u="sng" dirty="0"/>
              <a:t>Council of Engineering Companies of Louisiana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62000"/>
            <a:ext cx="3412631" cy="1208640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8600"/>
            <a:ext cx="3838924" cy="4593567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46547"/>
            <a:ext cx="6033403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313688"/>
          </a:xfrm>
        </p:spPr>
        <p:txBody>
          <a:bodyPr>
            <a:normAutofit/>
          </a:bodyPr>
          <a:lstStyle/>
          <a:p>
            <a:r>
              <a:rPr lang="en-US" dirty="0"/>
              <a:t>DWRLF Loans Made to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7696200" cy="4495800"/>
          </a:xfrm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chemeClr val="tx2"/>
                </a:solidFill>
                <a:latin typeface="Arial Narrow" pitchFamily="34" charset="0"/>
              </a:rPr>
              <a:t>192</a:t>
            </a:r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sz="3600" b="1" dirty="0">
                <a:solidFill>
                  <a:schemeClr val="tx2"/>
                </a:solidFill>
                <a:latin typeface="Arial Narrow" pitchFamily="34" charset="0"/>
              </a:rPr>
              <a:t>Loans </a:t>
            </a:r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Made 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To </a:t>
            </a:r>
            <a:r>
              <a:rPr lang="en-US" sz="3600" b="1" u="sng" dirty="0" smtClean="0">
                <a:solidFill>
                  <a:schemeClr val="tx2"/>
                </a:solidFill>
                <a:latin typeface="Arial Narrow" pitchFamily="34" charset="0"/>
              </a:rPr>
              <a:t>112</a:t>
            </a:r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 Water Systems </a:t>
            </a:r>
          </a:p>
          <a:p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Since </a:t>
            </a:r>
            <a:r>
              <a:rPr lang="en-US" sz="3600" b="1" dirty="0">
                <a:solidFill>
                  <a:schemeClr val="tx2"/>
                </a:solidFill>
                <a:latin typeface="Arial Narrow" pitchFamily="34" charset="0"/>
              </a:rPr>
              <a:t>the F</a:t>
            </a:r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irst </a:t>
            </a:r>
            <a:r>
              <a:rPr lang="en-US" sz="3600" b="1" dirty="0">
                <a:solidFill>
                  <a:schemeClr val="tx2"/>
                </a:solidFill>
                <a:latin typeface="Arial Narrow" pitchFamily="34" charset="0"/>
              </a:rPr>
              <a:t>L</a:t>
            </a:r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oan was Closed in </a:t>
            </a:r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1999 (Town of Church Point)</a:t>
            </a:r>
            <a:endParaRPr lang="en-US" sz="36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en-US" sz="3600" b="1" dirty="0" smtClean="0">
                <a:solidFill>
                  <a:schemeClr val="tx2"/>
                </a:solidFill>
                <a:latin typeface="Arial Narrow" pitchFamily="34" charset="0"/>
              </a:rPr>
              <a:t>Totaling </a:t>
            </a:r>
            <a:r>
              <a:rPr lang="en-US" sz="3600" b="1" u="sng" dirty="0">
                <a:solidFill>
                  <a:schemeClr val="tx2"/>
                </a:solidFill>
                <a:latin typeface="Arial Narrow" pitchFamily="34" charset="0"/>
              </a:rPr>
              <a:t>$</a:t>
            </a:r>
            <a:r>
              <a:rPr lang="en-US" sz="3600" b="1" u="sng" dirty="0" smtClean="0">
                <a:solidFill>
                  <a:schemeClr val="tx2"/>
                </a:solidFill>
                <a:latin typeface="Arial Narrow" pitchFamily="34" charset="0"/>
              </a:rPr>
              <a:t>484,000,000</a:t>
            </a:r>
            <a:endParaRPr lang="en-US" sz="36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3600" b="1" dirty="0">
              <a:solidFill>
                <a:schemeClr val="tx2"/>
              </a:solidFill>
              <a:latin typeface="Arial Narrow" pitchFamily="34" charset="0"/>
            </a:endParaRPr>
          </a:p>
          <a:p>
            <a:pPr marL="0" indent="0">
              <a:buNone/>
            </a:pPr>
            <a:endParaRPr lang="en-US" sz="3600" b="1" dirty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36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3600" b="1" dirty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3600" dirty="0" smtClean="0"/>
          </a:p>
          <a:p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2442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313688"/>
          </a:xfrm>
        </p:spPr>
        <p:txBody>
          <a:bodyPr>
            <a:normAutofit/>
          </a:bodyPr>
          <a:lstStyle/>
          <a:p>
            <a:r>
              <a:rPr lang="en-US" dirty="0" smtClean="0"/>
              <a:t>Current DWRLF Loan Info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00812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Arial Narrow" pitchFamily="34" charset="0"/>
              </a:rPr>
              <a:t>FY21 </a:t>
            </a:r>
            <a:r>
              <a:rPr lang="en-US" sz="2800" b="1" dirty="0" smtClean="0">
                <a:solidFill>
                  <a:schemeClr val="tx2"/>
                </a:solidFill>
                <a:latin typeface="Arial Narrow" pitchFamily="34" charset="0"/>
              </a:rPr>
              <a:t>- </a:t>
            </a:r>
            <a:r>
              <a:rPr lang="en-US" sz="2800" b="1" u="sng" dirty="0" smtClean="0">
                <a:solidFill>
                  <a:schemeClr val="tx2"/>
                </a:solidFill>
                <a:latin typeface="Arial Narrow" pitchFamily="34" charset="0"/>
              </a:rPr>
              <a:t>13</a:t>
            </a:r>
            <a:r>
              <a:rPr lang="en-US" sz="2800" b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sz="2800" b="1" dirty="0">
                <a:solidFill>
                  <a:schemeClr val="tx2"/>
                </a:solidFill>
                <a:latin typeface="Arial Narrow" pitchFamily="34" charset="0"/>
              </a:rPr>
              <a:t>loans were made totaling </a:t>
            </a:r>
            <a:r>
              <a:rPr lang="en-US" sz="2800" b="1" u="sng" dirty="0" smtClean="0">
                <a:solidFill>
                  <a:schemeClr val="tx2"/>
                </a:solidFill>
                <a:latin typeface="Arial Narrow" pitchFamily="34" charset="0"/>
              </a:rPr>
              <a:t>$38,500,000</a:t>
            </a:r>
          </a:p>
          <a:p>
            <a:endParaRPr lang="en-US" sz="2800" b="1" dirty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en-US" sz="2800" b="1" u="sng" dirty="0">
                <a:solidFill>
                  <a:schemeClr val="tx2"/>
                </a:solidFill>
                <a:latin typeface="Arial Narrow" pitchFamily="34" charset="0"/>
              </a:rPr>
              <a:t>2.45%</a:t>
            </a:r>
            <a:r>
              <a:rPr lang="en-US" sz="2800" b="1" dirty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en-US" sz="2800" b="1" dirty="0" smtClean="0">
                <a:solidFill>
                  <a:schemeClr val="tx2"/>
                </a:solidFill>
                <a:latin typeface="Arial Narrow" pitchFamily="34" charset="0"/>
              </a:rPr>
              <a:t>is the current interest rate (1.95% + Admin Fee 0.5%)</a:t>
            </a:r>
          </a:p>
          <a:p>
            <a:endParaRPr lang="en-US" sz="2800" b="1" u="sng" dirty="0" smtClean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en-US" sz="2800" b="1" u="sng" dirty="0" smtClean="0">
                <a:solidFill>
                  <a:schemeClr val="tx2"/>
                </a:solidFill>
                <a:latin typeface="Arial Narrow" pitchFamily="34" charset="0"/>
              </a:rPr>
              <a:t>44</a:t>
            </a:r>
            <a:r>
              <a:rPr lang="en-US" sz="2800" b="1" dirty="0" smtClean="0">
                <a:solidFill>
                  <a:schemeClr val="tx2"/>
                </a:solidFill>
                <a:latin typeface="Arial Narrow" pitchFamily="34" charset="0"/>
              </a:rPr>
              <a:t> Active Applications totaling </a:t>
            </a:r>
            <a:r>
              <a:rPr lang="en-US" sz="2800" b="1" u="sng" dirty="0" smtClean="0">
                <a:solidFill>
                  <a:schemeClr val="tx2"/>
                </a:solidFill>
                <a:latin typeface="Arial Narrow" pitchFamily="34" charset="0"/>
              </a:rPr>
              <a:t>$251,000,000</a:t>
            </a:r>
          </a:p>
          <a:p>
            <a:endParaRPr lang="en-US" sz="2800" b="1" u="sng" dirty="0">
              <a:solidFill>
                <a:schemeClr val="tx2"/>
              </a:solidFill>
              <a:latin typeface="Arial Narrow" pitchFamily="34" charset="0"/>
            </a:endParaRPr>
          </a:p>
          <a:p>
            <a:r>
              <a:rPr lang="en-US" sz="2800" b="1" u="sng" dirty="0" smtClean="0">
                <a:solidFill>
                  <a:schemeClr val="tx2"/>
                </a:solidFill>
                <a:latin typeface="Arial Narrow" pitchFamily="34" charset="0"/>
              </a:rPr>
              <a:t>36</a:t>
            </a:r>
            <a:r>
              <a:rPr lang="en-US" sz="2800" b="1" dirty="0" smtClean="0">
                <a:solidFill>
                  <a:schemeClr val="tx2"/>
                </a:solidFill>
                <a:latin typeface="Arial Narrow" pitchFamily="34" charset="0"/>
              </a:rPr>
              <a:t> Active Loans Currently In Construction totaling </a:t>
            </a:r>
            <a:r>
              <a:rPr lang="en-US" sz="2800" b="1" u="sng" dirty="0" smtClean="0">
                <a:solidFill>
                  <a:schemeClr val="tx2"/>
                </a:solidFill>
                <a:latin typeface="Arial Narrow" pitchFamily="34" charset="0"/>
              </a:rPr>
              <a:t>$123,000,000</a:t>
            </a:r>
          </a:p>
          <a:p>
            <a:endParaRPr lang="en-US" sz="2800" b="1" u="sng" dirty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2800" b="1" dirty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2800" b="1" dirty="0" smtClean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sz="2800" b="1" dirty="0">
              <a:solidFill>
                <a:schemeClr val="tx2"/>
              </a:solidFill>
              <a:latin typeface="Arial Narrow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537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Eligible </a:t>
            </a:r>
            <a:r>
              <a:rPr lang="en-US" u="sng" dirty="0" smtClean="0"/>
              <a:t>Systems</a:t>
            </a:r>
            <a:r>
              <a:rPr lang="en-US" dirty="0" smtClean="0"/>
              <a:t>: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Privately-owned and publicly-owned </a:t>
            </a:r>
            <a:r>
              <a:rPr lang="en-US" dirty="0" smtClean="0"/>
              <a:t>community </a:t>
            </a:r>
            <a:r>
              <a:rPr lang="en-US" dirty="0"/>
              <a:t>water systems</a:t>
            </a:r>
          </a:p>
          <a:p>
            <a:pPr lvl="1"/>
            <a:r>
              <a:rPr lang="en-US" dirty="0"/>
              <a:t>Non-profit non-community water </a:t>
            </a:r>
            <a:r>
              <a:rPr lang="en-US" dirty="0" smtClean="0"/>
              <a:t>systems</a:t>
            </a:r>
          </a:p>
          <a:p>
            <a:pPr lvl="1"/>
            <a:endParaRPr lang="en-US" dirty="0" smtClean="0"/>
          </a:p>
          <a:p>
            <a:r>
              <a:rPr lang="en-US" u="sng" dirty="0" smtClean="0"/>
              <a:t>Example Eligible Projects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/>
              <a:t>New or refurbished water storage </a:t>
            </a:r>
            <a:r>
              <a:rPr lang="en-US" dirty="0" smtClean="0"/>
              <a:t>tanks/towers</a:t>
            </a:r>
            <a:endParaRPr lang="en-US" dirty="0"/>
          </a:p>
          <a:p>
            <a:pPr lvl="1"/>
            <a:r>
              <a:rPr lang="en-US" dirty="0"/>
              <a:t>Additional or replacement water </a:t>
            </a:r>
            <a:r>
              <a:rPr lang="en-US" dirty="0" smtClean="0"/>
              <a:t>distribution </a:t>
            </a:r>
            <a:r>
              <a:rPr lang="en-US" dirty="0"/>
              <a:t>lines</a:t>
            </a:r>
          </a:p>
          <a:p>
            <a:pPr lvl="1"/>
            <a:r>
              <a:rPr lang="en-US" dirty="0"/>
              <a:t>Refurbished or new treatment plants</a:t>
            </a:r>
          </a:p>
          <a:p>
            <a:pPr lvl="1"/>
            <a:r>
              <a:rPr lang="en-US" dirty="0"/>
              <a:t>New water </a:t>
            </a:r>
            <a:r>
              <a:rPr lang="en-US" dirty="0" smtClean="0"/>
              <a:t>wells, intakes, and </a:t>
            </a:r>
            <a:r>
              <a:rPr lang="en-US" dirty="0"/>
              <a:t>transmission </a:t>
            </a:r>
            <a:r>
              <a:rPr lang="en-US" dirty="0" smtClean="0"/>
              <a:t>lines</a:t>
            </a:r>
          </a:p>
          <a:p>
            <a:pPr lvl="1"/>
            <a:r>
              <a:rPr lang="en-US" dirty="0" smtClean="0"/>
              <a:t>Automated </a:t>
            </a:r>
            <a:r>
              <a:rPr lang="en-US" dirty="0"/>
              <a:t>w</a:t>
            </a:r>
            <a:r>
              <a:rPr lang="en-US" dirty="0" smtClean="0"/>
              <a:t>ater meter systems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4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Engineering Contract</a:t>
            </a:r>
          </a:p>
          <a:p>
            <a:r>
              <a:rPr lang="en-US" dirty="0"/>
              <a:t>Engineering Report – System Improvement Plan (SIP)</a:t>
            </a:r>
          </a:p>
          <a:p>
            <a:r>
              <a:rPr lang="en-US" dirty="0"/>
              <a:t>Environmental Review </a:t>
            </a:r>
            <a:r>
              <a:rPr lang="en-US" dirty="0" smtClean="0"/>
              <a:t>(CATEX/FONSI)</a:t>
            </a:r>
            <a:endParaRPr lang="en-US" dirty="0"/>
          </a:p>
          <a:p>
            <a:r>
              <a:rPr lang="en-US" dirty="0"/>
              <a:t>Plans and Specifications</a:t>
            </a:r>
          </a:p>
          <a:p>
            <a:r>
              <a:rPr lang="en-US" dirty="0"/>
              <a:t>Bid </a:t>
            </a:r>
            <a:r>
              <a:rPr lang="en-US" dirty="0" smtClean="0"/>
              <a:t>Documentation</a:t>
            </a:r>
            <a:endParaRPr lang="en-US" dirty="0"/>
          </a:p>
          <a:p>
            <a:r>
              <a:rPr lang="en-US" dirty="0"/>
              <a:t>Payment Requests</a:t>
            </a:r>
          </a:p>
          <a:p>
            <a:r>
              <a:rPr lang="en-US" dirty="0"/>
              <a:t>Construction </a:t>
            </a:r>
            <a:r>
              <a:rPr lang="en-US" dirty="0" smtClean="0"/>
              <a:t>Inspections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0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Financial &amp; Managerial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Business Plan</a:t>
            </a:r>
          </a:p>
          <a:p>
            <a:pPr lvl="1"/>
            <a:r>
              <a:rPr lang="en-US" dirty="0"/>
              <a:t>Dedicated Source of Revenue</a:t>
            </a:r>
          </a:p>
          <a:p>
            <a:pPr lvl="1"/>
            <a:r>
              <a:rPr lang="en-US" dirty="0"/>
              <a:t>Past 3 years’ audits</a:t>
            </a:r>
          </a:p>
          <a:p>
            <a:pPr lvl="1"/>
            <a:r>
              <a:rPr lang="en-US" dirty="0"/>
              <a:t>Chain of </a:t>
            </a:r>
            <a:r>
              <a:rPr lang="en-US" dirty="0" smtClean="0"/>
              <a:t>Command</a:t>
            </a:r>
          </a:p>
          <a:p>
            <a:pPr lvl="1"/>
            <a:r>
              <a:rPr lang="en-US" dirty="0" smtClean="0"/>
              <a:t>Properly Certified Operator</a:t>
            </a:r>
            <a:endParaRPr lang="en-US" dirty="0"/>
          </a:p>
          <a:p>
            <a:r>
              <a:rPr lang="en-US" dirty="0"/>
              <a:t>Pre-Closing Package</a:t>
            </a:r>
          </a:p>
          <a:p>
            <a:pPr lvl="1"/>
            <a:r>
              <a:rPr lang="en-US" dirty="0"/>
              <a:t>OMB Circular A-133</a:t>
            </a:r>
          </a:p>
          <a:p>
            <a:pPr lvl="1"/>
            <a:r>
              <a:rPr lang="en-US" dirty="0"/>
              <a:t>Project Budget &amp; Description</a:t>
            </a:r>
          </a:p>
        </p:txBody>
      </p:sp>
    </p:spTree>
    <p:extLst>
      <p:ext uri="{BB962C8B-B14F-4D97-AF65-F5344CB8AC3E}">
        <p14:creationId xmlns:p14="http://schemas.microsoft.com/office/powerpoint/2010/main" val="220339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PSC or SBC?</a:t>
            </a:r>
          </a:p>
          <a:p>
            <a:pPr lvl="1"/>
            <a:r>
              <a:rPr lang="en-US" dirty="0"/>
              <a:t>Public Service Commission</a:t>
            </a:r>
          </a:p>
          <a:p>
            <a:pPr lvl="2"/>
            <a:r>
              <a:rPr lang="en-US" dirty="0" smtClean="0"/>
              <a:t>ACT 444 of the 2016 Legislative Session</a:t>
            </a:r>
          </a:p>
          <a:p>
            <a:pPr lvl="3"/>
            <a:r>
              <a:rPr lang="en-US" dirty="0" smtClean="0"/>
              <a:t>Non-Profit Water Systems</a:t>
            </a:r>
          </a:p>
          <a:p>
            <a:pPr lvl="4"/>
            <a:r>
              <a:rPr lang="en-US" dirty="0" smtClean="0"/>
              <a:t>LDH loan – LDH approves rate change requests</a:t>
            </a:r>
          </a:p>
          <a:p>
            <a:pPr lvl="4"/>
            <a:r>
              <a:rPr lang="en-US" dirty="0" smtClean="0"/>
              <a:t>USDA loan – USDA approves rate change requests</a:t>
            </a:r>
          </a:p>
          <a:p>
            <a:pPr lvl="4"/>
            <a:r>
              <a:rPr lang="en-US" dirty="0" smtClean="0"/>
              <a:t>Neither – Legislative Auditor approves requests</a:t>
            </a:r>
          </a:p>
          <a:p>
            <a:pPr lvl="4"/>
            <a:r>
              <a:rPr lang="en-US" dirty="0" smtClean="0"/>
              <a:t>Both – USDA approves and LDH concurs</a:t>
            </a:r>
          </a:p>
          <a:p>
            <a:pPr lvl="1"/>
            <a:r>
              <a:rPr lang="en-US" dirty="0" smtClean="0"/>
              <a:t>State </a:t>
            </a:r>
            <a:r>
              <a:rPr lang="en-US" dirty="0"/>
              <a:t>Bond Commission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9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</a:t>
            </a:r>
            <a:r>
              <a:rPr lang="en-US" dirty="0" smtClean="0"/>
              <a:t>Borrow </a:t>
            </a:r>
            <a:r>
              <a:rPr lang="en-US" dirty="0"/>
              <a:t>from the DWRLF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38600"/>
          </a:xfrm>
        </p:spPr>
        <p:txBody>
          <a:bodyPr/>
          <a:lstStyle/>
          <a:p>
            <a:r>
              <a:rPr lang="en-US" sz="2800" dirty="0" smtClean="0"/>
              <a:t>2.45</a:t>
            </a:r>
            <a:r>
              <a:rPr lang="en-US" sz="2800" dirty="0"/>
              <a:t>% </a:t>
            </a:r>
            <a:r>
              <a:rPr lang="en-US" sz="2800" u="sng" dirty="0"/>
              <a:t>Fixed</a:t>
            </a:r>
            <a:r>
              <a:rPr lang="en-US" sz="2800" dirty="0"/>
              <a:t> </a:t>
            </a:r>
            <a:r>
              <a:rPr lang="en-US" sz="2800" dirty="0" smtClean="0"/>
              <a:t>Interest</a:t>
            </a:r>
          </a:p>
          <a:p>
            <a:r>
              <a:rPr lang="en-US" sz="2800" dirty="0" smtClean="0"/>
              <a:t>No </a:t>
            </a:r>
            <a:r>
              <a:rPr lang="en-US" sz="2800" dirty="0"/>
              <a:t>Prepayment Penalty</a:t>
            </a:r>
          </a:p>
          <a:p>
            <a:r>
              <a:rPr lang="en-US" sz="2800" dirty="0" smtClean="0"/>
              <a:t>20, 25 or 30-year </a:t>
            </a:r>
            <a:r>
              <a:rPr lang="en-US" sz="2800" dirty="0" smtClean="0"/>
              <a:t>Amortization (new)</a:t>
            </a:r>
            <a:endParaRPr lang="en-US" sz="2800" dirty="0"/>
          </a:p>
          <a:p>
            <a:r>
              <a:rPr lang="en-US" sz="2800" dirty="0"/>
              <a:t>Flexible T</a:t>
            </a:r>
            <a:r>
              <a:rPr lang="en-US" sz="2800" dirty="0" smtClean="0"/>
              <a:t>erms</a:t>
            </a:r>
          </a:p>
          <a:p>
            <a:r>
              <a:rPr lang="en-US" sz="2800" dirty="0" smtClean="0"/>
              <a:t>Economic Benefits</a:t>
            </a:r>
          </a:p>
          <a:p>
            <a:r>
              <a:rPr lang="en-US" sz="2800" dirty="0" smtClean="0"/>
              <a:t>Sustainable Fund for Louisiana Water Systems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</a:t>
            </a:r>
            <a:r>
              <a:rPr lang="en-US" dirty="0" smtClean="0"/>
              <a:t>New and Improved?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038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20, 25 or 30-year </a:t>
            </a:r>
            <a:r>
              <a:rPr lang="en-US" sz="2800" dirty="0" smtClean="0"/>
              <a:t>Amortization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Two Principal Forgiveness Programs Available</a:t>
            </a:r>
          </a:p>
          <a:p>
            <a:pPr marL="971557" lvl="1" indent="-514350">
              <a:buFont typeface="+mj-lt"/>
              <a:buAutoNum type="arabicPeriod"/>
            </a:pPr>
            <a:r>
              <a:rPr lang="en-US" sz="2600" u="sng" dirty="0" smtClean="0"/>
              <a:t>Disadvantaged </a:t>
            </a:r>
            <a:r>
              <a:rPr lang="en-US" sz="2600" u="sng" dirty="0" smtClean="0"/>
              <a:t>Program</a:t>
            </a:r>
            <a:r>
              <a:rPr lang="en-US" sz="2600" dirty="0" smtClean="0"/>
              <a:t> for Systems </a:t>
            </a:r>
            <a:r>
              <a:rPr lang="en-US" sz="2600" dirty="0"/>
              <a:t>U</a:t>
            </a:r>
            <a:r>
              <a:rPr lang="en-US" sz="2600" dirty="0" smtClean="0"/>
              <a:t>nder an Administrative Order </a:t>
            </a:r>
            <a:endParaRPr lang="en-US" sz="2600" dirty="0" smtClean="0"/>
          </a:p>
          <a:p>
            <a:pPr marL="971557" lvl="1" indent="-514350">
              <a:buFont typeface="+mj-lt"/>
              <a:buAutoNum type="arabicPeriod"/>
            </a:pPr>
            <a:r>
              <a:rPr lang="en-US" sz="2800" dirty="0" smtClean="0"/>
              <a:t>Public </a:t>
            </a:r>
            <a:r>
              <a:rPr lang="en-US" sz="2800" dirty="0" smtClean="0"/>
              <a:t>Health </a:t>
            </a:r>
            <a:r>
              <a:rPr lang="en-US" sz="2800" u="sng" dirty="0" smtClean="0"/>
              <a:t>Consolidation Initiative 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52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Loan Term Amortization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876800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/>
              <a:t>Until this grant year, the maximum time a loan could be financed was </a:t>
            </a:r>
            <a:r>
              <a:rPr lang="en-US" sz="2800" dirty="0" smtClean="0"/>
              <a:t>20 </a:t>
            </a:r>
            <a:r>
              <a:rPr lang="en-US" sz="2800" dirty="0" smtClean="0"/>
              <a:t>years.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That time has been increased to </a:t>
            </a:r>
            <a:r>
              <a:rPr lang="en-US" sz="2800" dirty="0" smtClean="0"/>
              <a:t>allow for 25 </a:t>
            </a:r>
            <a:r>
              <a:rPr lang="en-US" sz="2800" dirty="0" smtClean="0"/>
              <a:t>or </a:t>
            </a:r>
            <a:r>
              <a:rPr lang="en-US" sz="2800" dirty="0" smtClean="0"/>
              <a:t>30-year loans, BUT….</a:t>
            </a:r>
          </a:p>
          <a:p>
            <a:pPr lvl="1"/>
            <a:r>
              <a:rPr lang="en-US" sz="2600" dirty="0" smtClean="0"/>
              <a:t>Consultant </a:t>
            </a:r>
            <a:r>
              <a:rPr lang="en-US" sz="2600" dirty="0" smtClean="0"/>
              <a:t>Engineer </a:t>
            </a:r>
            <a:r>
              <a:rPr lang="en-US" sz="2600" u="sng" dirty="0" smtClean="0"/>
              <a:t>must certify </a:t>
            </a:r>
            <a:r>
              <a:rPr lang="en-US" sz="2600" u="sng" dirty="0" smtClean="0"/>
              <a:t>in the System Improvement Plan</a:t>
            </a:r>
            <a:r>
              <a:rPr lang="en-US" sz="2600" dirty="0" smtClean="0"/>
              <a:t> that </a:t>
            </a:r>
            <a:r>
              <a:rPr lang="en-US" sz="2600" dirty="0" smtClean="0"/>
              <a:t>the design life of </a:t>
            </a:r>
            <a:r>
              <a:rPr lang="en-US" sz="2600" dirty="0" smtClean="0"/>
              <a:t>all </a:t>
            </a:r>
            <a:r>
              <a:rPr lang="en-US" sz="2600" dirty="0" smtClean="0"/>
              <a:t>major project components will last for the entire term of the loan.</a:t>
            </a:r>
            <a:r>
              <a:rPr lang="en-US" sz="2600" dirty="0" smtClean="0"/>
              <a:t> </a:t>
            </a:r>
            <a:endParaRPr lang="en-US" sz="2600" dirty="0" smtClean="0"/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4710" y="304800"/>
            <a:ext cx="7055380" cy="14005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Disadvantaged Systems </a:t>
            </a:r>
            <a:r>
              <a:rPr lang="en-US" dirty="0" smtClean="0"/>
              <a:t>Un</a:t>
            </a:r>
            <a:r>
              <a:rPr lang="en-US" dirty="0" smtClean="0"/>
              <a:t>der Administrative Orders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84710" y="1752600"/>
            <a:ext cx="8125890" cy="4802981"/>
          </a:xfrm>
        </p:spPr>
        <p:txBody>
          <a:bodyPr/>
          <a:lstStyle/>
          <a:p>
            <a:r>
              <a:rPr lang="en-US" sz="2400" dirty="0" smtClean="0"/>
              <a:t>Assistance </a:t>
            </a:r>
            <a:r>
              <a:rPr lang="en-US" sz="2400" dirty="0"/>
              <a:t>is necessary to correct </a:t>
            </a:r>
            <a:r>
              <a:rPr lang="en-US" sz="2400" dirty="0" smtClean="0"/>
              <a:t>a </a:t>
            </a:r>
            <a:r>
              <a:rPr lang="en-US" sz="2400" dirty="0" smtClean="0"/>
              <a:t>threat </a:t>
            </a:r>
            <a:r>
              <a:rPr lang="en-US" sz="2400" dirty="0"/>
              <a:t>to public health as a result of a noncompliance issue with the SDWA resulting in an Administrative </a:t>
            </a:r>
            <a:r>
              <a:rPr lang="en-US" sz="2400" dirty="0" smtClean="0"/>
              <a:t>Order.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Assistance must </a:t>
            </a:r>
            <a:r>
              <a:rPr lang="en-US" sz="2400" dirty="0" smtClean="0"/>
              <a:t>be to </a:t>
            </a:r>
            <a:r>
              <a:rPr lang="en-US" sz="2400" dirty="0" smtClean="0"/>
              <a:t>resolve the </a:t>
            </a:r>
            <a:r>
              <a:rPr lang="en-US" sz="2400" dirty="0"/>
              <a:t>noncompliance </a:t>
            </a:r>
            <a:r>
              <a:rPr lang="en-US" sz="2400" dirty="0" smtClean="0"/>
              <a:t>issue(s) that resulted </a:t>
            </a:r>
            <a:r>
              <a:rPr lang="en-US" sz="2400" dirty="0"/>
              <a:t>in </a:t>
            </a:r>
            <a:r>
              <a:rPr lang="en-US" sz="2400" dirty="0" smtClean="0"/>
              <a:t>the Administrative Order </a:t>
            </a:r>
            <a:r>
              <a:rPr lang="en-US" sz="2400" dirty="0" smtClean="0"/>
              <a:t>being </a:t>
            </a:r>
            <a:r>
              <a:rPr lang="en-US" sz="2400" dirty="0"/>
              <a:t>issued against the water </a:t>
            </a:r>
            <a:r>
              <a:rPr lang="en-US" sz="2400" dirty="0" smtClean="0"/>
              <a:t>system.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/>
              <a:t>The public water system serves a community with a population under 10,000.</a:t>
            </a:r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6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135290" cy="18332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the Drinking Water Revolving Loan </a:t>
            </a:r>
            <a:r>
              <a:rPr lang="en-US" dirty="0"/>
              <a:t>Fund (DWRLF</a:t>
            </a:r>
            <a:r>
              <a:rPr lang="en-US" dirty="0" smtClean="0"/>
              <a:t>)?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438400"/>
            <a:ext cx="7478100" cy="4191000"/>
          </a:xfrm>
        </p:spPr>
        <p:txBody>
          <a:bodyPr/>
          <a:lstStyle/>
          <a:p>
            <a:r>
              <a:rPr lang="en-US" u="sng" dirty="0" smtClean="0"/>
              <a:t>State </a:t>
            </a:r>
            <a:r>
              <a:rPr lang="en-US" u="sng" dirty="0" smtClean="0"/>
              <a:t>Drinking Water Infrastructure </a:t>
            </a:r>
            <a:r>
              <a:rPr lang="en-US" u="sng" dirty="0" smtClean="0"/>
              <a:t>Bank</a:t>
            </a:r>
            <a:r>
              <a:rPr lang="en-US" dirty="0" smtClean="0"/>
              <a:t> sponsored by </a:t>
            </a:r>
            <a:r>
              <a:rPr lang="en-US" dirty="0" smtClean="0"/>
              <a:t>EPA and the  Louisiana Department of Health’s Office of Public Health.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mechanism </a:t>
            </a:r>
            <a:r>
              <a:rPr lang="en-US" dirty="0" smtClean="0"/>
              <a:t>for the State to </a:t>
            </a:r>
            <a:r>
              <a:rPr lang="en-US" dirty="0"/>
              <a:t>provide </a:t>
            </a:r>
            <a:r>
              <a:rPr lang="en-US" u="sng" dirty="0"/>
              <a:t>below market low-interest loans to public water systems</a:t>
            </a:r>
            <a:r>
              <a:rPr lang="en-US" dirty="0"/>
              <a:t> for capital improvement projects and to provide </a:t>
            </a:r>
            <a:r>
              <a:rPr lang="en-US" u="sng" dirty="0"/>
              <a:t>technical assistance </a:t>
            </a:r>
            <a:r>
              <a:rPr lang="en-US" dirty="0"/>
              <a:t>where needed</a:t>
            </a:r>
            <a:r>
              <a:rPr lang="en-US" dirty="0" smtClean="0"/>
              <a:t>.</a:t>
            </a:r>
          </a:p>
          <a:p>
            <a:r>
              <a:rPr lang="en-US" dirty="0"/>
              <a:t>Formed in </a:t>
            </a:r>
            <a:r>
              <a:rPr lang="en-US" u="sng" dirty="0"/>
              <a:t>1997</a:t>
            </a:r>
            <a:r>
              <a:rPr lang="en-US" dirty="0"/>
              <a:t> with the enactment of the Amendments to the Safe Drinking Water Act.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5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7088"/>
            <a:ext cx="8229600" cy="4782312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The loan will have principal </a:t>
            </a:r>
            <a:r>
              <a:rPr lang="en-US" sz="2800" dirty="0"/>
              <a:t>forgiveness of up to </a:t>
            </a:r>
            <a:r>
              <a:rPr lang="en-US" sz="2800" b="1" u="sng" dirty="0"/>
              <a:t>30%</a:t>
            </a:r>
            <a:r>
              <a:rPr lang="en-US" sz="2800" b="1" dirty="0"/>
              <a:t> </a:t>
            </a:r>
            <a:r>
              <a:rPr lang="en-US" sz="2800" dirty="0"/>
              <a:t>of the loan principal, with a </a:t>
            </a:r>
            <a:r>
              <a:rPr lang="en-US" sz="2800" b="1" u="sng" dirty="0"/>
              <a:t>cap of $200,000</a:t>
            </a:r>
            <a:r>
              <a:rPr lang="en-US" sz="2800" dirty="0"/>
              <a:t> of principal forgiveness per </a:t>
            </a:r>
            <a:r>
              <a:rPr lang="en-US" sz="2800" dirty="0" smtClean="0"/>
              <a:t>loan/project.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u="sng" dirty="0" smtClean="0"/>
              <a:t>Fund </a:t>
            </a:r>
            <a:r>
              <a:rPr lang="en-US" sz="2800" u="sng" dirty="0"/>
              <a:t>a</a:t>
            </a:r>
            <a:r>
              <a:rPr lang="en-US" sz="2800" u="sng" dirty="0" smtClean="0"/>
              <a:t>vailability </a:t>
            </a:r>
            <a:r>
              <a:rPr lang="en-US" sz="2800" u="sng" dirty="0" smtClean="0"/>
              <a:t>for this program is limited</a:t>
            </a:r>
            <a:r>
              <a:rPr lang="en-US" sz="2800" dirty="0" smtClean="0"/>
              <a:t>. </a:t>
            </a:r>
            <a:endParaRPr lang="en-US" sz="2800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631" y="304800"/>
            <a:ext cx="7668690" cy="1400530"/>
          </a:xfrm>
        </p:spPr>
        <p:txBody>
          <a:bodyPr/>
          <a:lstStyle/>
          <a:p>
            <a:r>
              <a:rPr lang="en-US" sz="3800" dirty="0"/>
              <a:t>Disadvantaged Systems Under Administrative Orders</a:t>
            </a:r>
          </a:p>
        </p:txBody>
      </p:sp>
    </p:spTree>
    <p:extLst>
      <p:ext uri="{BB962C8B-B14F-4D97-AF65-F5344CB8AC3E}">
        <p14:creationId xmlns:p14="http://schemas.microsoft.com/office/powerpoint/2010/main" val="398991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Consolidation Initiative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47088"/>
            <a:ext cx="8229600" cy="4782312"/>
          </a:xfrm>
        </p:spPr>
        <p:txBody>
          <a:bodyPr/>
          <a:lstStyle/>
          <a:p>
            <a:endParaRPr lang="en-US" sz="2800" dirty="0" smtClean="0"/>
          </a:p>
          <a:p>
            <a:r>
              <a:rPr lang="en-US" sz="2400" dirty="0"/>
              <a:t>Public Health Water Infrastructure Consolidation Initiative. This initiative will provide </a:t>
            </a:r>
            <a:r>
              <a:rPr lang="en-US" sz="2400" b="1" u="sng" dirty="0"/>
              <a:t>100% principal forgiveness loans</a:t>
            </a:r>
            <a:r>
              <a:rPr lang="en-US" sz="2400" b="1" dirty="0"/>
              <a:t> </a:t>
            </a:r>
            <a:r>
              <a:rPr lang="en-US" sz="2400" dirty="0"/>
              <a:t>for consolidation projects across the state that </a:t>
            </a:r>
            <a:r>
              <a:rPr lang="en-US" sz="2400" u="sng" dirty="0"/>
              <a:t>would </a:t>
            </a:r>
            <a:r>
              <a:rPr lang="en-US" sz="2400" i="1" u="sng" dirty="0"/>
              <a:t>eliminate</a:t>
            </a:r>
            <a:r>
              <a:rPr lang="en-US" sz="2400" u="sng" dirty="0"/>
              <a:t> public water systems that are </a:t>
            </a:r>
            <a:r>
              <a:rPr lang="en-US" sz="2400" u="sng" dirty="0" smtClean="0"/>
              <a:t>NOT </a:t>
            </a:r>
            <a:r>
              <a:rPr lang="en-US" sz="2400" u="sng" dirty="0"/>
              <a:t>in compliance with the SDWA requirements and pose a threat to public health.</a:t>
            </a:r>
            <a:r>
              <a:rPr lang="en-US" sz="2400" dirty="0"/>
              <a:t>  </a:t>
            </a:r>
          </a:p>
          <a:p>
            <a:endParaRPr lang="en-US" sz="2400" dirty="0"/>
          </a:p>
          <a:p>
            <a:r>
              <a:rPr lang="en-US" sz="2400" u="sng" dirty="0" smtClean="0"/>
              <a:t>Fund </a:t>
            </a:r>
            <a:r>
              <a:rPr lang="en-US" sz="2400" u="sng" dirty="0"/>
              <a:t>a</a:t>
            </a:r>
            <a:r>
              <a:rPr lang="en-US" sz="2400" u="sng" dirty="0" smtClean="0"/>
              <a:t>vailability </a:t>
            </a:r>
            <a:r>
              <a:rPr lang="en-US" sz="2400" u="sng" dirty="0" smtClean="0"/>
              <a:t>for this program is limited</a:t>
            </a:r>
            <a:r>
              <a:rPr lang="en-US" sz="2400" dirty="0" smtClean="0"/>
              <a:t>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69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055380" cy="1400530"/>
          </a:xfrm>
        </p:spPr>
        <p:txBody>
          <a:bodyPr/>
          <a:lstStyle/>
          <a:p>
            <a:r>
              <a:rPr lang="en-US" dirty="0" smtClean="0"/>
              <a:t>Infrastructure Investment and Jobs Act (IIJA)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2620452"/>
              </p:ext>
            </p:extLst>
          </p:nvPr>
        </p:nvGraphicFramePr>
        <p:xfrm>
          <a:off x="304800" y="1486610"/>
          <a:ext cx="8448675" cy="5360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val="132352808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143190258"/>
                    </a:ext>
                  </a:extLst>
                </a:gridCol>
                <a:gridCol w="3190875">
                  <a:extLst>
                    <a:ext uri="{9D8B030D-6E8A-4147-A177-3AD203B41FA5}">
                      <a16:colId xmlns:a16="http://schemas.microsoft.com/office/drawing/2014/main" val="1195614472"/>
                    </a:ext>
                  </a:extLst>
                </a:gridCol>
              </a:tblGrid>
              <a:tr h="293438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sng" dirty="0">
                          <a:effectLst/>
                        </a:rPr>
                        <a:t>Chart of Water Spending included in Infrastructure Investment and Jobs Act</a:t>
                      </a:r>
                      <a:r>
                        <a:rPr lang="en-US" sz="1200" u="none" dirty="0">
                          <a:effectLst/>
                        </a:rPr>
                        <a:t> </a:t>
                      </a:r>
                      <a:r>
                        <a:rPr lang="en-US" sz="1200" dirty="0" smtClean="0">
                          <a:effectLst/>
                        </a:rPr>
                        <a:t>(</a:t>
                      </a:r>
                      <a:r>
                        <a:rPr lang="en-US" sz="1200" i="1" dirty="0" smtClean="0">
                          <a:effectLst/>
                        </a:rPr>
                        <a:t>as </a:t>
                      </a:r>
                      <a:r>
                        <a:rPr lang="en-US" sz="1200" i="1" dirty="0">
                          <a:effectLst/>
                        </a:rPr>
                        <a:t>passed by the US </a:t>
                      </a:r>
                      <a:r>
                        <a:rPr lang="en-US" sz="1200" i="1" dirty="0" smtClean="0">
                          <a:effectLst/>
                        </a:rPr>
                        <a:t>Senate - </a:t>
                      </a:r>
                      <a:r>
                        <a:rPr lang="en-US" sz="1200" dirty="0" smtClean="0">
                          <a:effectLst/>
                        </a:rPr>
                        <a:t>from USWateralliance.org)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83784"/>
                  </a:ext>
                </a:extLst>
              </a:tr>
              <a:tr h="3097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Program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Funding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 anchor="b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 anchor="b"/>
                </a:tc>
                <a:extLst>
                  <a:ext uri="{0D108BD9-81ED-4DB2-BD59-A6C34878D82A}">
                    <a16:rowId xmlns:a16="http://schemas.microsoft.com/office/drawing/2014/main" val="3875581592"/>
                  </a:ext>
                </a:extLst>
              </a:tr>
              <a:tr h="6348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Clean Water SRF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$11.713 billion over 5 years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49% Principal Forgiveness/Grants, 10% state match for first 2 years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extLst>
                  <a:ext uri="{0D108BD9-81ED-4DB2-BD59-A6C34878D82A}">
                    <a16:rowId xmlns:a16="http://schemas.microsoft.com/office/drawing/2014/main" val="3039926646"/>
                  </a:ext>
                </a:extLst>
              </a:tr>
              <a:tr h="6348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Drinking Water SRF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$11.713 billion over 5 years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49% Principal </a:t>
                      </a:r>
                      <a:r>
                        <a:rPr lang="en-US" sz="1200" dirty="0" smtClean="0">
                          <a:effectLst/>
                        </a:rPr>
                        <a:t>Forgiveness/Grants through the DWSRF, </a:t>
                      </a:r>
                      <a:r>
                        <a:rPr lang="en-US" sz="1200" dirty="0">
                          <a:effectLst/>
                        </a:rPr>
                        <a:t>10% state match for first 2 </a:t>
                      </a:r>
                      <a:r>
                        <a:rPr lang="en-US" sz="1200" dirty="0" smtClean="0">
                          <a:effectLst/>
                        </a:rPr>
                        <a:t>years; then 20%/year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266773"/>
                  </a:ext>
                </a:extLst>
              </a:tr>
              <a:tr h="6348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Lead Service Lines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$15 billion over 5 years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49% Principal Forgiveness/Grants, through the DWSRF, 0% state match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378473"/>
                  </a:ext>
                </a:extLst>
              </a:tr>
              <a:tr h="6348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Emerging Contaminants in Wastewater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$1 billion over 5 years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49% Principal Forgiveness/Grants, through the CWSRF, 0% state match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extLst>
                  <a:ext uri="{0D108BD9-81ED-4DB2-BD59-A6C34878D82A}">
                    <a16:rowId xmlns:a16="http://schemas.microsoft.com/office/drawing/2014/main" val="2312048400"/>
                  </a:ext>
                </a:extLst>
              </a:tr>
              <a:tr h="6348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PFAS in Drinking Water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$4 billion over 5 years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100% Principal Forgiveness/Grants, through the DWSRF, 0% state match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556493"/>
                  </a:ext>
                </a:extLst>
              </a:tr>
              <a:tr h="8116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Emerging Contaminants in Small and Disadvantaged Communities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 billion over 5 years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100% grants through SDWA section 1459A, waive any matching/cost share requirements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extLst>
                  <a:ext uri="{0D108BD9-81ED-4DB2-BD59-A6C34878D82A}">
                    <a16:rowId xmlns:a16="http://schemas.microsoft.com/office/drawing/2014/main" val="3641068241"/>
                  </a:ext>
                </a:extLst>
              </a:tr>
              <a:tr h="4580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Low-Income Water Bill Assistance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$0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Creation of 40 city pilot, no funding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812" marR="62812" marT="62812" marB="62812"/>
                </a:tc>
                <a:extLst>
                  <a:ext uri="{0D108BD9-81ED-4DB2-BD59-A6C34878D82A}">
                    <a16:rowId xmlns:a16="http://schemas.microsoft.com/office/drawing/2014/main" val="153725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78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52400"/>
            <a:ext cx="8305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DWRLF PROJECT PHOTOS</a:t>
            </a:r>
            <a:br>
              <a:rPr lang="en-US" dirty="0"/>
            </a:br>
            <a:r>
              <a:rPr lang="en-US" sz="3100" u="sng" dirty="0" smtClean="0"/>
              <a:t>Water Treatment Plant</a:t>
            </a:r>
            <a:endParaRPr lang="en-US" sz="31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4775200" cy="3581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00400"/>
            <a:ext cx="5165629" cy="3538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25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52400"/>
            <a:ext cx="8305800" cy="6858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924464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NEW BOOSTER PUMP STATIONS/BUILDINGS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02227"/>
            <a:ext cx="4655126" cy="3346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68570"/>
            <a:ext cx="4724400" cy="3543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49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52400"/>
            <a:ext cx="8305800" cy="6858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144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 smtClean="0"/>
              <a:t>NEW</a:t>
            </a:r>
            <a:r>
              <a:rPr lang="en-US" b="1" u="sng" dirty="0" smtClean="0"/>
              <a:t> ELEVATED STORAGE TANK (EST) INSTALLATION PROJECTS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17" y="1636931"/>
            <a:ext cx="3858651" cy="514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0000" r="27778" b="15555"/>
          <a:stretch/>
        </p:blipFill>
        <p:spPr>
          <a:xfrm>
            <a:off x="685800" y="1636931"/>
            <a:ext cx="3480519" cy="5144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1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52400"/>
            <a:ext cx="8305800" cy="6858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144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ELEVATED STORAGE TANK (EST) </a:t>
            </a:r>
            <a:r>
              <a:rPr lang="en-US" b="1" i="1" u="sng" dirty="0" smtClean="0"/>
              <a:t>REHABILITATION</a:t>
            </a:r>
            <a:r>
              <a:rPr lang="en-US" b="1" u="sng" dirty="0" smtClean="0"/>
              <a:t> PROJECTS</a:t>
            </a:r>
            <a:endParaRPr lang="en-US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r="23887"/>
          <a:stretch/>
        </p:blipFill>
        <p:spPr>
          <a:xfrm>
            <a:off x="381000" y="2486025"/>
            <a:ext cx="5029200" cy="4019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25555" r="12469" b="1111"/>
          <a:stretch/>
        </p:blipFill>
        <p:spPr>
          <a:xfrm>
            <a:off x="5867400" y="1861868"/>
            <a:ext cx="3124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16" y="228600"/>
            <a:ext cx="8305800" cy="6096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9144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NEW AND ABANDONED WATER WELL PROJECTS</a:t>
            </a:r>
            <a:endParaRPr lang="en-US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6" r="10865" b="10969"/>
          <a:stretch/>
        </p:blipFill>
        <p:spPr>
          <a:xfrm>
            <a:off x="46413" y="4589042"/>
            <a:ext cx="3128933" cy="216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30" y="3960971"/>
            <a:ext cx="6255521" cy="2831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3" y="1389027"/>
            <a:ext cx="4205797" cy="3141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81" y="1389027"/>
            <a:ext cx="4769870" cy="2501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92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16" y="228600"/>
            <a:ext cx="8305800" cy="6096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9144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GROUND STORAGE TANKS (GSTs) AND AERATOR INSTALLATION PROJECTS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8988" r="352" b="29945"/>
          <a:stretch/>
        </p:blipFill>
        <p:spPr>
          <a:xfrm>
            <a:off x="76200" y="4913394"/>
            <a:ext cx="6051176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5767" b="7348"/>
          <a:stretch/>
        </p:blipFill>
        <p:spPr>
          <a:xfrm>
            <a:off x="5643862" y="1671437"/>
            <a:ext cx="3276600" cy="40386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33429"/>
            <a:ext cx="5503333" cy="3181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521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16" y="228600"/>
            <a:ext cx="8305800" cy="6096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69416" y="8382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METER </a:t>
            </a:r>
            <a:r>
              <a:rPr lang="en-US" b="1" u="sng" dirty="0"/>
              <a:t>REPLACEMENT </a:t>
            </a:r>
            <a:r>
              <a:rPr lang="en-US" b="1" u="sng" dirty="0" smtClean="0"/>
              <a:t>PROJECTS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4" t="21003" r="8647" b="16624"/>
          <a:stretch/>
        </p:blipFill>
        <p:spPr>
          <a:xfrm>
            <a:off x="140716" y="4270240"/>
            <a:ext cx="4572000" cy="2454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82" y="1366081"/>
            <a:ext cx="3557539" cy="2668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4067486"/>
            <a:ext cx="4724400" cy="2657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t="27778" r="12568" b="12500"/>
          <a:stretch/>
        </p:blipFill>
        <p:spPr>
          <a:xfrm>
            <a:off x="3221582" y="1366081"/>
            <a:ext cx="2057400" cy="3276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1559" r="13404" b="9552"/>
          <a:stretch/>
        </p:blipFill>
        <p:spPr>
          <a:xfrm>
            <a:off x="457200" y="1366081"/>
            <a:ext cx="2680654" cy="2853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96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DWRLF Mission &amp; 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MISSION</a:t>
            </a:r>
            <a:r>
              <a:rPr lang="en-US" dirty="0" smtClean="0"/>
              <a:t>:</a:t>
            </a:r>
            <a:endParaRPr lang="en-US" dirty="0" smtClean="0"/>
          </a:p>
          <a:p>
            <a:pPr lvl="1"/>
            <a:r>
              <a:rPr lang="en-US" sz="2000" dirty="0" smtClean="0"/>
              <a:t>To improve the public health of Louisiana citizens by assisting </a:t>
            </a:r>
            <a:r>
              <a:rPr lang="en-US" sz="2000" b="1" u="sng" dirty="0" smtClean="0"/>
              <a:t>public water systems</a:t>
            </a:r>
            <a:r>
              <a:rPr lang="en-US" sz="2000" b="1" dirty="0" smtClean="0"/>
              <a:t> </a:t>
            </a:r>
            <a:r>
              <a:rPr lang="en-US" sz="2000" dirty="0" smtClean="0"/>
              <a:t>with delivering safe and affordable drinking water.</a:t>
            </a:r>
          </a:p>
          <a:p>
            <a:pPr lvl="1"/>
            <a:endParaRPr lang="en-US" dirty="0"/>
          </a:p>
          <a:p>
            <a:r>
              <a:rPr lang="en-US" u="sng" dirty="0" smtClean="0"/>
              <a:t>PURPOSE</a:t>
            </a:r>
            <a:r>
              <a:rPr lang="en-US" dirty="0" smtClean="0"/>
              <a:t>:</a:t>
            </a:r>
            <a:endParaRPr lang="en-US" dirty="0" smtClean="0"/>
          </a:p>
          <a:p>
            <a:pPr lvl="1"/>
            <a:r>
              <a:rPr lang="en-US" sz="2000" dirty="0"/>
              <a:t>To provide support in the form of </a:t>
            </a:r>
            <a:r>
              <a:rPr lang="en-US" sz="2000" u="sng" dirty="0"/>
              <a:t>low-interest loans</a:t>
            </a:r>
            <a:r>
              <a:rPr lang="en-US" sz="2000" dirty="0"/>
              <a:t> and </a:t>
            </a:r>
            <a:r>
              <a:rPr lang="en-US" sz="2000" u="sng" dirty="0"/>
              <a:t>technical assistance to Louisiana public water systems</a:t>
            </a:r>
            <a:r>
              <a:rPr lang="en-US" sz="2000" dirty="0"/>
              <a:t> in order to help promote compliance with state and federal drinking water regulations, which helps ensure the provision of safe drinking water to protect public health. </a:t>
            </a:r>
          </a:p>
        </p:txBody>
      </p:sp>
    </p:spTree>
    <p:extLst>
      <p:ext uri="{BB962C8B-B14F-4D97-AF65-F5344CB8AC3E}">
        <p14:creationId xmlns:p14="http://schemas.microsoft.com/office/powerpoint/2010/main" val="108789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816" y="228600"/>
            <a:ext cx="8305800" cy="609600"/>
          </a:xfrm>
        </p:spPr>
        <p:txBody>
          <a:bodyPr>
            <a:normAutofit fontScale="90000"/>
          </a:bodyPr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" y="2286000"/>
            <a:ext cx="3307888" cy="4428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190625" y="923925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AUTOMATIC METER READING (AMR) SYSTEM INSTALLATIONS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60971"/>
            <a:ext cx="4154781" cy="2981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763279"/>
            <a:ext cx="4205965" cy="30003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254" y="1398378"/>
            <a:ext cx="2410195" cy="4403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83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657600"/>
            <a:ext cx="5410200" cy="304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87921" y="925484"/>
            <a:ext cx="444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WATERLINE REPLACEMENT PROJECTS</a:t>
            </a:r>
            <a:endParaRPr lang="en-US" b="1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" y="3576638"/>
            <a:ext cx="4165600" cy="3124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11" y="1403866"/>
            <a:ext cx="4096589" cy="30724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5" t="12297" r="38049" b="29233"/>
          <a:stretch/>
        </p:blipFill>
        <p:spPr>
          <a:xfrm>
            <a:off x="898449" y="1403866"/>
            <a:ext cx="3911601" cy="25310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6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762000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6394" y="3174206"/>
            <a:ext cx="4057650" cy="3043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03324" y="1034534"/>
            <a:ext cx="694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FIRE PROTECTION (JUST CAN’T BE MAIN PROJECT PURPOSE)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85" y="1601776"/>
            <a:ext cx="3949700" cy="2962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0" t="9756" r="25000" b="2490"/>
          <a:stretch/>
        </p:blipFill>
        <p:spPr>
          <a:xfrm>
            <a:off x="3666436" y="4695825"/>
            <a:ext cx="2133600" cy="2056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r="15132" b="10526"/>
          <a:stretch/>
        </p:blipFill>
        <p:spPr>
          <a:xfrm>
            <a:off x="246272" y="4657141"/>
            <a:ext cx="32766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33846" r="32821" b="7692"/>
          <a:stretch/>
        </p:blipFill>
        <p:spPr>
          <a:xfrm>
            <a:off x="132870" y="1635113"/>
            <a:ext cx="16002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49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055380" cy="1400530"/>
          </a:xfrm>
        </p:spPr>
        <p:txBody>
          <a:bodyPr/>
          <a:lstStyle/>
          <a:p>
            <a:r>
              <a:rPr lang="en-US" dirty="0" smtClean="0"/>
              <a:t>How do I contact the DWRLF?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2057400"/>
            <a:ext cx="79248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Call us: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225-342-7499</a:t>
            </a:r>
            <a:endParaRPr lang="en-US" sz="2400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Visit our website:</a:t>
            </a:r>
            <a:r>
              <a:rPr lang="en-US" sz="2400" dirty="0" smtClean="0">
                <a:solidFill>
                  <a:schemeClr val="tx2"/>
                </a:solidFill>
              </a:rPr>
              <a:t> 	</a:t>
            </a:r>
            <a:r>
              <a:rPr lang="en-US" sz="2400" dirty="0" smtClean="0">
                <a:solidFill>
                  <a:schemeClr val="tx2"/>
                </a:solidFill>
                <a:hlinkClick r:id="rId2"/>
              </a:rPr>
              <a:t>https</a:t>
            </a:r>
            <a:r>
              <a:rPr lang="en-US" sz="2400" dirty="0">
                <a:solidFill>
                  <a:schemeClr val="tx2"/>
                </a:solidFill>
                <a:hlinkClick r:id="rId2"/>
              </a:rPr>
              <a:t>://</a:t>
            </a:r>
            <a:r>
              <a:rPr lang="en-US" sz="2400" dirty="0" smtClean="0">
                <a:solidFill>
                  <a:schemeClr val="tx2"/>
                </a:solidFill>
                <a:hlinkClick r:id="rId2"/>
              </a:rPr>
              <a:t>ldh.la.gov/index.cfm/page/430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Google us (easier than remembering       ):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	Louisiana Drinking Water Revolving </a:t>
            </a:r>
            <a:r>
              <a:rPr lang="en-US" sz="2400" dirty="0" smtClean="0">
                <a:solidFill>
                  <a:schemeClr val="tx2"/>
                </a:solidFill>
              </a:rPr>
              <a:t>Loan Fund</a:t>
            </a: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Facebook (‘like’ us to receive program updates):</a:t>
            </a:r>
            <a:r>
              <a:rPr lang="en-US" sz="2400" dirty="0" smtClean="0">
                <a:solidFill>
                  <a:schemeClr val="tx2"/>
                </a:solidFill>
              </a:rPr>
              <a:t>  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Drinking Water Revolving Loan Fund</a:t>
            </a:r>
          </a:p>
          <a:p>
            <a:pPr lvl="1"/>
            <a:r>
              <a:rPr lang="en-US" sz="2400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4" name="Up Arrow 3"/>
          <p:cNvSpPr/>
          <p:nvPr/>
        </p:nvSpPr>
        <p:spPr>
          <a:xfrm>
            <a:off x="6858000" y="3968591"/>
            <a:ext cx="457200" cy="609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9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96" y="2450816"/>
            <a:ext cx="8305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800" dirty="0" smtClean="0"/>
              <a:t>Questions?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66800" y="19812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solidFill>
                  <a:schemeClr val="tx2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642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575" y="381000"/>
            <a:ext cx="8229600" cy="1143000"/>
          </a:xfrm>
        </p:spPr>
        <p:txBody>
          <a:bodyPr/>
          <a:lstStyle/>
          <a:p>
            <a:r>
              <a:rPr lang="en-US" dirty="0" smtClean="0"/>
              <a:t>How does the DWRLF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4" y="1447800"/>
            <a:ext cx="8429625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/>
              <a:t>The Louisiana </a:t>
            </a:r>
            <a:r>
              <a:rPr lang="en-US" sz="2200" dirty="0" smtClean="0"/>
              <a:t>Department of Health (LDH) applies for and is </a:t>
            </a:r>
            <a:r>
              <a:rPr lang="en-US" sz="2200" dirty="0"/>
              <a:t>awarded a State Revolving Fund (SRF) </a:t>
            </a:r>
            <a:r>
              <a:rPr lang="en-US" sz="2200" b="1" u="sng" dirty="0" smtClean="0"/>
              <a:t>Capitalization </a:t>
            </a:r>
            <a:r>
              <a:rPr lang="en-US" sz="2200" b="1" u="sng" dirty="0"/>
              <a:t>G</a:t>
            </a:r>
            <a:r>
              <a:rPr lang="en-US" sz="2200" b="1" u="sng" dirty="0" smtClean="0"/>
              <a:t>rant</a:t>
            </a:r>
            <a:r>
              <a:rPr lang="en-US" sz="2200" b="1" dirty="0" smtClean="0"/>
              <a:t> </a:t>
            </a:r>
            <a:r>
              <a:rPr lang="en-US" sz="2200" dirty="0"/>
              <a:t>each year from </a:t>
            </a:r>
            <a:r>
              <a:rPr lang="en-US" sz="2200" dirty="0" smtClean="0"/>
              <a:t>the USEPA</a:t>
            </a:r>
            <a:r>
              <a:rPr lang="en-US" sz="2200" dirty="0" smtClean="0"/>
              <a:t>.  </a:t>
            </a:r>
            <a:r>
              <a:rPr lang="en-US" sz="2200" i="1" dirty="0" smtClean="0"/>
              <a:t>SRF &amp; DWRLF used interchangeably.</a:t>
            </a:r>
            <a:endParaRPr lang="en-US" sz="2200" i="1" dirty="0" smtClean="0"/>
          </a:p>
          <a:p>
            <a:endParaRPr lang="en-US" sz="2200" dirty="0" smtClean="0"/>
          </a:p>
          <a:p>
            <a:r>
              <a:rPr lang="en-US" sz="2200" dirty="0" smtClean="0"/>
              <a:t>Our </a:t>
            </a:r>
            <a:r>
              <a:rPr lang="en-US" sz="2200" dirty="0" smtClean="0"/>
              <a:t>most recent SRF Grant (FY21/Grant Number 24) from </a:t>
            </a:r>
            <a:r>
              <a:rPr lang="en-US" sz="2200" dirty="0" smtClean="0"/>
              <a:t>EPA was </a:t>
            </a:r>
            <a:r>
              <a:rPr lang="en-US" sz="2200" u="sng" dirty="0" smtClean="0"/>
              <a:t>$16,465,000</a:t>
            </a:r>
            <a:r>
              <a:rPr lang="en-US" sz="2200" dirty="0" smtClean="0"/>
              <a:t>.</a:t>
            </a:r>
          </a:p>
          <a:p>
            <a:endParaRPr lang="en-US" dirty="0" smtClean="0"/>
          </a:p>
          <a:p>
            <a:r>
              <a:rPr lang="en-US" sz="2200" b="1" u="sng" dirty="0" smtClean="0"/>
              <a:t>State Match of 20% is required</a:t>
            </a:r>
            <a:r>
              <a:rPr lang="en-US" sz="2200" dirty="0"/>
              <a:t>!</a:t>
            </a:r>
            <a:r>
              <a:rPr lang="en-US" sz="2200" dirty="0" smtClean="0"/>
              <a:t>  </a:t>
            </a:r>
          </a:p>
          <a:p>
            <a:pPr lvl="1"/>
            <a:r>
              <a:rPr lang="en-US" dirty="0" smtClean="0"/>
              <a:t>For the FY21 Grant, our State Match was </a:t>
            </a:r>
            <a:r>
              <a:rPr lang="en-US" u="sng" dirty="0" smtClean="0"/>
              <a:t>$3,293,000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First </a:t>
            </a:r>
            <a:r>
              <a:rPr lang="en-US" dirty="0"/>
              <a:t>2 years of </a:t>
            </a:r>
            <a:r>
              <a:rPr lang="en-US" dirty="0" smtClean="0"/>
              <a:t>program – LA Legislature </a:t>
            </a:r>
            <a:r>
              <a:rPr lang="en-US" dirty="0"/>
              <a:t>provided </a:t>
            </a:r>
            <a:r>
              <a:rPr lang="en-US" dirty="0" smtClean="0"/>
              <a:t>our State Match </a:t>
            </a:r>
            <a:r>
              <a:rPr lang="en-US" dirty="0"/>
              <a:t>from the State’s General </a:t>
            </a:r>
            <a:r>
              <a:rPr lang="en-US" dirty="0" smtClean="0"/>
              <a:t>Funds; but on </a:t>
            </a:r>
            <a:r>
              <a:rPr lang="en-US" dirty="0"/>
              <a:t>our own after </a:t>
            </a:r>
            <a:r>
              <a:rPr lang="en-US" dirty="0" smtClean="0"/>
              <a:t>that: </a:t>
            </a:r>
          </a:p>
          <a:p>
            <a:pPr lvl="2"/>
            <a:r>
              <a:rPr lang="en-US" sz="1700" dirty="0"/>
              <a:t>L</a:t>
            </a:r>
            <a:r>
              <a:rPr lang="en-US" sz="1700" dirty="0" smtClean="0"/>
              <a:t>oan monies and loan repayments can’t be used as match…BUT loan interest repayments can be used to pay off program debt.</a:t>
            </a:r>
          </a:p>
          <a:p>
            <a:pPr lvl="2"/>
            <a:r>
              <a:rPr lang="en-US" sz="1700" dirty="0" smtClean="0"/>
              <a:t>So…Louisiana developed a unique </a:t>
            </a:r>
            <a:r>
              <a:rPr lang="en-US" sz="1700" u="sng" dirty="0" smtClean="0"/>
              <a:t>State Match strategy</a:t>
            </a:r>
            <a:r>
              <a:rPr lang="en-US" sz="1700" dirty="0" smtClean="0"/>
              <a:t> (</a:t>
            </a:r>
            <a:r>
              <a:rPr lang="en-US" sz="1700" i="1" dirty="0" smtClean="0"/>
              <a:t>now used by over half of the other States</a:t>
            </a:r>
            <a:r>
              <a:rPr lang="en-US" sz="1700" dirty="0" smtClean="0"/>
              <a:t>), wherein State </a:t>
            </a:r>
            <a:r>
              <a:rPr lang="en-US" sz="1700" dirty="0"/>
              <a:t>Match is borrowed from a bank </a:t>
            </a:r>
            <a:r>
              <a:rPr lang="en-US" sz="1700" dirty="0" smtClean="0"/>
              <a:t>and immediately paid </a:t>
            </a:r>
            <a:r>
              <a:rPr lang="en-US" sz="1700" dirty="0"/>
              <a:t>off with </a:t>
            </a:r>
            <a:r>
              <a:rPr lang="en-US" sz="1700" dirty="0" smtClean="0"/>
              <a:t>loan interest repayments.</a:t>
            </a:r>
            <a:endParaRPr lang="en-US" sz="1700" dirty="0"/>
          </a:p>
          <a:p>
            <a:pPr lvl="1"/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77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4710" y="452718"/>
            <a:ext cx="7440090" cy="1400530"/>
          </a:xfrm>
        </p:spPr>
        <p:txBody>
          <a:bodyPr/>
          <a:lstStyle/>
          <a:p>
            <a:r>
              <a:rPr lang="en-US" dirty="0" smtClean="0"/>
              <a:t>‘Set-Asides’ Role in the DWRLF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057400"/>
            <a:ext cx="8163900" cy="4195481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SET-ASIDES</a:t>
            </a:r>
            <a:r>
              <a:rPr lang="en-US" dirty="0" smtClean="0"/>
              <a:t>: A specified percentage </a:t>
            </a:r>
            <a:r>
              <a:rPr lang="en-US" dirty="0" smtClean="0"/>
              <a:t>of </a:t>
            </a:r>
            <a:r>
              <a:rPr lang="en-US" dirty="0" smtClean="0"/>
              <a:t>each years funds</a:t>
            </a:r>
            <a:r>
              <a:rPr lang="en-US" dirty="0"/>
              <a:t>, called ‘</a:t>
            </a:r>
            <a:r>
              <a:rPr lang="en-US" dirty="0" smtClean="0"/>
              <a:t>set-asides’, are designated by federal law to be </a:t>
            </a:r>
            <a:r>
              <a:rPr lang="en-US" u="sng" dirty="0" smtClean="0"/>
              <a:t>set aside</a:t>
            </a:r>
            <a:r>
              <a:rPr lang="en-US" dirty="0" smtClean="0"/>
              <a:t> from the actual loan funds and are to be used </a:t>
            </a:r>
            <a:r>
              <a:rPr lang="en-US" dirty="0"/>
              <a:t>towards:</a:t>
            </a:r>
          </a:p>
          <a:p>
            <a:pPr lvl="1"/>
            <a:r>
              <a:rPr lang="en-US" dirty="0" smtClean="0"/>
              <a:t>Administration of the DWRLF program</a:t>
            </a:r>
            <a:endParaRPr lang="en-US" dirty="0"/>
          </a:p>
          <a:p>
            <a:pPr lvl="1"/>
            <a:r>
              <a:rPr lang="en-US" dirty="0" smtClean="0"/>
              <a:t>Providing technical </a:t>
            </a:r>
            <a:r>
              <a:rPr lang="en-US" dirty="0"/>
              <a:t>assistance to </a:t>
            </a:r>
            <a:r>
              <a:rPr lang="en-US" dirty="0" smtClean="0"/>
              <a:t>water systems </a:t>
            </a:r>
            <a:endParaRPr lang="en-US" dirty="0"/>
          </a:p>
          <a:p>
            <a:pPr lvl="1"/>
            <a:r>
              <a:rPr lang="en-US" dirty="0" smtClean="0"/>
              <a:t>Management of the State’s Safe Drinking Water Program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ther related Safe Drinking Water Act programs.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EPA Grant </a:t>
            </a:r>
            <a:r>
              <a:rPr lang="en-US" dirty="0"/>
              <a:t>+ State Match – </a:t>
            </a:r>
            <a:r>
              <a:rPr lang="en-US" dirty="0" smtClean="0"/>
              <a:t>Set-Asides </a:t>
            </a:r>
            <a:r>
              <a:rPr lang="en-US" dirty="0"/>
              <a:t>= </a:t>
            </a:r>
            <a:r>
              <a:rPr lang="en-US" u="sng" dirty="0" smtClean="0"/>
              <a:t>$ Available for Water System Infrastructure Improvement Loans</a:t>
            </a:r>
            <a:endParaRPr lang="en-US" u="sng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8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42" cy="1400530"/>
          </a:xfrm>
        </p:spPr>
        <p:txBody>
          <a:bodyPr/>
          <a:lstStyle/>
          <a:p>
            <a:r>
              <a:rPr lang="en-US" dirty="0" smtClean="0"/>
              <a:t>What are ‘Set-Asides’ Used </a:t>
            </a:r>
            <a:r>
              <a:rPr lang="en-US" dirty="0"/>
              <a:t>F</a:t>
            </a:r>
            <a:r>
              <a:rPr lang="en-US" dirty="0" smtClean="0"/>
              <a:t>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68171"/>
            <a:ext cx="8382000" cy="485235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u="sng" dirty="0" smtClean="0"/>
              <a:t>4 CATEGORIES OF SET-ASIDES</a:t>
            </a:r>
            <a:r>
              <a:rPr lang="en-US" sz="2200" dirty="0" smtClean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Administration of the DWRLF Loan Fund </a:t>
            </a:r>
            <a:r>
              <a:rPr lang="en-US" dirty="0" smtClean="0"/>
              <a:t>(~4%)</a:t>
            </a:r>
          </a:p>
          <a:p>
            <a:pPr lvl="1"/>
            <a:r>
              <a:rPr lang="en-US" dirty="0" smtClean="0"/>
              <a:t>Staff salaries, office supplies and equipment, </a:t>
            </a:r>
            <a:r>
              <a:rPr lang="en-US" dirty="0" smtClean="0"/>
              <a:t>office rental, etc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Small System Technical Assistance </a:t>
            </a:r>
            <a:r>
              <a:rPr lang="en-US" dirty="0" smtClean="0"/>
              <a:t>(2%)</a:t>
            </a:r>
          </a:p>
          <a:p>
            <a:pPr lvl="1"/>
            <a:r>
              <a:rPr lang="en-US" dirty="0" smtClean="0"/>
              <a:t>Contractors hired to provide technical assistance where needed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State Program Management </a:t>
            </a:r>
            <a:r>
              <a:rPr lang="en-US" dirty="0" smtClean="0"/>
              <a:t>(10%)</a:t>
            </a:r>
          </a:p>
          <a:p>
            <a:pPr lvl="1"/>
            <a:r>
              <a:rPr lang="en-US" dirty="0" smtClean="0"/>
              <a:t>Public Water Supply Supervision (Louisiana’s Safe Drinking Water Program housed in LDH)</a:t>
            </a:r>
          </a:p>
          <a:p>
            <a:pPr lvl="1"/>
            <a:r>
              <a:rPr lang="en-US" dirty="0" smtClean="0"/>
              <a:t>Operator Certification Program (housed in LDH)</a:t>
            </a:r>
          </a:p>
          <a:p>
            <a:pPr lvl="1"/>
            <a:r>
              <a:rPr lang="en-US" dirty="0" smtClean="0"/>
              <a:t>Capacity Development Program </a:t>
            </a:r>
            <a:r>
              <a:rPr lang="en-US" dirty="0" smtClean="0"/>
              <a:t>(housed in LDH)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Local and Other Program Assistance</a:t>
            </a:r>
            <a:r>
              <a:rPr lang="en-US" dirty="0" smtClean="0"/>
              <a:t> (15%)</a:t>
            </a:r>
          </a:p>
          <a:p>
            <a:pPr lvl="1"/>
            <a:r>
              <a:rPr lang="en-US" dirty="0" smtClean="0"/>
              <a:t>Area Wide Optimization Program (Engineering assistance provided to systems to evaluate treatment, disinfection, etc.) </a:t>
            </a:r>
          </a:p>
          <a:p>
            <a:pPr lvl="1"/>
            <a:r>
              <a:rPr lang="en-US" dirty="0" smtClean="0"/>
              <a:t>Capacity Development Program (Technical, Managerial, and Financial capacity assistance provided to water </a:t>
            </a:r>
            <a:r>
              <a:rPr lang="en-US" dirty="0" smtClean="0"/>
              <a:t>systems)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89736"/>
              </p:ext>
            </p:extLst>
          </p:nvPr>
        </p:nvGraphicFramePr>
        <p:xfrm>
          <a:off x="381000" y="533400"/>
          <a:ext cx="8458200" cy="6231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4" imgW="6035040" imgH="4663156" progId="AcroExch.Document.DC">
                  <p:embed/>
                </p:oleObj>
              </mc:Choice>
              <mc:Fallback>
                <p:oleObj name="Acrobat Document" r:id="rId4" imgW="6035040" imgH="4663156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533400"/>
                        <a:ext cx="8458200" cy="6231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35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305800" cy="1313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Amount of LA’s Capitalization Grant Determined?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00812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Based on the results of the latest </a:t>
            </a:r>
            <a:r>
              <a:rPr lang="en-US" u="sng" dirty="0" smtClean="0"/>
              <a:t>NEEDS Survey</a:t>
            </a:r>
            <a:r>
              <a:rPr lang="en-US" dirty="0" smtClean="0"/>
              <a:t> – an assessment of water system infrastructure needs conducted every 4 years in each state (</a:t>
            </a:r>
            <a:r>
              <a:rPr lang="en-US" i="1" dirty="0"/>
              <a:t>j</a:t>
            </a:r>
            <a:r>
              <a:rPr lang="en-US" i="1" dirty="0" smtClean="0"/>
              <a:t>ust completed the 7</a:t>
            </a:r>
            <a:r>
              <a:rPr lang="en-US" i="1" baseline="30000" dirty="0" smtClean="0"/>
              <a:t>th</a:t>
            </a:r>
            <a:r>
              <a:rPr lang="en-US" i="1" dirty="0" smtClean="0"/>
              <a:t> one in 2021, which was supposed to have been done in 2020, but something happened</a:t>
            </a:r>
            <a:r>
              <a:rPr lang="en-US" dirty="0" smtClean="0"/>
              <a:t>).</a:t>
            </a:r>
          </a:p>
          <a:p>
            <a:r>
              <a:rPr lang="en-US" dirty="0" smtClean="0"/>
              <a:t>EPA utilizes a </a:t>
            </a:r>
            <a:r>
              <a:rPr lang="en-US" u="sng" dirty="0" smtClean="0"/>
              <a:t>formula</a:t>
            </a:r>
            <a:r>
              <a:rPr lang="en-US" dirty="0" smtClean="0"/>
              <a:t> based on the most recent NEEDS survey to determine how much over 1% each state’s </a:t>
            </a:r>
            <a:r>
              <a:rPr lang="en-US" dirty="0"/>
              <a:t>revolving fund (SRF) programs </a:t>
            </a:r>
            <a:r>
              <a:rPr lang="en-US" dirty="0" smtClean="0"/>
              <a:t>will receive.  Any state that opts out of conducting the NEEDS survey will just receive the 1%.</a:t>
            </a:r>
          </a:p>
          <a:p>
            <a:r>
              <a:rPr lang="en-US" dirty="0" smtClean="0"/>
              <a:t>There is another State Revolving Fund (SRF) program housed in LDEQ specifically for </a:t>
            </a:r>
            <a:r>
              <a:rPr lang="en-US" u="sng" dirty="0" smtClean="0"/>
              <a:t>wastewater systems</a:t>
            </a:r>
            <a:r>
              <a:rPr lang="en-US" dirty="0" smtClean="0"/>
              <a:t> called the “Clean Water Revolving Loan Fund.”  We are two completely </a:t>
            </a:r>
            <a:r>
              <a:rPr lang="en-US" u="sng" dirty="0" smtClean="0"/>
              <a:t>different</a:t>
            </a:r>
            <a:r>
              <a:rPr lang="en-US" dirty="0" smtClean="0"/>
              <a:t> programs.</a:t>
            </a:r>
          </a:p>
        </p:txBody>
      </p:sp>
    </p:spTree>
    <p:extLst>
      <p:ext uri="{BB962C8B-B14F-4D97-AF65-F5344CB8AC3E}">
        <p14:creationId xmlns:p14="http://schemas.microsoft.com/office/powerpoint/2010/main" val="37416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75866" y="312359"/>
            <a:ext cx="56649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 Web"/>
              </a:rPr>
              <a:t>2017 - 2021 Allotment of Federal Funds for LA,</a:t>
            </a:r>
            <a:r>
              <a:rPr kumimoji="0" lang="en-US" alt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erriweather Web"/>
              </a:rPr>
              <a:t> MS, and TX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647022"/>
              </p:ext>
            </p:extLst>
          </p:nvPr>
        </p:nvGraphicFramePr>
        <p:xfrm>
          <a:off x="675867" y="2783680"/>
          <a:ext cx="7771340" cy="995839"/>
        </p:xfrm>
        <a:graphic>
          <a:graphicData uri="http://schemas.openxmlformats.org/drawingml/2006/table">
            <a:tbl>
              <a:tblPr/>
              <a:tblGrid>
                <a:gridCol w="1003507">
                  <a:extLst>
                    <a:ext uri="{9D8B030D-6E8A-4147-A177-3AD203B41FA5}">
                      <a16:colId xmlns:a16="http://schemas.microsoft.com/office/drawing/2014/main" val="3588879927"/>
                    </a:ext>
                  </a:extLst>
                </a:gridCol>
                <a:gridCol w="1048487">
                  <a:extLst>
                    <a:ext uri="{9D8B030D-6E8A-4147-A177-3AD203B41FA5}">
                      <a16:colId xmlns:a16="http://schemas.microsoft.com/office/drawing/2014/main" val="361816069"/>
                    </a:ext>
                  </a:extLst>
                </a:gridCol>
                <a:gridCol w="847673">
                  <a:extLst>
                    <a:ext uri="{9D8B030D-6E8A-4147-A177-3AD203B41FA5}">
                      <a16:colId xmlns:a16="http://schemas.microsoft.com/office/drawing/2014/main" val="2793801460"/>
                    </a:ext>
                  </a:extLst>
                </a:gridCol>
                <a:gridCol w="1137696">
                  <a:extLst>
                    <a:ext uri="{9D8B030D-6E8A-4147-A177-3AD203B41FA5}">
                      <a16:colId xmlns:a16="http://schemas.microsoft.com/office/drawing/2014/main" val="2519255020"/>
                    </a:ext>
                  </a:extLst>
                </a:gridCol>
                <a:gridCol w="1088509">
                  <a:extLst>
                    <a:ext uri="{9D8B030D-6E8A-4147-A177-3AD203B41FA5}">
                      <a16:colId xmlns:a16="http://schemas.microsoft.com/office/drawing/2014/main" val="639453591"/>
                    </a:ext>
                  </a:extLst>
                </a:gridCol>
                <a:gridCol w="1186883">
                  <a:extLst>
                    <a:ext uri="{9D8B030D-6E8A-4147-A177-3AD203B41FA5}">
                      <a16:colId xmlns:a16="http://schemas.microsoft.com/office/drawing/2014/main" val="1045994614"/>
                    </a:ext>
                  </a:extLst>
                </a:gridCol>
                <a:gridCol w="1458585">
                  <a:extLst>
                    <a:ext uri="{9D8B030D-6E8A-4147-A177-3AD203B41FA5}">
                      <a16:colId xmlns:a16="http://schemas.microsoft.com/office/drawing/2014/main" val="3356113388"/>
                    </a:ext>
                  </a:extLst>
                </a:gridCol>
              </a:tblGrid>
              <a:tr h="995839">
                <a:tc>
                  <a:txBody>
                    <a:bodyPr/>
                    <a:lstStyle/>
                    <a:p>
                      <a:r>
                        <a:rPr lang="en-US" sz="1200" b="1" u="sng" dirty="0">
                          <a:solidFill>
                            <a:srgbClr val="1B1B1B"/>
                          </a:solidFill>
                          <a:effectLst/>
                        </a:rPr>
                        <a:t>Louisiana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$11,299,000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1.50%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$16,625,000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$16,470,000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$16,480,000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$16,465,000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22885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76960"/>
              </p:ext>
            </p:extLst>
          </p:nvPr>
        </p:nvGraphicFramePr>
        <p:xfrm>
          <a:off x="668215" y="1339867"/>
          <a:ext cx="7778991" cy="1310640"/>
        </p:xfrm>
        <a:graphic>
          <a:graphicData uri="http://schemas.openxmlformats.org/drawingml/2006/table">
            <a:tbl>
              <a:tblPr/>
              <a:tblGrid>
                <a:gridCol w="1004495">
                  <a:extLst>
                    <a:ext uri="{9D8B030D-6E8A-4147-A177-3AD203B41FA5}">
                      <a16:colId xmlns:a16="http://schemas.microsoft.com/office/drawing/2014/main" val="1089849817"/>
                    </a:ext>
                  </a:extLst>
                </a:gridCol>
                <a:gridCol w="1021286">
                  <a:extLst>
                    <a:ext uri="{9D8B030D-6E8A-4147-A177-3AD203B41FA5}">
                      <a16:colId xmlns:a16="http://schemas.microsoft.com/office/drawing/2014/main" val="2102773566"/>
                    </a:ext>
                  </a:extLst>
                </a:gridCol>
                <a:gridCol w="891344">
                  <a:extLst>
                    <a:ext uri="{9D8B030D-6E8A-4147-A177-3AD203B41FA5}">
                      <a16:colId xmlns:a16="http://schemas.microsoft.com/office/drawing/2014/main" val="1385073048"/>
                    </a:ext>
                  </a:extLst>
                </a:gridCol>
                <a:gridCol w="1124214">
                  <a:extLst>
                    <a:ext uri="{9D8B030D-6E8A-4147-A177-3AD203B41FA5}">
                      <a16:colId xmlns:a16="http://schemas.microsoft.com/office/drawing/2014/main" val="851461495"/>
                    </a:ext>
                  </a:extLst>
                </a:gridCol>
                <a:gridCol w="1062895">
                  <a:extLst>
                    <a:ext uri="{9D8B030D-6E8A-4147-A177-3AD203B41FA5}">
                      <a16:colId xmlns:a16="http://schemas.microsoft.com/office/drawing/2014/main" val="1783479076"/>
                    </a:ext>
                  </a:extLst>
                </a:gridCol>
                <a:gridCol w="1216202">
                  <a:extLst>
                    <a:ext uri="{9D8B030D-6E8A-4147-A177-3AD203B41FA5}">
                      <a16:colId xmlns:a16="http://schemas.microsoft.com/office/drawing/2014/main" val="3674905527"/>
                    </a:ext>
                  </a:extLst>
                </a:gridCol>
                <a:gridCol w="1458555">
                  <a:extLst>
                    <a:ext uri="{9D8B030D-6E8A-4147-A177-3AD203B41FA5}">
                      <a16:colId xmlns:a16="http://schemas.microsoft.com/office/drawing/2014/main" val="1298829553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r>
                        <a:rPr lang="en-US" sz="1600" b="1" u="sng" dirty="0" smtClean="0">
                          <a:solidFill>
                            <a:srgbClr val="1B1B1B"/>
                          </a:solidFill>
                          <a:effectLst/>
                        </a:rPr>
                        <a:t>STATE:</a:t>
                      </a:r>
                      <a:endParaRPr lang="en-US" sz="1600" b="1" u="sng" dirty="0">
                        <a:solidFill>
                          <a:srgbClr val="1B1B1B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>
                          <a:solidFill>
                            <a:srgbClr val="1B1B1B"/>
                          </a:solidFill>
                          <a:effectLst/>
                        </a:rPr>
                        <a:t>FY 2017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>
                          <a:solidFill>
                            <a:srgbClr val="1B1B1B"/>
                          </a:solidFill>
                          <a:effectLst/>
                        </a:rPr>
                        <a:t>FY 2018 - 2021 % of Funds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>
                          <a:solidFill>
                            <a:srgbClr val="1B1B1B"/>
                          </a:solidFill>
                          <a:effectLst/>
                        </a:rPr>
                        <a:t>FY 2018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>
                          <a:solidFill>
                            <a:srgbClr val="1B1B1B"/>
                          </a:solidFill>
                          <a:effectLst/>
                        </a:rPr>
                        <a:t>FY 2019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>
                          <a:solidFill>
                            <a:srgbClr val="1B1B1B"/>
                          </a:solidFill>
                          <a:effectLst/>
                        </a:rPr>
                        <a:t>FY 2020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u="sng" dirty="0">
                          <a:solidFill>
                            <a:srgbClr val="1B1B1B"/>
                          </a:solidFill>
                          <a:effectLst/>
                        </a:rPr>
                        <a:t>FY 2021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35519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504979"/>
              </p:ext>
            </p:extLst>
          </p:nvPr>
        </p:nvGraphicFramePr>
        <p:xfrm>
          <a:off x="668215" y="3907571"/>
          <a:ext cx="7778992" cy="773493"/>
        </p:xfrm>
        <a:graphic>
          <a:graphicData uri="http://schemas.openxmlformats.org/drawingml/2006/table">
            <a:tbl>
              <a:tblPr/>
              <a:tblGrid>
                <a:gridCol w="1047231">
                  <a:extLst>
                    <a:ext uri="{9D8B030D-6E8A-4147-A177-3AD203B41FA5}">
                      <a16:colId xmlns:a16="http://schemas.microsoft.com/office/drawing/2014/main" val="161919879"/>
                    </a:ext>
                  </a:extLst>
                </a:gridCol>
                <a:gridCol w="1020160">
                  <a:extLst>
                    <a:ext uri="{9D8B030D-6E8A-4147-A177-3AD203B41FA5}">
                      <a16:colId xmlns:a16="http://schemas.microsoft.com/office/drawing/2014/main" val="1434147125"/>
                    </a:ext>
                  </a:extLst>
                </a:gridCol>
                <a:gridCol w="892271">
                  <a:extLst>
                    <a:ext uri="{9D8B030D-6E8A-4147-A177-3AD203B41FA5}">
                      <a16:colId xmlns:a16="http://schemas.microsoft.com/office/drawing/2014/main" val="4207961242"/>
                    </a:ext>
                  </a:extLst>
                </a:gridCol>
                <a:gridCol w="1081678">
                  <a:extLst>
                    <a:ext uri="{9D8B030D-6E8A-4147-A177-3AD203B41FA5}">
                      <a16:colId xmlns:a16="http://schemas.microsoft.com/office/drawing/2014/main" val="491843188"/>
                    </a:ext>
                  </a:extLst>
                </a:gridCol>
                <a:gridCol w="1138817">
                  <a:extLst>
                    <a:ext uri="{9D8B030D-6E8A-4147-A177-3AD203B41FA5}">
                      <a16:colId xmlns:a16="http://schemas.microsoft.com/office/drawing/2014/main" val="2673884789"/>
                    </a:ext>
                  </a:extLst>
                </a:gridCol>
                <a:gridCol w="1138817">
                  <a:extLst>
                    <a:ext uri="{9D8B030D-6E8A-4147-A177-3AD203B41FA5}">
                      <a16:colId xmlns:a16="http://schemas.microsoft.com/office/drawing/2014/main" val="2735445751"/>
                    </a:ext>
                  </a:extLst>
                </a:gridCol>
                <a:gridCol w="1460018">
                  <a:extLst>
                    <a:ext uri="{9D8B030D-6E8A-4147-A177-3AD203B41FA5}">
                      <a16:colId xmlns:a16="http://schemas.microsoft.com/office/drawing/2014/main" val="643156458"/>
                    </a:ext>
                  </a:extLst>
                </a:gridCol>
              </a:tblGrid>
              <a:tr h="773493">
                <a:tc>
                  <a:txBody>
                    <a:bodyPr/>
                    <a:lstStyle/>
                    <a:p>
                      <a:r>
                        <a:rPr lang="en-US" sz="1200" b="1" u="sng" dirty="0">
                          <a:solidFill>
                            <a:srgbClr val="1B1B1B"/>
                          </a:solidFill>
                          <a:effectLst/>
                        </a:rPr>
                        <a:t>Mississippi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$8,534,000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1.08%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$11,957,000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$11,845,000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$11,853,000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$11,842,000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138965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155929"/>
              </p:ext>
            </p:extLst>
          </p:nvPr>
        </p:nvGraphicFramePr>
        <p:xfrm>
          <a:off x="675866" y="4809116"/>
          <a:ext cx="7771340" cy="772240"/>
        </p:xfrm>
        <a:graphic>
          <a:graphicData uri="http://schemas.openxmlformats.org/drawingml/2006/table">
            <a:tbl>
              <a:tblPr/>
              <a:tblGrid>
                <a:gridCol w="1003507">
                  <a:extLst>
                    <a:ext uri="{9D8B030D-6E8A-4147-A177-3AD203B41FA5}">
                      <a16:colId xmlns:a16="http://schemas.microsoft.com/office/drawing/2014/main" val="3229482310"/>
                    </a:ext>
                  </a:extLst>
                </a:gridCol>
                <a:gridCol w="1061850">
                  <a:extLst>
                    <a:ext uri="{9D8B030D-6E8A-4147-A177-3AD203B41FA5}">
                      <a16:colId xmlns:a16="http://schemas.microsoft.com/office/drawing/2014/main" val="1921068279"/>
                    </a:ext>
                  </a:extLst>
                </a:gridCol>
                <a:gridCol w="834311">
                  <a:extLst>
                    <a:ext uri="{9D8B030D-6E8A-4147-A177-3AD203B41FA5}">
                      <a16:colId xmlns:a16="http://schemas.microsoft.com/office/drawing/2014/main" val="1129363049"/>
                    </a:ext>
                  </a:extLst>
                </a:gridCol>
                <a:gridCol w="1213543">
                  <a:extLst>
                    <a:ext uri="{9D8B030D-6E8A-4147-A177-3AD203B41FA5}">
                      <a16:colId xmlns:a16="http://schemas.microsoft.com/office/drawing/2014/main" val="2627100767"/>
                    </a:ext>
                  </a:extLst>
                </a:gridCol>
                <a:gridCol w="1061850">
                  <a:extLst>
                    <a:ext uri="{9D8B030D-6E8A-4147-A177-3AD203B41FA5}">
                      <a16:colId xmlns:a16="http://schemas.microsoft.com/office/drawing/2014/main" val="1207227479"/>
                    </a:ext>
                  </a:extLst>
                </a:gridCol>
                <a:gridCol w="1137697">
                  <a:extLst>
                    <a:ext uri="{9D8B030D-6E8A-4147-A177-3AD203B41FA5}">
                      <a16:colId xmlns:a16="http://schemas.microsoft.com/office/drawing/2014/main" val="1898192799"/>
                    </a:ext>
                  </a:extLst>
                </a:gridCol>
                <a:gridCol w="1458582">
                  <a:extLst>
                    <a:ext uri="{9D8B030D-6E8A-4147-A177-3AD203B41FA5}">
                      <a16:colId xmlns:a16="http://schemas.microsoft.com/office/drawing/2014/main" val="4102234535"/>
                    </a:ext>
                  </a:extLst>
                </a:gridCol>
              </a:tblGrid>
              <a:tr h="772240">
                <a:tc>
                  <a:txBody>
                    <a:bodyPr/>
                    <a:lstStyle/>
                    <a:p>
                      <a:r>
                        <a:rPr lang="en-US" sz="1200" b="1" u="sng" dirty="0">
                          <a:solidFill>
                            <a:srgbClr val="1B1B1B"/>
                          </a:solidFill>
                          <a:effectLst/>
                        </a:rPr>
                        <a:t>Texas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$59,590,000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7.84%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$87,040,000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$86,225,000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$86,280,000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rgbClr val="1B1B1B"/>
                          </a:solidFill>
                          <a:effectLst/>
                        </a:rPr>
                        <a:t>$86,202,000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1B1B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1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823474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731492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1.5% </a:t>
            </a:r>
            <a:r>
              <a:rPr lang="en-US" dirty="0" smtClean="0"/>
              <a:t>= $16M, </a:t>
            </a:r>
            <a:r>
              <a:rPr lang="en-US" dirty="0"/>
              <a:t>then </a:t>
            </a:r>
            <a:r>
              <a:rPr lang="en-US" u="sng" dirty="0"/>
              <a:t>that 0.5% difference above 1% equates to $5.3M every year for </a:t>
            </a:r>
            <a:r>
              <a:rPr lang="en-US" u="sng" dirty="0" smtClean="0"/>
              <a:t>4-5 </a:t>
            </a:r>
            <a:r>
              <a:rPr lang="en-US" u="sng" dirty="0"/>
              <a:t>years </a:t>
            </a:r>
            <a:r>
              <a:rPr lang="en-US" u="sng" dirty="0" smtClean="0"/>
              <a:t>(totaling around $25M)</a:t>
            </a:r>
            <a:r>
              <a:rPr lang="en-US" dirty="0" smtClean="0"/>
              <a:t>, making the NEEDs survey one of the most important things for our State to </a:t>
            </a:r>
            <a:r>
              <a:rPr lang="en-US" dirty="0"/>
              <a:t>get </a:t>
            </a:r>
            <a:r>
              <a:rPr lang="en-US" dirty="0" smtClean="0"/>
              <a:t>right.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2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3595</TotalTime>
  <Words>1853</Words>
  <Application>Microsoft Office PowerPoint</Application>
  <PresentationFormat>On-screen Show (4:3)</PresentationFormat>
  <Paragraphs>247</Paragraphs>
  <Slides>34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Arial Narrow</vt:lpstr>
      <vt:lpstr>Calibri</vt:lpstr>
      <vt:lpstr>Century Gothic</vt:lpstr>
      <vt:lpstr>Merriweather Web</vt:lpstr>
      <vt:lpstr>Times New Roman</vt:lpstr>
      <vt:lpstr>Wingdings 3</vt:lpstr>
      <vt:lpstr>Ion</vt:lpstr>
      <vt:lpstr>Adobe Acrobat Document</vt:lpstr>
      <vt:lpstr>PowerPoint Presentation</vt:lpstr>
      <vt:lpstr>What is the Drinking Water Revolving Loan Fund (DWRLF)?  </vt:lpstr>
      <vt:lpstr>DWRLF Mission &amp; Purpose</vt:lpstr>
      <vt:lpstr>How does the DWRLF work?</vt:lpstr>
      <vt:lpstr>‘Set-Asides’ Role in the DWRLF</vt:lpstr>
      <vt:lpstr>What are ‘Set-Asides’ Used For?</vt:lpstr>
      <vt:lpstr>PowerPoint Presentation</vt:lpstr>
      <vt:lpstr>How is the Amount of LA’s Capitalization Grant Determined?</vt:lpstr>
      <vt:lpstr>PowerPoint Presentation</vt:lpstr>
      <vt:lpstr>DWRLF Loans Made to Date</vt:lpstr>
      <vt:lpstr>Current DWRLF Loan Info</vt:lpstr>
      <vt:lpstr>Eligibility </vt:lpstr>
      <vt:lpstr>Engineering Requirements</vt:lpstr>
      <vt:lpstr>Financial &amp; Managerial Requirements</vt:lpstr>
      <vt:lpstr>Legal Requirements</vt:lpstr>
      <vt:lpstr>Why Borrow from the DWRLF?</vt:lpstr>
      <vt:lpstr>What is New and Improved?</vt:lpstr>
      <vt:lpstr>Loan Term Amortization</vt:lpstr>
      <vt:lpstr>Disadvantaged Systems Under Administrative Orders</vt:lpstr>
      <vt:lpstr>Disadvantaged Systems Under Administrative Orders</vt:lpstr>
      <vt:lpstr> Consolidation Initiative</vt:lpstr>
      <vt:lpstr>Infrastructure Investment and Jobs Act (IIJA)</vt:lpstr>
      <vt:lpstr>DWRLF PROJECT PHOTOS Water Treatment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contact the DWRLF?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Louisiana Department of Health &amp; Hospitals</dc:title>
  <dc:creator>Jennifer Wilson</dc:creator>
  <cp:lastModifiedBy>Dan MacDonald</cp:lastModifiedBy>
  <cp:revision>214</cp:revision>
  <cp:lastPrinted>2017-06-19T14:59:44Z</cp:lastPrinted>
  <dcterms:created xsi:type="dcterms:W3CDTF">2015-06-24T15:17:50Z</dcterms:created>
  <dcterms:modified xsi:type="dcterms:W3CDTF">2021-11-16T21:29:46Z</dcterms:modified>
</cp:coreProperties>
</file>