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3" r:id="rId1"/>
  </p:sldMasterIdLst>
  <p:notesMasterIdLst>
    <p:notesMasterId r:id="rId43"/>
  </p:notesMasterIdLst>
  <p:handoutMasterIdLst>
    <p:handoutMasterId r:id="rId44"/>
  </p:handoutMasterIdLst>
  <p:sldIdLst>
    <p:sldId id="573" r:id="rId2"/>
    <p:sldId id="531" r:id="rId3"/>
    <p:sldId id="532" r:id="rId4"/>
    <p:sldId id="544" r:id="rId5"/>
    <p:sldId id="296" r:id="rId6"/>
    <p:sldId id="586" r:id="rId7"/>
    <p:sldId id="587" r:id="rId8"/>
    <p:sldId id="577" r:id="rId9"/>
    <p:sldId id="560" r:id="rId10"/>
    <p:sldId id="583" r:id="rId11"/>
    <p:sldId id="522" r:id="rId12"/>
    <p:sldId id="523" r:id="rId13"/>
    <p:sldId id="566" r:id="rId14"/>
    <p:sldId id="584" r:id="rId15"/>
    <p:sldId id="585" r:id="rId16"/>
    <p:sldId id="561" r:id="rId17"/>
    <p:sldId id="273" r:id="rId18"/>
    <p:sldId id="272" r:id="rId19"/>
    <p:sldId id="588" r:id="rId20"/>
    <p:sldId id="514" r:id="rId21"/>
    <p:sldId id="515" r:id="rId22"/>
    <p:sldId id="276" r:id="rId23"/>
    <p:sldId id="589" r:id="rId24"/>
    <p:sldId id="278" r:id="rId25"/>
    <p:sldId id="280" r:id="rId26"/>
    <p:sldId id="282" r:id="rId27"/>
    <p:sldId id="283" r:id="rId28"/>
    <p:sldId id="369" r:id="rId29"/>
    <p:sldId id="284" r:id="rId30"/>
    <p:sldId id="285" r:id="rId31"/>
    <p:sldId id="429" r:id="rId32"/>
    <p:sldId id="521" r:id="rId33"/>
    <p:sldId id="571" r:id="rId34"/>
    <p:sldId id="558" r:id="rId35"/>
    <p:sldId id="559" r:id="rId36"/>
    <p:sldId id="565" r:id="rId37"/>
    <p:sldId id="519" r:id="rId38"/>
    <p:sldId id="546" r:id="rId39"/>
    <p:sldId id="582" r:id="rId40"/>
    <p:sldId id="518" r:id="rId41"/>
    <p:sldId id="543" r:id="rId42"/>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Aaron" initials="CA" lastIdx="2" clrIdx="0">
    <p:extLst>
      <p:ext uri="{19B8F6BF-5375-455C-9EA6-DF929625EA0E}">
        <p15:presenceInfo xmlns:p15="http://schemas.microsoft.com/office/powerpoint/2012/main" userId="S-1-5-21-658452134-2513487765-1962726540-41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66699"/>
    <a:srgbClr val="993300"/>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29" autoAdjust="0"/>
    <p:restoredTop sz="94672" autoAdjust="0"/>
  </p:normalViewPr>
  <p:slideViewPr>
    <p:cSldViewPr snapToGrid="0">
      <p:cViewPr varScale="1">
        <p:scale>
          <a:sx n="152" d="100"/>
          <a:sy n="152" d="100"/>
        </p:scale>
        <p:origin x="150" y="162"/>
      </p:cViewPr>
      <p:guideLst/>
    </p:cSldViewPr>
  </p:slideViewPr>
  <p:notesTextViewPr>
    <p:cViewPr>
      <p:scale>
        <a:sx n="3" d="2"/>
        <a:sy n="3" d="2"/>
      </p:scale>
      <p:origin x="0" y="0"/>
    </p:cViewPr>
  </p:notesTextViewPr>
  <p:sorterViewPr>
    <p:cViewPr varScale="1">
      <p:scale>
        <a:sx n="1" d="1"/>
        <a:sy n="1" d="1"/>
      </p:scale>
      <p:origin x="0" y="-5370"/>
    </p:cViewPr>
  </p:sorterViewPr>
  <p:notesViewPr>
    <p:cSldViewPr snapToGrid="0">
      <p:cViewPr varScale="1">
        <p:scale>
          <a:sx n="55" d="100"/>
          <a:sy n="55" d="100"/>
        </p:scale>
        <p:origin x="164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028301" cy="351476"/>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5266003" y="2"/>
            <a:ext cx="4028301" cy="351476"/>
          </a:xfrm>
          <a:prstGeom prst="rect">
            <a:avLst/>
          </a:prstGeom>
        </p:spPr>
        <p:txBody>
          <a:bodyPr vert="horz" lIns="91294" tIns="45647" rIns="91294" bIns="45647" rtlCol="0"/>
          <a:lstStyle>
            <a:lvl1pPr algn="r">
              <a:defRPr sz="1200"/>
            </a:lvl1pPr>
          </a:lstStyle>
          <a:p>
            <a:r>
              <a:rPr lang="en-US" smtClean="0"/>
              <a:t>12/3/2019</a:t>
            </a:r>
            <a:endParaRPr lang="en-US"/>
          </a:p>
        </p:txBody>
      </p:sp>
      <p:sp>
        <p:nvSpPr>
          <p:cNvPr id="4" name="Footer Placeholder 3"/>
          <p:cNvSpPr>
            <a:spLocks noGrp="1"/>
          </p:cNvSpPr>
          <p:nvPr>
            <p:ph type="ftr" sz="quarter" idx="2"/>
          </p:nvPr>
        </p:nvSpPr>
        <p:spPr>
          <a:xfrm>
            <a:off x="3" y="6658926"/>
            <a:ext cx="4028301" cy="351476"/>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5266003" y="6658926"/>
            <a:ext cx="4028301" cy="351476"/>
          </a:xfrm>
          <a:prstGeom prst="rect">
            <a:avLst/>
          </a:prstGeom>
        </p:spPr>
        <p:txBody>
          <a:bodyPr vert="horz" lIns="91294" tIns="45647" rIns="91294" bIns="45647" rtlCol="0" anchor="b"/>
          <a:lstStyle>
            <a:lvl1pPr algn="r">
              <a:defRPr sz="1200"/>
            </a:lvl1pPr>
          </a:lstStyle>
          <a:p>
            <a:fld id="{CD98E37F-EFC0-41C7-A3D8-E4F7E06AA20D}" type="slidenum">
              <a:rPr lang="en-US" smtClean="0"/>
              <a:t>‹#›</a:t>
            </a:fld>
            <a:endParaRPr lang="en-US"/>
          </a:p>
        </p:txBody>
      </p:sp>
    </p:spTree>
    <p:extLst>
      <p:ext uri="{BB962C8B-B14F-4D97-AF65-F5344CB8AC3E}">
        <p14:creationId xmlns:p14="http://schemas.microsoft.com/office/powerpoint/2010/main" val="31309189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28440" cy="351738"/>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5265810" y="0"/>
            <a:ext cx="4028440" cy="351738"/>
          </a:xfrm>
          <a:prstGeom prst="rect">
            <a:avLst/>
          </a:prstGeom>
        </p:spPr>
        <p:txBody>
          <a:bodyPr vert="horz" lIns="93175" tIns="46587" rIns="93175" bIns="46587" rtlCol="0"/>
          <a:lstStyle>
            <a:lvl1pPr algn="r">
              <a:defRPr sz="1200"/>
            </a:lvl1pPr>
          </a:lstStyle>
          <a:p>
            <a:r>
              <a:rPr lang="en-US" smtClean="0"/>
              <a:t>12/3/2019</a:t>
            </a:r>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929643" y="3373756"/>
            <a:ext cx="7437119" cy="2760345"/>
          </a:xfrm>
          <a:prstGeom prst="rect">
            <a:avLst/>
          </a:prstGeom>
        </p:spPr>
        <p:txBody>
          <a:bodyPr vert="horz" lIns="93175" tIns="46587" rIns="93175"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6658667"/>
            <a:ext cx="4028440" cy="351737"/>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7"/>
            <a:ext cx="4028440" cy="351737"/>
          </a:xfrm>
          <a:prstGeom prst="rect">
            <a:avLst/>
          </a:prstGeom>
        </p:spPr>
        <p:txBody>
          <a:bodyPr vert="horz" lIns="93175" tIns="46587" rIns="93175" bIns="46587" rtlCol="0" anchor="b"/>
          <a:lstStyle>
            <a:lvl1pPr algn="r">
              <a:defRPr sz="1200"/>
            </a:lvl1pPr>
          </a:lstStyle>
          <a:p>
            <a:fld id="{AE52D492-EDBC-4B59-B9C9-12BB4B731E83}" type="slidenum">
              <a:rPr lang="en-US" smtClean="0"/>
              <a:t>‹#›</a:t>
            </a:fld>
            <a:endParaRPr lang="en-US" dirty="0"/>
          </a:p>
        </p:txBody>
      </p:sp>
    </p:spTree>
    <p:extLst>
      <p:ext uri="{BB962C8B-B14F-4D97-AF65-F5344CB8AC3E}">
        <p14:creationId xmlns:p14="http://schemas.microsoft.com/office/powerpoint/2010/main" val="5339109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Skip this section and come back at the end, more questions</a:t>
            </a:r>
            <a:r>
              <a:rPr lang="en-US" altLang="en-US" baseline="0" dirty="0"/>
              <a:t> about CPD requirements now.  </a:t>
            </a:r>
            <a:endParaRPr lang="en-US" altLang="en-US" dirty="0"/>
          </a:p>
        </p:txBody>
      </p:sp>
      <p:sp>
        <p:nvSpPr>
          <p:cNvPr id="9114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www.lapels.com</a:t>
            </a:r>
          </a:p>
        </p:txBody>
      </p:sp>
      <p:sp>
        <p:nvSpPr>
          <p:cNvPr id="9114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fld id="{9EF344E8-8CB0-4580-970D-1603AE47D3AF}" type="slidenum">
              <a:rPr lang="en-US" altLang="en-US" smtClean="0">
                <a:solidFill>
                  <a:srgbClr val="000000"/>
                </a:solidFill>
              </a:rPr>
              <a:pPr/>
              <a:t>5</a:t>
            </a:fld>
            <a:endParaRPr lang="en-US" altLang="en-US" dirty="0">
              <a:solidFill>
                <a:srgbClr val="000000"/>
              </a:solidFill>
            </a:endParaRPr>
          </a:p>
        </p:txBody>
      </p:sp>
    </p:spTree>
    <p:extLst>
      <p:ext uri="{BB962C8B-B14F-4D97-AF65-F5344CB8AC3E}">
        <p14:creationId xmlns:p14="http://schemas.microsoft.com/office/powerpoint/2010/main" val="3103141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b="1" u="sng" dirty="0"/>
              <a:t>Informal Conference</a:t>
            </a:r>
            <a:r>
              <a:rPr lang="en-US" altLang="en-US" dirty="0"/>
              <a:t>:  The Board also offers the Respondent an opportunity for an “Informal Conference” if the Respondent contests one or more portions of the Consent Order. </a:t>
            </a:r>
          </a:p>
          <a:p>
            <a:endParaRPr lang="en-US" altLang="en-US" dirty="0"/>
          </a:p>
          <a:p>
            <a:r>
              <a:rPr lang="en-US" altLang="en-US" dirty="0"/>
              <a:t>The informal conference is attended by the CRC, the investigator that worked the case, Board attorney, myself, the Respondent and anyone the Respondent brings with him/her.  </a:t>
            </a:r>
          </a:p>
          <a:p>
            <a:endParaRPr lang="en-US" altLang="en-US" dirty="0"/>
          </a:p>
          <a:p>
            <a:r>
              <a:rPr lang="en-US" altLang="en-US" dirty="0"/>
              <a:t>After hearing the Respondent’s arguments, the CRC deliberates and advises the Respondent what, if any, changes will be made to the Consent Order.  </a:t>
            </a:r>
          </a:p>
          <a:p>
            <a:endParaRPr lang="en-US" altLang="en-US" dirty="0"/>
          </a:p>
          <a:p>
            <a:r>
              <a:rPr lang="en-US" altLang="en-US" dirty="0"/>
              <a:t>The Respondent is then offered a revised version of the Consent Order.</a:t>
            </a:r>
          </a:p>
          <a:p>
            <a:endParaRPr lang="en-US" altLang="en-US" dirty="0"/>
          </a:p>
        </p:txBody>
      </p:sp>
      <p:sp>
        <p:nvSpPr>
          <p:cNvPr id="645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42" indent="-291169">
              <a:defRPr>
                <a:solidFill>
                  <a:schemeClr val="tx1"/>
                </a:solidFill>
                <a:latin typeface="Arial" panose="020B0604020202020204" pitchFamily="34" charset="0"/>
              </a:defRPr>
            </a:lvl2pPr>
            <a:lvl3pPr marL="1164680" indent="-232936">
              <a:defRPr>
                <a:solidFill>
                  <a:schemeClr val="tx1"/>
                </a:solidFill>
                <a:latin typeface="Arial" panose="020B0604020202020204" pitchFamily="34" charset="0"/>
              </a:defRPr>
            </a:lvl3pPr>
            <a:lvl4pPr marL="1630551" indent="-232936">
              <a:defRPr>
                <a:solidFill>
                  <a:schemeClr val="tx1"/>
                </a:solidFill>
                <a:latin typeface="Arial" panose="020B0604020202020204" pitchFamily="34" charset="0"/>
              </a:defRPr>
            </a:lvl4pPr>
            <a:lvl5pPr marL="2096422" indent="-232936">
              <a:defRPr>
                <a:solidFill>
                  <a:schemeClr val="tx1"/>
                </a:solidFill>
                <a:latin typeface="Arial" panose="020B0604020202020204" pitchFamily="34" charset="0"/>
              </a:defRPr>
            </a:lvl5pPr>
            <a:lvl6pPr marL="2562295" indent="-232936" eaLnBrk="0" fontAlgn="base" hangingPunct="0">
              <a:spcBef>
                <a:spcPct val="0"/>
              </a:spcBef>
              <a:spcAft>
                <a:spcPct val="0"/>
              </a:spcAft>
              <a:defRPr>
                <a:solidFill>
                  <a:schemeClr val="tx1"/>
                </a:solidFill>
                <a:latin typeface="Arial" panose="020B0604020202020204" pitchFamily="34" charset="0"/>
              </a:defRPr>
            </a:lvl6pPr>
            <a:lvl7pPr marL="3028166" indent="-232936" eaLnBrk="0" fontAlgn="base" hangingPunct="0">
              <a:spcBef>
                <a:spcPct val="0"/>
              </a:spcBef>
              <a:spcAft>
                <a:spcPct val="0"/>
              </a:spcAft>
              <a:defRPr>
                <a:solidFill>
                  <a:schemeClr val="tx1"/>
                </a:solidFill>
                <a:latin typeface="Arial" panose="020B0604020202020204" pitchFamily="34" charset="0"/>
              </a:defRPr>
            </a:lvl7pPr>
            <a:lvl8pPr marL="3494038" indent="-232936" eaLnBrk="0" fontAlgn="base" hangingPunct="0">
              <a:spcBef>
                <a:spcPct val="0"/>
              </a:spcBef>
              <a:spcAft>
                <a:spcPct val="0"/>
              </a:spcAft>
              <a:defRPr>
                <a:solidFill>
                  <a:schemeClr val="tx1"/>
                </a:solidFill>
                <a:latin typeface="Arial" panose="020B0604020202020204" pitchFamily="34" charset="0"/>
              </a:defRPr>
            </a:lvl8pPr>
            <a:lvl9pPr marL="3959910" indent="-232936"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www.lapels.com</a:t>
            </a:r>
          </a:p>
        </p:txBody>
      </p:sp>
      <p:sp>
        <p:nvSpPr>
          <p:cNvPr id="645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42" indent="-291169">
              <a:defRPr>
                <a:solidFill>
                  <a:schemeClr val="tx1"/>
                </a:solidFill>
                <a:latin typeface="Arial" panose="020B0604020202020204" pitchFamily="34" charset="0"/>
              </a:defRPr>
            </a:lvl2pPr>
            <a:lvl3pPr marL="1164680" indent="-232936">
              <a:defRPr>
                <a:solidFill>
                  <a:schemeClr val="tx1"/>
                </a:solidFill>
                <a:latin typeface="Arial" panose="020B0604020202020204" pitchFamily="34" charset="0"/>
              </a:defRPr>
            </a:lvl3pPr>
            <a:lvl4pPr marL="1630551" indent="-232936">
              <a:defRPr>
                <a:solidFill>
                  <a:schemeClr val="tx1"/>
                </a:solidFill>
                <a:latin typeface="Arial" panose="020B0604020202020204" pitchFamily="34" charset="0"/>
              </a:defRPr>
            </a:lvl4pPr>
            <a:lvl5pPr marL="2096422" indent="-232936">
              <a:defRPr>
                <a:solidFill>
                  <a:schemeClr val="tx1"/>
                </a:solidFill>
                <a:latin typeface="Arial" panose="020B0604020202020204" pitchFamily="34" charset="0"/>
              </a:defRPr>
            </a:lvl5pPr>
            <a:lvl6pPr marL="2562295" indent="-232936" eaLnBrk="0" fontAlgn="base" hangingPunct="0">
              <a:spcBef>
                <a:spcPct val="0"/>
              </a:spcBef>
              <a:spcAft>
                <a:spcPct val="0"/>
              </a:spcAft>
              <a:defRPr>
                <a:solidFill>
                  <a:schemeClr val="tx1"/>
                </a:solidFill>
                <a:latin typeface="Arial" panose="020B0604020202020204" pitchFamily="34" charset="0"/>
              </a:defRPr>
            </a:lvl6pPr>
            <a:lvl7pPr marL="3028166" indent="-232936" eaLnBrk="0" fontAlgn="base" hangingPunct="0">
              <a:spcBef>
                <a:spcPct val="0"/>
              </a:spcBef>
              <a:spcAft>
                <a:spcPct val="0"/>
              </a:spcAft>
              <a:defRPr>
                <a:solidFill>
                  <a:schemeClr val="tx1"/>
                </a:solidFill>
                <a:latin typeface="Arial" panose="020B0604020202020204" pitchFamily="34" charset="0"/>
              </a:defRPr>
            </a:lvl7pPr>
            <a:lvl8pPr marL="3494038" indent="-232936" eaLnBrk="0" fontAlgn="base" hangingPunct="0">
              <a:spcBef>
                <a:spcPct val="0"/>
              </a:spcBef>
              <a:spcAft>
                <a:spcPct val="0"/>
              </a:spcAft>
              <a:defRPr>
                <a:solidFill>
                  <a:schemeClr val="tx1"/>
                </a:solidFill>
                <a:latin typeface="Arial" panose="020B0604020202020204" pitchFamily="34" charset="0"/>
              </a:defRPr>
            </a:lvl8pPr>
            <a:lvl9pPr marL="3959910" indent="-232936" eaLnBrk="0" fontAlgn="base" hangingPunct="0">
              <a:spcBef>
                <a:spcPct val="0"/>
              </a:spcBef>
              <a:spcAft>
                <a:spcPct val="0"/>
              </a:spcAft>
              <a:defRPr>
                <a:solidFill>
                  <a:schemeClr val="tx1"/>
                </a:solidFill>
                <a:latin typeface="Arial" panose="020B0604020202020204" pitchFamily="34" charset="0"/>
              </a:defRPr>
            </a:lvl9pPr>
          </a:lstStyle>
          <a:p>
            <a:fld id="{58B784B3-19C0-41F7-B955-310B1DC653F2}" type="slidenum">
              <a:rPr lang="en-US" altLang="en-US" smtClean="0"/>
              <a:pPr/>
              <a:t>27</a:t>
            </a:fld>
            <a:endParaRPr lang="en-US" altLang="en-US" dirty="0"/>
          </a:p>
        </p:txBody>
      </p:sp>
    </p:spTree>
    <p:extLst>
      <p:ext uri="{BB962C8B-B14F-4D97-AF65-F5344CB8AC3E}">
        <p14:creationId xmlns:p14="http://schemas.microsoft.com/office/powerpoint/2010/main" val="126083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b="1" u="sng" dirty="0"/>
              <a:t>Informal Conference</a:t>
            </a:r>
            <a:r>
              <a:rPr lang="en-US" altLang="en-US" dirty="0"/>
              <a:t>:  The Board also offers the Respondent an opportunity for an “Informal Conference” if the Respondent contests one or more portions of the Consent Order. </a:t>
            </a:r>
          </a:p>
          <a:p>
            <a:endParaRPr lang="en-US" altLang="en-US" dirty="0"/>
          </a:p>
          <a:p>
            <a:r>
              <a:rPr lang="en-US" altLang="en-US" dirty="0"/>
              <a:t>The informal conference is attended by the CRC, the investigator that worked the case, Board attorney, myself, the Respondent and anyone the Respondent brings with him/her.  </a:t>
            </a:r>
          </a:p>
          <a:p>
            <a:endParaRPr lang="en-US" altLang="en-US" dirty="0"/>
          </a:p>
          <a:p>
            <a:r>
              <a:rPr lang="en-US" altLang="en-US" dirty="0"/>
              <a:t>After hearing the Respondent’s arguments, the CRC deliberates and advises the Respondent what, if any, changes will be made to the Consent Order.  </a:t>
            </a:r>
          </a:p>
          <a:p>
            <a:endParaRPr lang="en-US" altLang="en-US" dirty="0"/>
          </a:p>
          <a:p>
            <a:r>
              <a:rPr lang="en-US" altLang="en-US" dirty="0"/>
              <a:t>The Respondent is then offered a revised version of the Consent Order.</a:t>
            </a:r>
          </a:p>
          <a:p>
            <a:endParaRPr lang="en-US" altLang="en-US" dirty="0"/>
          </a:p>
        </p:txBody>
      </p:sp>
      <p:sp>
        <p:nvSpPr>
          <p:cNvPr id="6451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42" indent="-291169">
              <a:defRPr>
                <a:solidFill>
                  <a:schemeClr val="tx1"/>
                </a:solidFill>
                <a:latin typeface="Arial" panose="020B0604020202020204" pitchFamily="34" charset="0"/>
              </a:defRPr>
            </a:lvl2pPr>
            <a:lvl3pPr marL="1164680" indent="-232936">
              <a:defRPr>
                <a:solidFill>
                  <a:schemeClr val="tx1"/>
                </a:solidFill>
                <a:latin typeface="Arial" panose="020B0604020202020204" pitchFamily="34" charset="0"/>
              </a:defRPr>
            </a:lvl3pPr>
            <a:lvl4pPr marL="1630551" indent="-232936">
              <a:defRPr>
                <a:solidFill>
                  <a:schemeClr val="tx1"/>
                </a:solidFill>
                <a:latin typeface="Arial" panose="020B0604020202020204" pitchFamily="34" charset="0"/>
              </a:defRPr>
            </a:lvl4pPr>
            <a:lvl5pPr marL="2096422" indent="-232936">
              <a:defRPr>
                <a:solidFill>
                  <a:schemeClr val="tx1"/>
                </a:solidFill>
                <a:latin typeface="Arial" panose="020B0604020202020204" pitchFamily="34" charset="0"/>
              </a:defRPr>
            </a:lvl5pPr>
            <a:lvl6pPr marL="2562295" indent="-232936" eaLnBrk="0" fontAlgn="base" hangingPunct="0">
              <a:spcBef>
                <a:spcPct val="0"/>
              </a:spcBef>
              <a:spcAft>
                <a:spcPct val="0"/>
              </a:spcAft>
              <a:defRPr>
                <a:solidFill>
                  <a:schemeClr val="tx1"/>
                </a:solidFill>
                <a:latin typeface="Arial" panose="020B0604020202020204" pitchFamily="34" charset="0"/>
              </a:defRPr>
            </a:lvl6pPr>
            <a:lvl7pPr marL="3028166" indent="-232936" eaLnBrk="0" fontAlgn="base" hangingPunct="0">
              <a:spcBef>
                <a:spcPct val="0"/>
              </a:spcBef>
              <a:spcAft>
                <a:spcPct val="0"/>
              </a:spcAft>
              <a:defRPr>
                <a:solidFill>
                  <a:schemeClr val="tx1"/>
                </a:solidFill>
                <a:latin typeface="Arial" panose="020B0604020202020204" pitchFamily="34" charset="0"/>
              </a:defRPr>
            </a:lvl7pPr>
            <a:lvl8pPr marL="3494038" indent="-232936" eaLnBrk="0" fontAlgn="base" hangingPunct="0">
              <a:spcBef>
                <a:spcPct val="0"/>
              </a:spcBef>
              <a:spcAft>
                <a:spcPct val="0"/>
              </a:spcAft>
              <a:defRPr>
                <a:solidFill>
                  <a:schemeClr val="tx1"/>
                </a:solidFill>
                <a:latin typeface="Arial" panose="020B0604020202020204" pitchFamily="34" charset="0"/>
              </a:defRPr>
            </a:lvl8pPr>
            <a:lvl9pPr marL="3959910" indent="-232936"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www.lapels.com</a:t>
            </a:r>
          </a:p>
        </p:txBody>
      </p:sp>
      <p:sp>
        <p:nvSpPr>
          <p:cNvPr id="645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57042" indent="-291169">
              <a:defRPr>
                <a:solidFill>
                  <a:schemeClr val="tx1"/>
                </a:solidFill>
                <a:latin typeface="Arial" panose="020B0604020202020204" pitchFamily="34" charset="0"/>
              </a:defRPr>
            </a:lvl2pPr>
            <a:lvl3pPr marL="1164680" indent="-232936">
              <a:defRPr>
                <a:solidFill>
                  <a:schemeClr val="tx1"/>
                </a:solidFill>
                <a:latin typeface="Arial" panose="020B0604020202020204" pitchFamily="34" charset="0"/>
              </a:defRPr>
            </a:lvl3pPr>
            <a:lvl4pPr marL="1630551" indent="-232936">
              <a:defRPr>
                <a:solidFill>
                  <a:schemeClr val="tx1"/>
                </a:solidFill>
                <a:latin typeface="Arial" panose="020B0604020202020204" pitchFamily="34" charset="0"/>
              </a:defRPr>
            </a:lvl4pPr>
            <a:lvl5pPr marL="2096422" indent="-232936">
              <a:defRPr>
                <a:solidFill>
                  <a:schemeClr val="tx1"/>
                </a:solidFill>
                <a:latin typeface="Arial" panose="020B0604020202020204" pitchFamily="34" charset="0"/>
              </a:defRPr>
            </a:lvl5pPr>
            <a:lvl6pPr marL="2562295" indent="-232936" eaLnBrk="0" fontAlgn="base" hangingPunct="0">
              <a:spcBef>
                <a:spcPct val="0"/>
              </a:spcBef>
              <a:spcAft>
                <a:spcPct val="0"/>
              </a:spcAft>
              <a:defRPr>
                <a:solidFill>
                  <a:schemeClr val="tx1"/>
                </a:solidFill>
                <a:latin typeface="Arial" panose="020B0604020202020204" pitchFamily="34" charset="0"/>
              </a:defRPr>
            </a:lvl6pPr>
            <a:lvl7pPr marL="3028166" indent="-232936" eaLnBrk="0" fontAlgn="base" hangingPunct="0">
              <a:spcBef>
                <a:spcPct val="0"/>
              </a:spcBef>
              <a:spcAft>
                <a:spcPct val="0"/>
              </a:spcAft>
              <a:defRPr>
                <a:solidFill>
                  <a:schemeClr val="tx1"/>
                </a:solidFill>
                <a:latin typeface="Arial" panose="020B0604020202020204" pitchFamily="34" charset="0"/>
              </a:defRPr>
            </a:lvl7pPr>
            <a:lvl8pPr marL="3494038" indent="-232936" eaLnBrk="0" fontAlgn="base" hangingPunct="0">
              <a:spcBef>
                <a:spcPct val="0"/>
              </a:spcBef>
              <a:spcAft>
                <a:spcPct val="0"/>
              </a:spcAft>
              <a:defRPr>
                <a:solidFill>
                  <a:schemeClr val="tx1"/>
                </a:solidFill>
                <a:latin typeface="Arial" panose="020B0604020202020204" pitchFamily="34" charset="0"/>
              </a:defRPr>
            </a:lvl8pPr>
            <a:lvl9pPr marL="3959910" indent="-232936" eaLnBrk="0" fontAlgn="base" hangingPunct="0">
              <a:spcBef>
                <a:spcPct val="0"/>
              </a:spcBef>
              <a:spcAft>
                <a:spcPct val="0"/>
              </a:spcAft>
              <a:defRPr>
                <a:solidFill>
                  <a:schemeClr val="tx1"/>
                </a:solidFill>
                <a:latin typeface="Arial" panose="020B0604020202020204" pitchFamily="34" charset="0"/>
              </a:defRPr>
            </a:lvl9pPr>
          </a:lstStyle>
          <a:p>
            <a:fld id="{58B784B3-19C0-41F7-B955-310B1DC653F2}" type="slidenum">
              <a:rPr lang="en-US" altLang="en-US" smtClean="0"/>
              <a:pPr/>
              <a:t>28</a:t>
            </a:fld>
            <a:endParaRPr lang="en-US" altLang="en-US" dirty="0"/>
          </a:p>
        </p:txBody>
      </p:sp>
    </p:spTree>
    <p:extLst>
      <p:ext uri="{BB962C8B-B14F-4D97-AF65-F5344CB8AC3E}">
        <p14:creationId xmlns:p14="http://schemas.microsoft.com/office/powerpoint/2010/main" val="3513545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dirty="0">
                <a:solidFill>
                  <a:srgbClr val="FF0000"/>
                </a:solidFill>
              </a:rPr>
              <a:t>The CRC members are potential witnesses, as is the Board Investigator.</a:t>
            </a:r>
          </a:p>
        </p:txBody>
      </p:sp>
      <p:sp>
        <p:nvSpPr>
          <p:cNvPr id="6656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www.lapels.com</a:t>
            </a:r>
          </a:p>
        </p:txBody>
      </p:sp>
      <p:sp>
        <p:nvSpPr>
          <p:cNvPr id="6656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fld id="{F645F544-49CD-41BF-8F6A-B82BDF0087AD}" type="slidenum">
              <a:rPr lang="en-US" altLang="en-US" smtClean="0">
                <a:solidFill>
                  <a:srgbClr val="000000"/>
                </a:solidFill>
              </a:rPr>
              <a:pPr/>
              <a:t>29</a:t>
            </a:fld>
            <a:endParaRPr lang="en-US" altLang="en-US" dirty="0">
              <a:solidFill>
                <a:srgbClr val="000000"/>
              </a:solidFill>
            </a:endParaRPr>
          </a:p>
        </p:txBody>
      </p:sp>
    </p:spTree>
    <p:extLst>
      <p:ext uri="{BB962C8B-B14F-4D97-AF65-F5344CB8AC3E}">
        <p14:creationId xmlns:p14="http://schemas.microsoft.com/office/powerpoint/2010/main" val="29557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i="1" dirty="0">
              <a:solidFill>
                <a:srgbClr val="FF0000"/>
              </a:solidFill>
            </a:endParaRPr>
          </a:p>
        </p:txBody>
      </p:sp>
      <p:sp>
        <p:nvSpPr>
          <p:cNvPr id="6861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www.lapels.com</a:t>
            </a:r>
          </a:p>
        </p:txBody>
      </p:sp>
      <p:sp>
        <p:nvSpPr>
          <p:cNvPr id="6861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fld id="{33E8D030-F9F0-4A0F-949E-CAF5F52360EE}" type="slidenum">
              <a:rPr lang="en-US" altLang="en-US" smtClean="0">
                <a:solidFill>
                  <a:srgbClr val="000000"/>
                </a:solidFill>
              </a:rPr>
              <a:pPr/>
              <a:t>30</a:t>
            </a:fld>
            <a:endParaRPr lang="en-US" altLang="en-US" dirty="0">
              <a:solidFill>
                <a:srgbClr val="000000"/>
              </a:solidFill>
            </a:endParaRPr>
          </a:p>
        </p:txBody>
      </p:sp>
    </p:spTree>
    <p:extLst>
      <p:ext uri="{BB962C8B-B14F-4D97-AF65-F5344CB8AC3E}">
        <p14:creationId xmlns:p14="http://schemas.microsoft.com/office/powerpoint/2010/main" val="390930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dirty="0">
                <a:solidFill>
                  <a:srgbClr val="FF0000"/>
                </a:solidFill>
              </a:rPr>
              <a:t>There are currently discussions on getting the </a:t>
            </a:r>
          </a:p>
        </p:txBody>
      </p:sp>
      <p:sp>
        <p:nvSpPr>
          <p:cNvPr id="6042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www.lapels.com</a:t>
            </a:r>
          </a:p>
        </p:txBody>
      </p:sp>
      <p:sp>
        <p:nvSpPr>
          <p:cNvPr id="604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fld id="{58C08B1A-33D3-488F-9BBB-FA26582B29EE}" type="slidenum">
              <a:rPr lang="en-US" altLang="en-US" smtClean="0">
                <a:solidFill>
                  <a:srgbClr val="000000"/>
                </a:solidFill>
              </a:rPr>
              <a:pPr/>
              <a:t>31</a:t>
            </a:fld>
            <a:endParaRPr lang="en-US" altLang="en-US" dirty="0">
              <a:solidFill>
                <a:srgbClr val="000000"/>
              </a:solidFill>
            </a:endParaRPr>
          </a:p>
        </p:txBody>
      </p:sp>
    </p:spTree>
    <p:extLst>
      <p:ext uri="{BB962C8B-B14F-4D97-AF65-F5344CB8AC3E}">
        <p14:creationId xmlns:p14="http://schemas.microsoft.com/office/powerpoint/2010/main" val="1322477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altLang="en-US" dirty="0" smtClean="0"/>
              <a:t>www.lapels.com</a:t>
            </a:r>
          </a:p>
        </p:txBody>
      </p:sp>
      <p:sp>
        <p:nvSpPr>
          <p:cNvPr id="32773" name="Slide Number Placeholder 4"/>
          <p:cNvSpPr>
            <a:spLocks noGrp="1"/>
          </p:cNvSpPr>
          <p:nvPr>
            <p:ph type="sldNum" sz="quarter" idx="5"/>
          </p:nvPr>
        </p:nvSpPr>
        <p:spPr bwMode="auto">
          <a:ln>
            <a:miter lim="800000"/>
            <a:headEnd/>
            <a:tailEnd/>
          </a:ln>
        </p:spPr>
        <p:txBody>
          <a:bodyPr/>
          <a:lstStyle/>
          <a:p>
            <a:pPr>
              <a:defRPr/>
            </a:pPr>
            <a:fld id="{609DAC80-54B5-4AD9-8BFD-3C7F90CF7DB4}" type="slidenum">
              <a:rPr lang="en-US" altLang="en-US"/>
              <a:pPr>
                <a:defRPr/>
              </a:pPr>
              <a:t>34</a:t>
            </a:fld>
            <a:endParaRPr lang="en-US" altLang="en-US" dirty="0"/>
          </a:p>
        </p:txBody>
      </p:sp>
    </p:spTree>
    <p:extLst>
      <p:ext uri="{BB962C8B-B14F-4D97-AF65-F5344CB8AC3E}">
        <p14:creationId xmlns:p14="http://schemas.microsoft.com/office/powerpoint/2010/main" val="48967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a:defRPr/>
            </a:pPr>
            <a:r>
              <a:rPr lang="en-US" altLang="en-US" dirty="0" smtClean="0"/>
              <a:t>www.lapels.com</a:t>
            </a:r>
          </a:p>
        </p:txBody>
      </p:sp>
      <p:sp>
        <p:nvSpPr>
          <p:cNvPr id="32773" name="Slide Number Placeholder 4"/>
          <p:cNvSpPr>
            <a:spLocks noGrp="1"/>
          </p:cNvSpPr>
          <p:nvPr>
            <p:ph type="sldNum" sz="quarter" idx="5"/>
          </p:nvPr>
        </p:nvSpPr>
        <p:spPr bwMode="auto">
          <a:ln>
            <a:miter lim="800000"/>
            <a:headEnd/>
            <a:tailEnd/>
          </a:ln>
        </p:spPr>
        <p:txBody>
          <a:bodyPr/>
          <a:lstStyle/>
          <a:p>
            <a:pPr>
              <a:defRPr/>
            </a:pPr>
            <a:fld id="{B422F0FC-124B-4361-99D6-B753898A3AE8}" type="slidenum">
              <a:rPr lang="en-US" altLang="en-US"/>
              <a:pPr>
                <a:defRPr/>
              </a:pPr>
              <a:t>35</a:t>
            </a:fld>
            <a:endParaRPr lang="en-US" altLang="en-US" dirty="0"/>
          </a:p>
        </p:txBody>
      </p:sp>
    </p:spTree>
    <p:extLst>
      <p:ext uri="{BB962C8B-B14F-4D97-AF65-F5344CB8AC3E}">
        <p14:creationId xmlns:p14="http://schemas.microsoft.com/office/powerpoint/2010/main" val="4184375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600"/>
              <a:t>2016 Board members are:</a:t>
            </a:r>
          </a:p>
          <a:p>
            <a:pPr>
              <a:spcBef>
                <a:spcPct val="0"/>
              </a:spcBef>
            </a:pPr>
            <a:r>
              <a:rPr lang="en-US" altLang="en-US" sz="1600"/>
              <a:t>Jeffrey Pike – Represents Education – Homer</a:t>
            </a:r>
          </a:p>
          <a:p>
            <a:pPr>
              <a:spcBef>
                <a:spcPct val="0"/>
              </a:spcBef>
            </a:pPr>
            <a:endParaRPr lang="en-US" altLang="en-US" sz="1600"/>
          </a:p>
          <a:p>
            <a:pPr>
              <a:spcBef>
                <a:spcPct val="0"/>
              </a:spcBef>
            </a:pPr>
            <a:endParaRPr lang="en-US" altLang="en-US" sz="1600"/>
          </a:p>
        </p:txBody>
      </p:sp>
      <p:sp>
        <p:nvSpPr>
          <p:cNvPr id="378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4931" indent="-283708">
              <a:defRPr>
                <a:solidFill>
                  <a:schemeClr val="tx1"/>
                </a:solidFill>
                <a:latin typeface="Century Gothic" panose="020B0502020202020204" pitchFamily="34" charset="0"/>
              </a:defRPr>
            </a:lvl2pPr>
            <a:lvl3pPr marL="1147511" indent="-225064">
              <a:defRPr>
                <a:solidFill>
                  <a:schemeClr val="tx1"/>
                </a:solidFill>
                <a:latin typeface="Century Gothic" panose="020B0502020202020204" pitchFamily="34" charset="0"/>
              </a:defRPr>
            </a:lvl3pPr>
            <a:lvl4pPr marL="1608735" indent="-225064">
              <a:defRPr>
                <a:solidFill>
                  <a:schemeClr val="tx1"/>
                </a:solidFill>
                <a:latin typeface="Century Gothic" panose="020B0502020202020204" pitchFamily="34" charset="0"/>
              </a:defRPr>
            </a:lvl4pPr>
            <a:lvl5pPr marL="2068373" indent="-225064">
              <a:defRPr>
                <a:solidFill>
                  <a:schemeClr val="tx1"/>
                </a:solidFill>
                <a:latin typeface="Century Gothic" panose="020B0502020202020204" pitchFamily="34" charset="0"/>
              </a:defRPr>
            </a:lvl5pPr>
            <a:lvl6pPr marL="2524842" indent="-225064" defTabSz="456468" eaLnBrk="0" fontAlgn="base" hangingPunct="0">
              <a:spcBef>
                <a:spcPct val="0"/>
              </a:spcBef>
              <a:spcAft>
                <a:spcPct val="0"/>
              </a:spcAft>
              <a:defRPr>
                <a:solidFill>
                  <a:schemeClr val="tx1"/>
                </a:solidFill>
                <a:latin typeface="Century Gothic" panose="020B0502020202020204" pitchFamily="34" charset="0"/>
              </a:defRPr>
            </a:lvl6pPr>
            <a:lvl7pPr marL="2981310" indent="-225064" defTabSz="456468" eaLnBrk="0" fontAlgn="base" hangingPunct="0">
              <a:spcBef>
                <a:spcPct val="0"/>
              </a:spcBef>
              <a:spcAft>
                <a:spcPct val="0"/>
              </a:spcAft>
              <a:defRPr>
                <a:solidFill>
                  <a:schemeClr val="tx1"/>
                </a:solidFill>
                <a:latin typeface="Century Gothic" panose="020B0502020202020204" pitchFamily="34" charset="0"/>
              </a:defRPr>
            </a:lvl7pPr>
            <a:lvl8pPr marL="3437779" indent="-225064" defTabSz="456468" eaLnBrk="0" fontAlgn="base" hangingPunct="0">
              <a:spcBef>
                <a:spcPct val="0"/>
              </a:spcBef>
              <a:spcAft>
                <a:spcPct val="0"/>
              </a:spcAft>
              <a:defRPr>
                <a:solidFill>
                  <a:schemeClr val="tx1"/>
                </a:solidFill>
                <a:latin typeface="Century Gothic" panose="020B0502020202020204" pitchFamily="34" charset="0"/>
              </a:defRPr>
            </a:lvl8pPr>
            <a:lvl9pPr marL="3894247" indent="-225064" defTabSz="456468"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smtClean="0">
                <a:solidFill>
                  <a:srgbClr val="000000"/>
                </a:solidFill>
                <a:latin typeface="Cambria" panose="02040503050406030204" pitchFamily="18" charset="0"/>
              </a:rPr>
              <a:t>www.lapels.com</a:t>
            </a:r>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4931" indent="-283708">
              <a:defRPr>
                <a:solidFill>
                  <a:schemeClr val="tx1"/>
                </a:solidFill>
                <a:latin typeface="Century Gothic" panose="020B0502020202020204" pitchFamily="34" charset="0"/>
              </a:defRPr>
            </a:lvl2pPr>
            <a:lvl3pPr marL="1147511" indent="-225064">
              <a:defRPr>
                <a:solidFill>
                  <a:schemeClr val="tx1"/>
                </a:solidFill>
                <a:latin typeface="Century Gothic" panose="020B0502020202020204" pitchFamily="34" charset="0"/>
              </a:defRPr>
            </a:lvl3pPr>
            <a:lvl4pPr marL="1608735" indent="-225064">
              <a:defRPr>
                <a:solidFill>
                  <a:schemeClr val="tx1"/>
                </a:solidFill>
                <a:latin typeface="Century Gothic" panose="020B0502020202020204" pitchFamily="34" charset="0"/>
              </a:defRPr>
            </a:lvl4pPr>
            <a:lvl5pPr marL="2068373" indent="-225064">
              <a:defRPr>
                <a:solidFill>
                  <a:schemeClr val="tx1"/>
                </a:solidFill>
                <a:latin typeface="Century Gothic" panose="020B0502020202020204" pitchFamily="34" charset="0"/>
              </a:defRPr>
            </a:lvl5pPr>
            <a:lvl6pPr marL="2524842" indent="-225064" defTabSz="456468" eaLnBrk="0" fontAlgn="base" hangingPunct="0">
              <a:spcBef>
                <a:spcPct val="0"/>
              </a:spcBef>
              <a:spcAft>
                <a:spcPct val="0"/>
              </a:spcAft>
              <a:defRPr>
                <a:solidFill>
                  <a:schemeClr val="tx1"/>
                </a:solidFill>
                <a:latin typeface="Century Gothic" panose="020B0502020202020204" pitchFamily="34" charset="0"/>
              </a:defRPr>
            </a:lvl6pPr>
            <a:lvl7pPr marL="2981310" indent="-225064" defTabSz="456468" eaLnBrk="0" fontAlgn="base" hangingPunct="0">
              <a:spcBef>
                <a:spcPct val="0"/>
              </a:spcBef>
              <a:spcAft>
                <a:spcPct val="0"/>
              </a:spcAft>
              <a:defRPr>
                <a:solidFill>
                  <a:schemeClr val="tx1"/>
                </a:solidFill>
                <a:latin typeface="Century Gothic" panose="020B0502020202020204" pitchFamily="34" charset="0"/>
              </a:defRPr>
            </a:lvl7pPr>
            <a:lvl8pPr marL="3437779" indent="-225064" defTabSz="456468" eaLnBrk="0" fontAlgn="base" hangingPunct="0">
              <a:spcBef>
                <a:spcPct val="0"/>
              </a:spcBef>
              <a:spcAft>
                <a:spcPct val="0"/>
              </a:spcAft>
              <a:defRPr>
                <a:solidFill>
                  <a:schemeClr val="tx1"/>
                </a:solidFill>
                <a:latin typeface="Century Gothic" panose="020B0502020202020204" pitchFamily="34" charset="0"/>
              </a:defRPr>
            </a:lvl8pPr>
            <a:lvl9pPr marL="3894247" indent="-225064" defTabSz="456468"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65452DE-FA10-45CD-B6E0-63A02F5728AF}" type="slidenum">
              <a:rPr lang="en-US" altLang="en-US" smtClean="0">
                <a:solidFill>
                  <a:srgbClr val="000000"/>
                </a:solidFill>
                <a:latin typeface="Cambria" panose="02040503050406030204" pitchFamily="18" charset="0"/>
              </a:rPr>
              <a:pPr fontAlgn="base">
                <a:spcBef>
                  <a:spcPct val="0"/>
                </a:spcBef>
                <a:spcAft>
                  <a:spcPct val="0"/>
                </a:spcAft>
              </a:pPr>
              <a:t>38</a:t>
            </a:fld>
            <a:endParaRPr lang="en-US" altLang="en-US" smtClean="0">
              <a:solidFill>
                <a:srgbClr val="000000"/>
              </a:solidFill>
              <a:latin typeface="Cambria" panose="02040503050406030204" pitchFamily="18" charset="0"/>
            </a:endParaRPr>
          </a:p>
        </p:txBody>
      </p:sp>
    </p:spTree>
    <p:extLst>
      <p:ext uri="{BB962C8B-B14F-4D97-AF65-F5344CB8AC3E}">
        <p14:creationId xmlns:p14="http://schemas.microsoft.com/office/powerpoint/2010/main" val="66824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endParaRPr lang="en-US" altLang="en-US" sz="1600" smtClean="0"/>
          </a:p>
        </p:txBody>
      </p:sp>
      <p:sp>
        <p:nvSpPr>
          <p:cNvPr id="3789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38188" indent="-280988">
              <a:defRPr>
                <a:solidFill>
                  <a:schemeClr val="tx1"/>
                </a:solidFill>
                <a:latin typeface="Century Gothic" panose="020B0502020202020204" pitchFamily="34" charset="0"/>
              </a:defRPr>
            </a:lvl2pPr>
            <a:lvl3pPr marL="1133475" indent="-223838">
              <a:defRPr>
                <a:solidFill>
                  <a:schemeClr val="tx1"/>
                </a:solidFill>
                <a:latin typeface="Century Gothic" panose="020B0502020202020204" pitchFamily="34" charset="0"/>
              </a:defRPr>
            </a:lvl3pPr>
            <a:lvl4pPr marL="1590675" indent="-223838">
              <a:defRPr>
                <a:solidFill>
                  <a:schemeClr val="tx1"/>
                </a:solidFill>
                <a:latin typeface="Century Gothic" panose="020B0502020202020204" pitchFamily="34" charset="0"/>
              </a:defRPr>
            </a:lvl4pPr>
            <a:lvl5pPr marL="2043113" indent="-223838">
              <a:defRPr>
                <a:solidFill>
                  <a:schemeClr val="tx1"/>
                </a:solidFill>
                <a:latin typeface="Century Gothic" panose="020B0502020202020204" pitchFamily="34" charset="0"/>
              </a:defRPr>
            </a:lvl5pPr>
            <a:lvl6pPr marL="2500313" indent="-223838" defTabSz="457200" eaLnBrk="0" fontAlgn="base" hangingPunct="0">
              <a:spcBef>
                <a:spcPct val="0"/>
              </a:spcBef>
              <a:spcAft>
                <a:spcPct val="0"/>
              </a:spcAft>
              <a:defRPr>
                <a:solidFill>
                  <a:schemeClr val="tx1"/>
                </a:solidFill>
                <a:latin typeface="Century Gothic" panose="020B0502020202020204" pitchFamily="34" charset="0"/>
              </a:defRPr>
            </a:lvl6pPr>
            <a:lvl7pPr marL="2957513" indent="-223838" defTabSz="457200" eaLnBrk="0" fontAlgn="base" hangingPunct="0">
              <a:spcBef>
                <a:spcPct val="0"/>
              </a:spcBef>
              <a:spcAft>
                <a:spcPct val="0"/>
              </a:spcAft>
              <a:defRPr>
                <a:solidFill>
                  <a:schemeClr val="tx1"/>
                </a:solidFill>
                <a:latin typeface="Century Gothic" panose="020B0502020202020204" pitchFamily="34" charset="0"/>
              </a:defRPr>
            </a:lvl7pPr>
            <a:lvl8pPr marL="3414713" indent="-223838" defTabSz="457200" eaLnBrk="0" fontAlgn="base" hangingPunct="0">
              <a:spcBef>
                <a:spcPct val="0"/>
              </a:spcBef>
              <a:spcAft>
                <a:spcPct val="0"/>
              </a:spcAft>
              <a:defRPr>
                <a:solidFill>
                  <a:schemeClr val="tx1"/>
                </a:solidFill>
                <a:latin typeface="Century Gothic" panose="020B0502020202020204" pitchFamily="34" charset="0"/>
              </a:defRPr>
            </a:lvl8pPr>
            <a:lvl9pPr marL="3871913" indent="-223838"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smtClean="0">
                <a:latin typeface="Cambria" panose="02040503050406030204" pitchFamily="18" charset="0"/>
              </a:rPr>
              <a:t>www.lapels.com</a:t>
            </a:r>
          </a:p>
        </p:txBody>
      </p:sp>
      <p:sp>
        <p:nvSpPr>
          <p:cNvPr id="378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38188" indent="-280988">
              <a:defRPr>
                <a:solidFill>
                  <a:schemeClr val="tx1"/>
                </a:solidFill>
                <a:latin typeface="Century Gothic" panose="020B0502020202020204" pitchFamily="34" charset="0"/>
              </a:defRPr>
            </a:lvl2pPr>
            <a:lvl3pPr marL="1133475" indent="-223838">
              <a:defRPr>
                <a:solidFill>
                  <a:schemeClr val="tx1"/>
                </a:solidFill>
                <a:latin typeface="Century Gothic" panose="020B0502020202020204" pitchFamily="34" charset="0"/>
              </a:defRPr>
            </a:lvl3pPr>
            <a:lvl4pPr marL="1590675" indent="-223838">
              <a:defRPr>
                <a:solidFill>
                  <a:schemeClr val="tx1"/>
                </a:solidFill>
                <a:latin typeface="Century Gothic" panose="020B0502020202020204" pitchFamily="34" charset="0"/>
              </a:defRPr>
            </a:lvl4pPr>
            <a:lvl5pPr marL="2043113" indent="-223838">
              <a:defRPr>
                <a:solidFill>
                  <a:schemeClr val="tx1"/>
                </a:solidFill>
                <a:latin typeface="Century Gothic" panose="020B0502020202020204" pitchFamily="34" charset="0"/>
              </a:defRPr>
            </a:lvl5pPr>
            <a:lvl6pPr marL="2500313" indent="-223838" defTabSz="457200" eaLnBrk="0" fontAlgn="base" hangingPunct="0">
              <a:spcBef>
                <a:spcPct val="0"/>
              </a:spcBef>
              <a:spcAft>
                <a:spcPct val="0"/>
              </a:spcAft>
              <a:defRPr>
                <a:solidFill>
                  <a:schemeClr val="tx1"/>
                </a:solidFill>
                <a:latin typeface="Century Gothic" panose="020B0502020202020204" pitchFamily="34" charset="0"/>
              </a:defRPr>
            </a:lvl6pPr>
            <a:lvl7pPr marL="2957513" indent="-223838" defTabSz="457200" eaLnBrk="0" fontAlgn="base" hangingPunct="0">
              <a:spcBef>
                <a:spcPct val="0"/>
              </a:spcBef>
              <a:spcAft>
                <a:spcPct val="0"/>
              </a:spcAft>
              <a:defRPr>
                <a:solidFill>
                  <a:schemeClr val="tx1"/>
                </a:solidFill>
                <a:latin typeface="Century Gothic" panose="020B0502020202020204" pitchFamily="34" charset="0"/>
              </a:defRPr>
            </a:lvl7pPr>
            <a:lvl8pPr marL="3414713" indent="-223838" defTabSz="457200" eaLnBrk="0" fontAlgn="base" hangingPunct="0">
              <a:spcBef>
                <a:spcPct val="0"/>
              </a:spcBef>
              <a:spcAft>
                <a:spcPct val="0"/>
              </a:spcAft>
              <a:defRPr>
                <a:solidFill>
                  <a:schemeClr val="tx1"/>
                </a:solidFill>
                <a:latin typeface="Century Gothic" panose="020B0502020202020204" pitchFamily="34" charset="0"/>
              </a:defRPr>
            </a:lvl8pPr>
            <a:lvl9pPr marL="3871913" indent="-223838"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C356FF1-3A47-4A82-9ECF-7DAD404FC866}" type="slidenum">
              <a:rPr lang="en-US" altLang="en-US" smtClean="0">
                <a:latin typeface="Cambria" panose="02040503050406030204" pitchFamily="18" charset="0"/>
              </a:rPr>
              <a:pPr fontAlgn="base">
                <a:spcBef>
                  <a:spcPct val="0"/>
                </a:spcBef>
                <a:spcAft>
                  <a:spcPct val="0"/>
                </a:spcAft>
              </a:pPr>
              <a:t>39</a:t>
            </a:fld>
            <a:endParaRPr lang="en-US" altLang="en-US" smtClean="0">
              <a:latin typeface="Cambria" panose="02040503050406030204" pitchFamily="18" charset="0"/>
            </a:endParaRPr>
          </a:p>
        </p:txBody>
      </p:sp>
      <p:sp>
        <p:nvSpPr>
          <p:cNvPr id="37894"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3D98FC0C-7E86-4495-A330-6B9928DF4D21}" type="datetime1">
              <a:rPr lang="en-US" altLang="en-US" smtClean="0">
                <a:latin typeface="Calibri" panose="020F0502020204030204" pitchFamily="34" charset="0"/>
              </a:rPr>
              <a:pPr fontAlgn="base">
                <a:spcBef>
                  <a:spcPct val="0"/>
                </a:spcBef>
                <a:spcAft>
                  <a:spcPct val="0"/>
                </a:spcAft>
              </a:pPr>
              <a:t>11/17/2021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77418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only reason your renewal cycle will change is if your status changes to “Expired”.  </a:t>
            </a:r>
          </a:p>
          <a:p>
            <a:r>
              <a:rPr lang="en-US" altLang="en-US" smtClean="0"/>
              <a:t>As of right now, no one is under the “Old” requirements.</a:t>
            </a:r>
          </a:p>
        </p:txBody>
      </p:sp>
      <p:sp>
        <p:nvSpPr>
          <p:cNvPr id="4" name="Slide Number Placeholder 3"/>
          <p:cNvSpPr>
            <a:spLocks noGrp="1"/>
          </p:cNvSpPr>
          <p:nvPr>
            <p:ph type="sldNum" sz="quarter" idx="5"/>
          </p:nvPr>
        </p:nvSpPr>
        <p:spPr/>
        <p:txBody>
          <a:bodyPr/>
          <a:lstStyle/>
          <a:p>
            <a:pPr>
              <a:defRPr/>
            </a:pPr>
            <a:fld id="{95374E59-075C-463D-BC0C-2664C629C014}" type="slidenum">
              <a:rPr lang="en-US" smtClean="0"/>
              <a:pPr>
                <a:defRPr/>
              </a:pPr>
              <a:t>11</a:t>
            </a:fld>
            <a:endParaRPr lang="en-US" dirty="0"/>
          </a:p>
        </p:txBody>
      </p:sp>
    </p:spTree>
    <p:extLst>
      <p:ext uri="{BB962C8B-B14F-4D97-AF65-F5344CB8AC3E}">
        <p14:creationId xmlns:p14="http://schemas.microsoft.com/office/powerpoint/2010/main" val="3508598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403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www.lapels.com</a:t>
            </a:r>
          </a:p>
        </p:txBody>
      </p:sp>
      <p:sp>
        <p:nvSpPr>
          <p:cNvPr id="440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fld id="{15CB331B-0FD7-4D94-ADBE-57D6C4B3FEDE}" type="slidenum">
              <a:rPr lang="en-US" altLang="en-US" smtClean="0">
                <a:solidFill>
                  <a:srgbClr val="000000"/>
                </a:solidFill>
              </a:rPr>
              <a:pPr/>
              <a:t>17</a:t>
            </a:fld>
            <a:endParaRPr lang="en-US" altLang="en-US" dirty="0">
              <a:solidFill>
                <a:srgbClr val="000000"/>
              </a:solidFill>
            </a:endParaRPr>
          </a:p>
        </p:txBody>
      </p:sp>
    </p:spTree>
    <p:extLst>
      <p:ext uri="{BB962C8B-B14F-4D97-AF65-F5344CB8AC3E}">
        <p14:creationId xmlns:p14="http://schemas.microsoft.com/office/powerpoint/2010/main" val="1655523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i="1" dirty="0">
              <a:solidFill>
                <a:srgbClr val="FF0000"/>
              </a:solidFill>
            </a:endParaRPr>
          </a:p>
        </p:txBody>
      </p:sp>
      <p:sp>
        <p:nvSpPr>
          <p:cNvPr id="4198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www.lapels.com</a:t>
            </a:r>
          </a:p>
        </p:txBody>
      </p:sp>
      <p:sp>
        <p:nvSpPr>
          <p:cNvPr id="4198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fld id="{C07E5132-9419-484D-B6EF-840F7C184ED7}" type="slidenum">
              <a:rPr lang="en-US" altLang="en-US" smtClean="0">
                <a:solidFill>
                  <a:srgbClr val="000000"/>
                </a:solidFill>
              </a:rPr>
              <a:pPr/>
              <a:t>18</a:t>
            </a:fld>
            <a:endParaRPr lang="en-US" altLang="en-US" dirty="0">
              <a:solidFill>
                <a:srgbClr val="000000"/>
              </a:solidFill>
            </a:endParaRPr>
          </a:p>
        </p:txBody>
      </p:sp>
    </p:spTree>
    <p:extLst>
      <p:ext uri="{BB962C8B-B14F-4D97-AF65-F5344CB8AC3E}">
        <p14:creationId xmlns:p14="http://schemas.microsoft.com/office/powerpoint/2010/main" val="400100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i="1" smtClean="0">
              <a:solidFill>
                <a:srgbClr val="FF0000"/>
              </a:solidFill>
            </a:endParaRPr>
          </a:p>
        </p:txBody>
      </p:sp>
      <p:sp>
        <p:nvSpPr>
          <p:cNvPr id="583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3347" indent="-283708">
              <a:defRPr>
                <a:solidFill>
                  <a:schemeClr val="tx1"/>
                </a:solidFill>
                <a:latin typeface="Century Gothic" panose="020B0502020202020204" pitchFamily="34" charset="0"/>
              </a:defRPr>
            </a:lvl2pPr>
            <a:lvl3pPr marL="1145927" indent="-225064">
              <a:defRPr>
                <a:solidFill>
                  <a:schemeClr val="tx1"/>
                </a:solidFill>
                <a:latin typeface="Century Gothic" panose="020B0502020202020204" pitchFamily="34" charset="0"/>
              </a:defRPr>
            </a:lvl3pPr>
            <a:lvl4pPr marL="1605565" indent="-225064">
              <a:defRPr>
                <a:solidFill>
                  <a:schemeClr val="tx1"/>
                </a:solidFill>
                <a:latin typeface="Century Gothic" panose="020B0502020202020204" pitchFamily="34" charset="0"/>
              </a:defRPr>
            </a:lvl4pPr>
            <a:lvl5pPr marL="2065203" indent="-225064">
              <a:defRPr>
                <a:solidFill>
                  <a:schemeClr val="tx1"/>
                </a:solidFill>
                <a:latin typeface="Century Gothic" panose="020B0502020202020204" pitchFamily="34" charset="0"/>
              </a:defRPr>
            </a:lvl5pPr>
            <a:lvl6pPr marL="2521672" indent="-225064" defTabSz="456468" eaLnBrk="0" fontAlgn="base" hangingPunct="0">
              <a:spcBef>
                <a:spcPct val="0"/>
              </a:spcBef>
              <a:spcAft>
                <a:spcPct val="0"/>
              </a:spcAft>
              <a:defRPr>
                <a:solidFill>
                  <a:schemeClr val="tx1"/>
                </a:solidFill>
                <a:latin typeface="Century Gothic" panose="020B0502020202020204" pitchFamily="34" charset="0"/>
              </a:defRPr>
            </a:lvl6pPr>
            <a:lvl7pPr marL="2978140" indent="-225064" defTabSz="456468" eaLnBrk="0" fontAlgn="base" hangingPunct="0">
              <a:spcBef>
                <a:spcPct val="0"/>
              </a:spcBef>
              <a:spcAft>
                <a:spcPct val="0"/>
              </a:spcAft>
              <a:defRPr>
                <a:solidFill>
                  <a:schemeClr val="tx1"/>
                </a:solidFill>
                <a:latin typeface="Century Gothic" panose="020B0502020202020204" pitchFamily="34" charset="0"/>
              </a:defRPr>
            </a:lvl7pPr>
            <a:lvl8pPr marL="3434609" indent="-225064" defTabSz="456468" eaLnBrk="0" fontAlgn="base" hangingPunct="0">
              <a:spcBef>
                <a:spcPct val="0"/>
              </a:spcBef>
              <a:spcAft>
                <a:spcPct val="0"/>
              </a:spcAft>
              <a:defRPr>
                <a:solidFill>
                  <a:schemeClr val="tx1"/>
                </a:solidFill>
                <a:latin typeface="Century Gothic" panose="020B0502020202020204" pitchFamily="34" charset="0"/>
              </a:defRPr>
            </a:lvl8pPr>
            <a:lvl9pPr marL="3891077" indent="-225064" defTabSz="456468"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en-US" altLang="en-US" smtClean="0">
                <a:solidFill>
                  <a:srgbClr val="000000"/>
                </a:solidFill>
                <a:latin typeface="Cambria" panose="02040503050406030204" pitchFamily="18" charset="0"/>
              </a:rPr>
              <a:t>www.lapels.com</a:t>
            </a:r>
          </a:p>
        </p:txBody>
      </p:sp>
      <p:sp>
        <p:nvSpPr>
          <p:cNvPr id="583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3347" indent="-283708">
              <a:defRPr>
                <a:solidFill>
                  <a:schemeClr val="tx1"/>
                </a:solidFill>
                <a:latin typeface="Century Gothic" panose="020B0502020202020204" pitchFamily="34" charset="0"/>
              </a:defRPr>
            </a:lvl2pPr>
            <a:lvl3pPr marL="1145927" indent="-225064">
              <a:defRPr>
                <a:solidFill>
                  <a:schemeClr val="tx1"/>
                </a:solidFill>
                <a:latin typeface="Century Gothic" panose="020B0502020202020204" pitchFamily="34" charset="0"/>
              </a:defRPr>
            </a:lvl3pPr>
            <a:lvl4pPr marL="1605565" indent="-225064">
              <a:defRPr>
                <a:solidFill>
                  <a:schemeClr val="tx1"/>
                </a:solidFill>
                <a:latin typeface="Century Gothic" panose="020B0502020202020204" pitchFamily="34" charset="0"/>
              </a:defRPr>
            </a:lvl4pPr>
            <a:lvl5pPr marL="2065203" indent="-225064">
              <a:defRPr>
                <a:solidFill>
                  <a:schemeClr val="tx1"/>
                </a:solidFill>
                <a:latin typeface="Century Gothic" panose="020B0502020202020204" pitchFamily="34" charset="0"/>
              </a:defRPr>
            </a:lvl5pPr>
            <a:lvl6pPr marL="2521672" indent="-225064" defTabSz="456468" eaLnBrk="0" fontAlgn="base" hangingPunct="0">
              <a:spcBef>
                <a:spcPct val="0"/>
              </a:spcBef>
              <a:spcAft>
                <a:spcPct val="0"/>
              </a:spcAft>
              <a:defRPr>
                <a:solidFill>
                  <a:schemeClr val="tx1"/>
                </a:solidFill>
                <a:latin typeface="Century Gothic" panose="020B0502020202020204" pitchFamily="34" charset="0"/>
              </a:defRPr>
            </a:lvl6pPr>
            <a:lvl7pPr marL="2978140" indent="-225064" defTabSz="456468" eaLnBrk="0" fontAlgn="base" hangingPunct="0">
              <a:spcBef>
                <a:spcPct val="0"/>
              </a:spcBef>
              <a:spcAft>
                <a:spcPct val="0"/>
              </a:spcAft>
              <a:defRPr>
                <a:solidFill>
                  <a:schemeClr val="tx1"/>
                </a:solidFill>
                <a:latin typeface="Century Gothic" panose="020B0502020202020204" pitchFamily="34" charset="0"/>
              </a:defRPr>
            </a:lvl7pPr>
            <a:lvl8pPr marL="3434609" indent="-225064" defTabSz="456468" eaLnBrk="0" fontAlgn="base" hangingPunct="0">
              <a:spcBef>
                <a:spcPct val="0"/>
              </a:spcBef>
              <a:spcAft>
                <a:spcPct val="0"/>
              </a:spcAft>
              <a:defRPr>
                <a:solidFill>
                  <a:schemeClr val="tx1"/>
                </a:solidFill>
                <a:latin typeface="Century Gothic" panose="020B0502020202020204" pitchFamily="34" charset="0"/>
              </a:defRPr>
            </a:lvl8pPr>
            <a:lvl9pPr marL="3891077" indent="-225064" defTabSz="456468"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B9DCED2-6E82-4198-90BB-5AB6731EB366}" type="slidenum">
              <a:rPr lang="en-US" altLang="en-US" smtClean="0">
                <a:solidFill>
                  <a:srgbClr val="000000"/>
                </a:solidFill>
                <a:latin typeface="Cambria" panose="02040503050406030204" pitchFamily="18" charset="0"/>
              </a:rPr>
              <a:pPr fontAlgn="base">
                <a:spcBef>
                  <a:spcPct val="0"/>
                </a:spcBef>
                <a:spcAft>
                  <a:spcPct val="0"/>
                </a:spcAft>
              </a:pPr>
              <a:t>21</a:t>
            </a:fld>
            <a:endParaRPr lang="en-US" altLang="en-US" smtClean="0">
              <a:solidFill>
                <a:srgbClr val="000000"/>
              </a:solidFill>
              <a:latin typeface="Cambria" panose="02040503050406030204" pitchFamily="18" charset="0"/>
            </a:endParaRPr>
          </a:p>
        </p:txBody>
      </p:sp>
    </p:spTree>
    <p:extLst>
      <p:ext uri="{BB962C8B-B14F-4D97-AF65-F5344CB8AC3E}">
        <p14:creationId xmlns:p14="http://schemas.microsoft.com/office/powerpoint/2010/main" val="1413163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dirty="0">
                <a:solidFill>
                  <a:srgbClr val="FF0000"/>
                </a:solidFill>
              </a:rPr>
              <a:t>Complaints have been received via email (Non-AOC), US Mail…slid under our front door.</a:t>
            </a:r>
          </a:p>
          <a:p>
            <a:r>
              <a:rPr lang="en-US" altLang="en-US" b="1" i="1" dirty="0">
                <a:solidFill>
                  <a:srgbClr val="FF0000"/>
                </a:solidFill>
              </a:rPr>
              <a:t>In house discovery:  Documents</a:t>
            </a:r>
            <a:r>
              <a:rPr lang="en-US" altLang="en-US" b="1" i="1" baseline="0" dirty="0">
                <a:solidFill>
                  <a:srgbClr val="FF0000"/>
                </a:solidFill>
              </a:rPr>
              <a:t> such as applications &amp; renewals.  NCEES enforcement exchange</a:t>
            </a:r>
            <a:endParaRPr lang="en-US" altLang="en-US" b="1" i="1" dirty="0">
              <a:solidFill>
                <a:srgbClr val="FF0000"/>
              </a:solidFill>
            </a:endParaRPr>
          </a:p>
        </p:txBody>
      </p:sp>
      <p:sp>
        <p:nvSpPr>
          <p:cNvPr id="50180"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www.lapels.com</a:t>
            </a:r>
          </a:p>
        </p:txBody>
      </p:sp>
      <p:sp>
        <p:nvSpPr>
          <p:cNvPr id="5018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fld id="{8471050A-1BBE-4193-9399-2DD6CA21C5B3}" type="slidenum">
              <a:rPr lang="en-US" altLang="en-US" smtClean="0">
                <a:solidFill>
                  <a:srgbClr val="000000"/>
                </a:solidFill>
              </a:rPr>
              <a:pPr/>
              <a:t>22</a:t>
            </a:fld>
            <a:endParaRPr lang="en-US" altLang="en-US" dirty="0">
              <a:solidFill>
                <a:srgbClr val="000000"/>
              </a:solidFill>
            </a:endParaRPr>
          </a:p>
        </p:txBody>
      </p:sp>
    </p:spTree>
    <p:extLst>
      <p:ext uri="{BB962C8B-B14F-4D97-AF65-F5344CB8AC3E}">
        <p14:creationId xmlns:p14="http://schemas.microsoft.com/office/powerpoint/2010/main" val="879746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44">
              <a:defRPr/>
            </a:pPr>
            <a:r>
              <a:rPr lang="en-US" altLang="en-US" b="1" i="1" baseline="0" dirty="0">
                <a:solidFill>
                  <a:srgbClr val="FF0000"/>
                </a:solidFill>
              </a:rPr>
              <a:t> </a:t>
            </a:r>
            <a:endParaRPr lang="en-US" altLang="en-US" b="1" i="1" dirty="0">
              <a:solidFill>
                <a:srgbClr val="FF0000"/>
              </a:solidFill>
            </a:endParaRPr>
          </a:p>
          <a:p>
            <a:endParaRPr lang="en-US" altLang="en-US" b="1" i="1" dirty="0">
              <a:solidFill>
                <a:srgbClr val="FF0000"/>
              </a:solidFill>
            </a:endParaRPr>
          </a:p>
        </p:txBody>
      </p:sp>
      <p:sp>
        <p:nvSpPr>
          <p:cNvPr id="54276"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www.lapels.com</a:t>
            </a:r>
          </a:p>
        </p:txBody>
      </p:sp>
      <p:sp>
        <p:nvSpPr>
          <p:cNvPr id="5427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fld id="{9AA04580-174E-4A8C-9E25-9659991BFDA6}" type="slidenum">
              <a:rPr lang="en-US" altLang="en-US" smtClean="0">
                <a:solidFill>
                  <a:srgbClr val="000000"/>
                </a:solidFill>
              </a:rPr>
              <a:pPr/>
              <a:t>24</a:t>
            </a:fld>
            <a:endParaRPr lang="en-US" altLang="en-US" dirty="0">
              <a:solidFill>
                <a:srgbClr val="000000"/>
              </a:solidFill>
            </a:endParaRPr>
          </a:p>
        </p:txBody>
      </p:sp>
    </p:spTree>
    <p:extLst>
      <p:ext uri="{BB962C8B-B14F-4D97-AF65-F5344CB8AC3E}">
        <p14:creationId xmlns:p14="http://schemas.microsoft.com/office/powerpoint/2010/main" val="2753473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i="1" dirty="0">
              <a:solidFill>
                <a:srgbClr val="FF0000"/>
              </a:solidFill>
            </a:endParaRPr>
          </a:p>
        </p:txBody>
      </p:sp>
      <p:sp>
        <p:nvSpPr>
          <p:cNvPr id="5837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www.lapels.com</a:t>
            </a:r>
          </a:p>
        </p:txBody>
      </p:sp>
      <p:sp>
        <p:nvSpPr>
          <p:cNvPr id="5837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fld id="{39F64887-2CE7-4B56-8662-8856B9949C34}" type="slidenum">
              <a:rPr lang="en-US" altLang="en-US" smtClean="0">
                <a:solidFill>
                  <a:srgbClr val="000000"/>
                </a:solidFill>
              </a:rPr>
              <a:pPr/>
              <a:t>25</a:t>
            </a:fld>
            <a:endParaRPr lang="en-US" altLang="en-US" dirty="0">
              <a:solidFill>
                <a:srgbClr val="000000"/>
              </a:solidFill>
            </a:endParaRPr>
          </a:p>
        </p:txBody>
      </p:sp>
    </p:spTree>
    <p:extLst>
      <p:ext uri="{BB962C8B-B14F-4D97-AF65-F5344CB8AC3E}">
        <p14:creationId xmlns:p14="http://schemas.microsoft.com/office/powerpoint/2010/main" val="1962371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1" dirty="0">
                <a:solidFill>
                  <a:srgbClr val="FF0000"/>
                </a:solidFill>
              </a:rPr>
              <a:t>Payment</a:t>
            </a:r>
            <a:r>
              <a:rPr lang="en-US" altLang="en-US" b="1" i="1" baseline="0" dirty="0">
                <a:solidFill>
                  <a:srgbClr val="FF0000"/>
                </a:solidFill>
              </a:rPr>
              <a:t> of fines and costs needs to be in some form of verified funds, cc, money order, cashier’s check</a:t>
            </a:r>
            <a:endParaRPr lang="en-US" altLang="en-US" b="1" i="1" dirty="0">
              <a:solidFill>
                <a:srgbClr val="FF0000"/>
              </a:solidFill>
            </a:endParaRPr>
          </a:p>
        </p:txBody>
      </p:sp>
      <p:sp>
        <p:nvSpPr>
          <p:cNvPr id="624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www.lapels.com</a:t>
            </a:r>
          </a:p>
        </p:txBody>
      </p:sp>
      <p:sp>
        <p:nvSpPr>
          <p:cNvPr id="624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336" indent="-286317">
              <a:defRPr>
                <a:solidFill>
                  <a:schemeClr val="tx1"/>
                </a:solidFill>
                <a:latin typeface="Arial" panose="020B0604020202020204" pitchFamily="34" charset="0"/>
              </a:defRPr>
            </a:lvl2pPr>
            <a:lvl3pPr marL="1151738" indent="-228083">
              <a:defRPr>
                <a:solidFill>
                  <a:schemeClr val="tx1"/>
                </a:solidFill>
                <a:latin typeface="Arial" panose="020B0604020202020204" pitchFamily="34" charset="0"/>
              </a:defRPr>
            </a:lvl3pPr>
            <a:lvl4pPr marL="1612757" indent="-228083">
              <a:defRPr>
                <a:solidFill>
                  <a:schemeClr val="tx1"/>
                </a:solidFill>
                <a:latin typeface="Arial" panose="020B0604020202020204" pitchFamily="34" charset="0"/>
              </a:defRPr>
            </a:lvl4pPr>
            <a:lvl5pPr marL="2073777" indent="-228083">
              <a:defRPr>
                <a:solidFill>
                  <a:schemeClr val="tx1"/>
                </a:solidFill>
                <a:latin typeface="Arial" panose="020B0604020202020204" pitchFamily="34" charset="0"/>
              </a:defRPr>
            </a:lvl5pPr>
            <a:lvl6pPr marL="2539648" indent="-228083" eaLnBrk="0" fontAlgn="base" hangingPunct="0">
              <a:spcBef>
                <a:spcPct val="0"/>
              </a:spcBef>
              <a:spcAft>
                <a:spcPct val="0"/>
              </a:spcAft>
              <a:defRPr>
                <a:solidFill>
                  <a:schemeClr val="tx1"/>
                </a:solidFill>
                <a:latin typeface="Arial" panose="020B0604020202020204" pitchFamily="34" charset="0"/>
              </a:defRPr>
            </a:lvl6pPr>
            <a:lvl7pPr marL="3005519" indent="-228083" eaLnBrk="0" fontAlgn="base" hangingPunct="0">
              <a:spcBef>
                <a:spcPct val="0"/>
              </a:spcBef>
              <a:spcAft>
                <a:spcPct val="0"/>
              </a:spcAft>
              <a:defRPr>
                <a:solidFill>
                  <a:schemeClr val="tx1"/>
                </a:solidFill>
                <a:latin typeface="Arial" panose="020B0604020202020204" pitchFamily="34" charset="0"/>
              </a:defRPr>
            </a:lvl7pPr>
            <a:lvl8pPr marL="3471392" indent="-228083" eaLnBrk="0" fontAlgn="base" hangingPunct="0">
              <a:spcBef>
                <a:spcPct val="0"/>
              </a:spcBef>
              <a:spcAft>
                <a:spcPct val="0"/>
              </a:spcAft>
              <a:defRPr>
                <a:solidFill>
                  <a:schemeClr val="tx1"/>
                </a:solidFill>
                <a:latin typeface="Arial" panose="020B0604020202020204" pitchFamily="34" charset="0"/>
              </a:defRPr>
            </a:lvl8pPr>
            <a:lvl9pPr marL="3937263" indent="-228083" eaLnBrk="0" fontAlgn="base" hangingPunct="0">
              <a:spcBef>
                <a:spcPct val="0"/>
              </a:spcBef>
              <a:spcAft>
                <a:spcPct val="0"/>
              </a:spcAft>
              <a:defRPr>
                <a:solidFill>
                  <a:schemeClr val="tx1"/>
                </a:solidFill>
                <a:latin typeface="Arial" panose="020B0604020202020204" pitchFamily="34" charset="0"/>
              </a:defRPr>
            </a:lvl9pPr>
          </a:lstStyle>
          <a:p>
            <a:fld id="{1D74CB25-D34A-4581-B245-4CAA6E2153FD}" type="slidenum">
              <a:rPr lang="en-US" altLang="en-US" smtClean="0">
                <a:solidFill>
                  <a:srgbClr val="000000"/>
                </a:solidFill>
              </a:rPr>
              <a:pPr/>
              <a:t>26</a:t>
            </a:fld>
            <a:endParaRPr lang="en-US" altLang="en-US" dirty="0">
              <a:solidFill>
                <a:srgbClr val="000000"/>
              </a:solidFill>
            </a:endParaRPr>
          </a:p>
        </p:txBody>
      </p:sp>
    </p:spTree>
    <p:extLst>
      <p:ext uri="{BB962C8B-B14F-4D97-AF65-F5344CB8AC3E}">
        <p14:creationId xmlns:p14="http://schemas.microsoft.com/office/powerpoint/2010/main" val="99811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r>
              <a:rPr lang="en-US" smtClean="0"/>
              <a:t>12/3/2019</a:t>
            </a:r>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smtClean="0"/>
              <a:t>www.lapels.com</a:t>
            </a:r>
            <a:endParaRPr lang="en-US" dirty="0"/>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64DFD726-F469-4ECE-95F7-0679D9F49CAE}" type="slidenum">
              <a:rPr lang="en-US" smtClean="0"/>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3818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12/3/2019</a:t>
            </a:r>
            <a:endParaRPr lang="en-US" dirty="0"/>
          </a:p>
        </p:txBody>
      </p:sp>
      <p:sp>
        <p:nvSpPr>
          <p:cNvPr id="5" name="Footer Placeholder 4"/>
          <p:cNvSpPr>
            <a:spLocks noGrp="1"/>
          </p:cNvSpPr>
          <p:nvPr>
            <p:ph type="ftr" sz="quarter" idx="11"/>
          </p:nvPr>
        </p:nvSpPr>
        <p:spPr/>
        <p:txBody>
          <a:bodyPr/>
          <a:lstStyle/>
          <a:p>
            <a:r>
              <a:rPr lang="en-US" smtClean="0"/>
              <a:t>www.lapels.com</a:t>
            </a:r>
            <a:endParaRPr lang="en-US" dirty="0"/>
          </a:p>
        </p:txBody>
      </p:sp>
      <p:sp>
        <p:nvSpPr>
          <p:cNvPr id="6" name="Slide Number Placeholder 5"/>
          <p:cNvSpPr>
            <a:spLocks noGrp="1"/>
          </p:cNvSpPr>
          <p:nvPr>
            <p:ph type="sldNum" sz="quarter" idx="12"/>
          </p:nvPr>
        </p:nvSpPr>
        <p:spPr/>
        <p:txBody>
          <a:bodyPr/>
          <a:lstStyle/>
          <a:p>
            <a:fld id="{64DFD726-F469-4ECE-95F7-0679D9F49CAE}" type="slidenum">
              <a:rPr lang="en-US" smtClean="0"/>
              <a:t>‹#›</a:t>
            </a:fld>
            <a:endParaRPr lang="en-US" dirty="0"/>
          </a:p>
        </p:txBody>
      </p:sp>
    </p:spTree>
    <p:extLst>
      <p:ext uri="{BB962C8B-B14F-4D97-AF65-F5344CB8AC3E}">
        <p14:creationId xmlns:p14="http://schemas.microsoft.com/office/powerpoint/2010/main" val="2756010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12/3/2019</a:t>
            </a:r>
            <a:endParaRPr lang="en-US" dirty="0"/>
          </a:p>
        </p:txBody>
      </p:sp>
      <p:sp>
        <p:nvSpPr>
          <p:cNvPr id="5" name="Footer Placeholder 4"/>
          <p:cNvSpPr>
            <a:spLocks noGrp="1"/>
          </p:cNvSpPr>
          <p:nvPr>
            <p:ph type="ftr" sz="quarter" idx="11"/>
          </p:nvPr>
        </p:nvSpPr>
        <p:spPr/>
        <p:txBody>
          <a:bodyPr/>
          <a:lstStyle/>
          <a:p>
            <a:r>
              <a:rPr lang="en-US" smtClean="0"/>
              <a:t>www.lapels.com</a:t>
            </a:r>
            <a:endParaRPr lang="en-US" dirty="0"/>
          </a:p>
        </p:txBody>
      </p:sp>
      <p:sp>
        <p:nvSpPr>
          <p:cNvPr id="6" name="Slide Number Placeholder 5"/>
          <p:cNvSpPr>
            <a:spLocks noGrp="1"/>
          </p:cNvSpPr>
          <p:nvPr>
            <p:ph type="sldNum" sz="quarter" idx="12"/>
          </p:nvPr>
        </p:nvSpPr>
        <p:spPr/>
        <p:txBody>
          <a:bodyPr/>
          <a:lstStyle/>
          <a:p>
            <a:fld id="{64DFD726-F469-4ECE-95F7-0679D9F49CAE}" type="slidenum">
              <a:rPr lang="en-US" smtClean="0"/>
              <a:t>‹#›</a:t>
            </a:fld>
            <a:endParaRPr lang="en-US" dirty="0"/>
          </a:p>
        </p:txBody>
      </p:sp>
    </p:spTree>
    <p:extLst>
      <p:ext uri="{BB962C8B-B14F-4D97-AF65-F5344CB8AC3E}">
        <p14:creationId xmlns:p14="http://schemas.microsoft.com/office/powerpoint/2010/main" val="298487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12/3/2019</a:t>
            </a:r>
            <a:endParaRPr lang="en-US" dirty="0"/>
          </a:p>
        </p:txBody>
      </p:sp>
      <p:sp>
        <p:nvSpPr>
          <p:cNvPr id="4" name="Footer Placeholder 3"/>
          <p:cNvSpPr>
            <a:spLocks noGrp="1"/>
          </p:cNvSpPr>
          <p:nvPr>
            <p:ph type="ftr" sz="quarter" idx="11"/>
          </p:nvPr>
        </p:nvSpPr>
        <p:spPr/>
        <p:txBody>
          <a:bodyPr/>
          <a:lstStyle/>
          <a:p>
            <a:r>
              <a:rPr lang="en-US" smtClean="0"/>
              <a:t>www.lapels.com</a:t>
            </a:r>
            <a:endParaRPr lang="en-US" dirty="0"/>
          </a:p>
        </p:txBody>
      </p:sp>
      <p:sp>
        <p:nvSpPr>
          <p:cNvPr id="5" name="Slide Number Placeholder 4"/>
          <p:cNvSpPr>
            <a:spLocks noGrp="1"/>
          </p:cNvSpPr>
          <p:nvPr>
            <p:ph type="sldNum" sz="quarter" idx="12"/>
          </p:nvPr>
        </p:nvSpPr>
        <p:spPr/>
        <p:txBody>
          <a:bodyPr/>
          <a:lstStyle/>
          <a:p>
            <a:fld id="{64DFD726-F469-4ECE-95F7-0679D9F49CAE}" type="slidenum">
              <a:rPr lang="en-US" smtClean="0"/>
              <a:t>‹#›</a:t>
            </a:fld>
            <a:endParaRPr lang="en-US" dirty="0"/>
          </a:p>
        </p:txBody>
      </p:sp>
    </p:spTree>
    <p:extLst>
      <p:ext uri="{BB962C8B-B14F-4D97-AF65-F5344CB8AC3E}">
        <p14:creationId xmlns:p14="http://schemas.microsoft.com/office/powerpoint/2010/main" val="25283173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12/3/2019</a:t>
            </a:r>
            <a:endParaRPr lang="en-US" dirty="0"/>
          </a:p>
        </p:txBody>
      </p:sp>
      <p:sp>
        <p:nvSpPr>
          <p:cNvPr id="5" name="Footer Placeholder 4"/>
          <p:cNvSpPr>
            <a:spLocks noGrp="1"/>
          </p:cNvSpPr>
          <p:nvPr>
            <p:ph type="ftr" sz="quarter" idx="11"/>
          </p:nvPr>
        </p:nvSpPr>
        <p:spPr/>
        <p:txBody>
          <a:bodyPr/>
          <a:lstStyle/>
          <a:p>
            <a:r>
              <a:rPr lang="en-US" smtClean="0"/>
              <a:t>www.lapels.com</a:t>
            </a:r>
            <a:endParaRPr lang="en-US" dirty="0"/>
          </a:p>
        </p:txBody>
      </p:sp>
      <p:sp>
        <p:nvSpPr>
          <p:cNvPr id="6" name="Slide Number Placeholder 5"/>
          <p:cNvSpPr>
            <a:spLocks noGrp="1"/>
          </p:cNvSpPr>
          <p:nvPr>
            <p:ph type="sldNum" sz="quarter" idx="12"/>
          </p:nvPr>
        </p:nvSpPr>
        <p:spPr/>
        <p:txBody>
          <a:bodyPr/>
          <a:lstStyle/>
          <a:p>
            <a:fld id="{64DFD726-F469-4ECE-95F7-0679D9F49CAE}" type="slidenum">
              <a:rPr lang="en-US" smtClean="0"/>
              <a:t>‹#›</a:t>
            </a:fld>
            <a:endParaRPr lang="en-US" dirty="0"/>
          </a:p>
        </p:txBody>
      </p:sp>
    </p:spTree>
    <p:extLst>
      <p:ext uri="{BB962C8B-B14F-4D97-AF65-F5344CB8AC3E}">
        <p14:creationId xmlns:p14="http://schemas.microsoft.com/office/powerpoint/2010/main" val="129285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12/3/2019</a:t>
            </a:r>
            <a:endParaRPr lang="en-US" dirty="0"/>
          </a:p>
        </p:txBody>
      </p:sp>
      <p:sp>
        <p:nvSpPr>
          <p:cNvPr id="5" name="Footer Placeholder 4"/>
          <p:cNvSpPr>
            <a:spLocks noGrp="1"/>
          </p:cNvSpPr>
          <p:nvPr>
            <p:ph type="ftr" sz="quarter" idx="11"/>
          </p:nvPr>
        </p:nvSpPr>
        <p:spPr/>
        <p:txBody>
          <a:bodyPr/>
          <a:lstStyle/>
          <a:p>
            <a:r>
              <a:rPr lang="en-US" smtClean="0"/>
              <a:t>www.lapels.com</a:t>
            </a:r>
            <a:endParaRPr lang="en-US" dirty="0"/>
          </a:p>
        </p:txBody>
      </p:sp>
      <p:sp>
        <p:nvSpPr>
          <p:cNvPr id="6" name="Slide Number Placeholder 5"/>
          <p:cNvSpPr>
            <a:spLocks noGrp="1"/>
          </p:cNvSpPr>
          <p:nvPr>
            <p:ph type="sldNum" sz="quarter" idx="12"/>
          </p:nvPr>
        </p:nvSpPr>
        <p:spPr/>
        <p:txBody>
          <a:bodyPr/>
          <a:lstStyle/>
          <a:p>
            <a:fld id="{64DFD726-F469-4ECE-95F7-0679D9F49CAE}" type="slidenum">
              <a:rPr lang="en-US" smtClean="0"/>
              <a:t>‹#›</a:t>
            </a:fld>
            <a:endParaRPr lang="en-US" dirty="0"/>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700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12/3/2019</a:t>
            </a:r>
            <a:endParaRPr lang="en-US" dirty="0"/>
          </a:p>
        </p:txBody>
      </p:sp>
      <p:sp>
        <p:nvSpPr>
          <p:cNvPr id="6" name="Footer Placeholder 5"/>
          <p:cNvSpPr>
            <a:spLocks noGrp="1"/>
          </p:cNvSpPr>
          <p:nvPr>
            <p:ph type="ftr" sz="quarter" idx="11"/>
          </p:nvPr>
        </p:nvSpPr>
        <p:spPr/>
        <p:txBody>
          <a:bodyPr/>
          <a:lstStyle/>
          <a:p>
            <a:r>
              <a:rPr lang="en-US" smtClean="0"/>
              <a:t>www.lapels.com</a:t>
            </a:r>
            <a:endParaRPr lang="en-US" dirty="0"/>
          </a:p>
        </p:txBody>
      </p:sp>
      <p:sp>
        <p:nvSpPr>
          <p:cNvPr id="7" name="Slide Number Placeholder 6"/>
          <p:cNvSpPr>
            <a:spLocks noGrp="1"/>
          </p:cNvSpPr>
          <p:nvPr>
            <p:ph type="sldNum" sz="quarter" idx="12"/>
          </p:nvPr>
        </p:nvSpPr>
        <p:spPr/>
        <p:txBody>
          <a:bodyPr/>
          <a:lstStyle/>
          <a:p>
            <a:fld id="{64DFD726-F469-4ECE-95F7-0679D9F49CAE}" type="slidenum">
              <a:rPr lang="en-US" smtClean="0"/>
              <a:t>‹#›</a:t>
            </a:fld>
            <a:endParaRPr lang="en-US" dirty="0"/>
          </a:p>
        </p:txBody>
      </p:sp>
    </p:spTree>
    <p:extLst>
      <p:ext uri="{BB962C8B-B14F-4D97-AF65-F5344CB8AC3E}">
        <p14:creationId xmlns:p14="http://schemas.microsoft.com/office/powerpoint/2010/main" val="1880052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12/3/2019</a:t>
            </a:r>
            <a:endParaRPr lang="en-US" dirty="0"/>
          </a:p>
        </p:txBody>
      </p:sp>
      <p:sp>
        <p:nvSpPr>
          <p:cNvPr id="8" name="Footer Placeholder 7"/>
          <p:cNvSpPr>
            <a:spLocks noGrp="1"/>
          </p:cNvSpPr>
          <p:nvPr>
            <p:ph type="ftr" sz="quarter" idx="11"/>
          </p:nvPr>
        </p:nvSpPr>
        <p:spPr/>
        <p:txBody>
          <a:bodyPr/>
          <a:lstStyle/>
          <a:p>
            <a:r>
              <a:rPr lang="en-US" smtClean="0"/>
              <a:t>www.lapels.com</a:t>
            </a:r>
            <a:endParaRPr lang="en-US" dirty="0"/>
          </a:p>
        </p:txBody>
      </p:sp>
      <p:sp>
        <p:nvSpPr>
          <p:cNvPr id="9" name="Slide Number Placeholder 8"/>
          <p:cNvSpPr>
            <a:spLocks noGrp="1"/>
          </p:cNvSpPr>
          <p:nvPr>
            <p:ph type="sldNum" sz="quarter" idx="12"/>
          </p:nvPr>
        </p:nvSpPr>
        <p:spPr/>
        <p:txBody>
          <a:bodyPr/>
          <a:lstStyle/>
          <a:p>
            <a:fld id="{64DFD726-F469-4ECE-95F7-0679D9F49CAE}" type="slidenum">
              <a:rPr lang="en-US" smtClean="0"/>
              <a:t>‹#›</a:t>
            </a:fld>
            <a:endParaRPr lang="en-US" dirty="0"/>
          </a:p>
        </p:txBody>
      </p:sp>
    </p:spTree>
    <p:extLst>
      <p:ext uri="{BB962C8B-B14F-4D97-AF65-F5344CB8AC3E}">
        <p14:creationId xmlns:p14="http://schemas.microsoft.com/office/powerpoint/2010/main" val="14788469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12/3/2019</a:t>
            </a:r>
            <a:endParaRPr lang="en-US" dirty="0"/>
          </a:p>
        </p:txBody>
      </p:sp>
      <p:sp>
        <p:nvSpPr>
          <p:cNvPr id="4" name="Footer Placeholder 3"/>
          <p:cNvSpPr>
            <a:spLocks noGrp="1"/>
          </p:cNvSpPr>
          <p:nvPr>
            <p:ph type="ftr" sz="quarter" idx="11"/>
          </p:nvPr>
        </p:nvSpPr>
        <p:spPr/>
        <p:txBody>
          <a:bodyPr/>
          <a:lstStyle/>
          <a:p>
            <a:r>
              <a:rPr lang="en-US" smtClean="0"/>
              <a:t>www.lapels.com</a:t>
            </a:r>
            <a:endParaRPr lang="en-US" dirty="0"/>
          </a:p>
        </p:txBody>
      </p:sp>
      <p:sp>
        <p:nvSpPr>
          <p:cNvPr id="5" name="Slide Number Placeholder 4"/>
          <p:cNvSpPr>
            <a:spLocks noGrp="1"/>
          </p:cNvSpPr>
          <p:nvPr>
            <p:ph type="sldNum" sz="quarter" idx="12"/>
          </p:nvPr>
        </p:nvSpPr>
        <p:spPr/>
        <p:txBody>
          <a:bodyPr/>
          <a:lstStyle/>
          <a:p>
            <a:fld id="{64DFD726-F469-4ECE-95F7-0679D9F49CAE}" type="slidenum">
              <a:rPr lang="en-US" smtClean="0"/>
              <a:t>‹#›</a:t>
            </a:fld>
            <a:endParaRPr lang="en-US" dirty="0"/>
          </a:p>
        </p:txBody>
      </p:sp>
    </p:spTree>
    <p:extLst>
      <p:ext uri="{BB962C8B-B14F-4D97-AF65-F5344CB8AC3E}">
        <p14:creationId xmlns:p14="http://schemas.microsoft.com/office/powerpoint/2010/main" val="294497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12/3/2019</a:t>
            </a:r>
            <a:endParaRPr lang="en-US" dirty="0"/>
          </a:p>
        </p:txBody>
      </p:sp>
      <p:sp>
        <p:nvSpPr>
          <p:cNvPr id="3" name="Footer Placeholder 2"/>
          <p:cNvSpPr>
            <a:spLocks noGrp="1"/>
          </p:cNvSpPr>
          <p:nvPr>
            <p:ph type="ftr" sz="quarter" idx="11"/>
          </p:nvPr>
        </p:nvSpPr>
        <p:spPr/>
        <p:txBody>
          <a:bodyPr/>
          <a:lstStyle/>
          <a:p>
            <a:r>
              <a:rPr lang="en-US" smtClean="0"/>
              <a:t>www.lapels.com</a:t>
            </a:r>
            <a:endParaRPr lang="en-US" dirty="0"/>
          </a:p>
        </p:txBody>
      </p:sp>
      <p:sp>
        <p:nvSpPr>
          <p:cNvPr id="4" name="Slide Number Placeholder 3"/>
          <p:cNvSpPr>
            <a:spLocks noGrp="1"/>
          </p:cNvSpPr>
          <p:nvPr>
            <p:ph type="sldNum" sz="quarter" idx="12"/>
          </p:nvPr>
        </p:nvSpPr>
        <p:spPr/>
        <p:txBody>
          <a:bodyPr/>
          <a:lstStyle/>
          <a:p>
            <a:fld id="{64DFD726-F469-4ECE-95F7-0679D9F49CAE}" type="slidenum">
              <a:rPr lang="en-US" smtClean="0"/>
              <a:t>‹#›</a:t>
            </a:fld>
            <a:endParaRPr lang="en-US" dirty="0"/>
          </a:p>
        </p:txBody>
      </p:sp>
    </p:spTree>
    <p:extLst>
      <p:ext uri="{BB962C8B-B14F-4D97-AF65-F5344CB8AC3E}">
        <p14:creationId xmlns:p14="http://schemas.microsoft.com/office/powerpoint/2010/main" val="10690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12/3/2019</a:t>
            </a:r>
            <a:endParaRPr lang="en-US" dirty="0"/>
          </a:p>
        </p:txBody>
      </p:sp>
      <p:sp>
        <p:nvSpPr>
          <p:cNvPr id="6" name="Footer Placeholder 5"/>
          <p:cNvSpPr>
            <a:spLocks noGrp="1"/>
          </p:cNvSpPr>
          <p:nvPr>
            <p:ph type="ftr" sz="quarter" idx="11"/>
          </p:nvPr>
        </p:nvSpPr>
        <p:spPr/>
        <p:txBody>
          <a:bodyPr/>
          <a:lstStyle/>
          <a:p>
            <a:r>
              <a:rPr lang="en-US" smtClean="0"/>
              <a:t>www.lapels.com</a:t>
            </a:r>
            <a:endParaRPr lang="en-US" dirty="0"/>
          </a:p>
        </p:txBody>
      </p:sp>
      <p:sp>
        <p:nvSpPr>
          <p:cNvPr id="7" name="Slide Number Placeholder 6"/>
          <p:cNvSpPr>
            <a:spLocks noGrp="1"/>
          </p:cNvSpPr>
          <p:nvPr>
            <p:ph type="sldNum" sz="quarter" idx="12"/>
          </p:nvPr>
        </p:nvSpPr>
        <p:spPr/>
        <p:txBody>
          <a:bodyPr/>
          <a:lstStyle/>
          <a:p>
            <a:fld id="{64DFD726-F469-4ECE-95F7-0679D9F49CAE}" type="slidenum">
              <a:rPr lang="en-US" smtClean="0"/>
              <a:t>‹#›</a:t>
            </a:fld>
            <a:endParaRPr lang="en-US" dirty="0"/>
          </a:p>
        </p:txBody>
      </p:sp>
    </p:spTree>
    <p:extLst>
      <p:ext uri="{BB962C8B-B14F-4D97-AF65-F5344CB8AC3E}">
        <p14:creationId xmlns:p14="http://schemas.microsoft.com/office/powerpoint/2010/main" val="1893974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12/3/2019</a:t>
            </a:r>
            <a:endParaRPr lang="en-US" dirty="0"/>
          </a:p>
        </p:txBody>
      </p:sp>
      <p:sp>
        <p:nvSpPr>
          <p:cNvPr id="6" name="Footer Placeholder 5"/>
          <p:cNvSpPr>
            <a:spLocks noGrp="1"/>
          </p:cNvSpPr>
          <p:nvPr>
            <p:ph type="ftr" sz="quarter" idx="11"/>
          </p:nvPr>
        </p:nvSpPr>
        <p:spPr/>
        <p:txBody>
          <a:bodyPr/>
          <a:lstStyle/>
          <a:p>
            <a:r>
              <a:rPr lang="en-US" smtClean="0"/>
              <a:t>www.lapels.com</a:t>
            </a:r>
            <a:endParaRPr lang="en-US" dirty="0"/>
          </a:p>
        </p:txBody>
      </p:sp>
      <p:sp>
        <p:nvSpPr>
          <p:cNvPr id="7" name="Slide Number Placeholder 6"/>
          <p:cNvSpPr>
            <a:spLocks noGrp="1"/>
          </p:cNvSpPr>
          <p:nvPr>
            <p:ph type="sldNum" sz="quarter" idx="12"/>
          </p:nvPr>
        </p:nvSpPr>
        <p:spPr/>
        <p:txBody>
          <a:bodyPr/>
          <a:lstStyle/>
          <a:p>
            <a:fld id="{64DFD726-F469-4ECE-95F7-0679D9F49CAE}" type="slidenum">
              <a:rPr lang="en-US" smtClean="0"/>
              <a:t>‹#›</a:t>
            </a:fld>
            <a:endParaRPr lang="en-US" dirty="0"/>
          </a:p>
        </p:txBody>
      </p:sp>
    </p:spTree>
    <p:extLst>
      <p:ext uri="{BB962C8B-B14F-4D97-AF65-F5344CB8AC3E}">
        <p14:creationId xmlns:p14="http://schemas.microsoft.com/office/powerpoint/2010/main" val="693334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r>
              <a:rPr lang="en-US" smtClean="0"/>
              <a:t>12/3/2019</a:t>
            </a:r>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r>
              <a:rPr lang="en-US" smtClean="0"/>
              <a:t>www.lapels.com</a:t>
            </a:r>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64DFD726-F469-4ECE-95F7-0679D9F49CAE}" type="slidenum">
              <a:rPr lang="en-US" smtClean="0"/>
              <a:t>‹#›</a:t>
            </a:fld>
            <a:endParaRPr lang="en-US" dirty="0"/>
          </a:p>
        </p:txBody>
      </p:sp>
    </p:spTree>
    <p:extLst>
      <p:ext uri="{BB962C8B-B14F-4D97-AF65-F5344CB8AC3E}">
        <p14:creationId xmlns:p14="http://schemas.microsoft.com/office/powerpoint/2010/main" val="1488249939"/>
      </p:ext>
    </p:extLst>
  </p:cSld>
  <p:clrMap bg1="dk1" tx1="lt1" bg2="dk2" tx2="lt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814" r:id="rId12"/>
  </p:sldLayoutIdLst>
  <p:hf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1</a:t>
            </a:fld>
            <a:endParaRPr lang="en-US" dirty="0"/>
          </a:p>
        </p:txBody>
      </p:sp>
      <p:sp>
        <p:nvSpPr>
          <p:cNvPr id="3" name="Rectangle 2"/>
          <p:cNvSpPr/>
          <p:nvPr/>
        </p:nvSpPr>
        <p:spPr>
          <a:xfrm>
            <a:off x="397292" y="123646"/>
            <a:ext cx="11446366" cy="6124754"/>
          </a:xfrm>
          <a:prstGeom prst="rect">
            <a:avLst/>
          </a:prstGeom>
        </p:spPr>
        <p:txBody>
          <a:bodyPr wrap="square">
            <a:spAutoFit/>
          </a:bodyPr>
          <a:lstStyle/>
          <a:p>
            <a:pPr algn="ctr"/>
            <a:r>
              <a:rPr lang="en-US" altLang="en-US" sz="5400" b="1" dirty="0">
                <a:solidFill>
                  <a:schemeClr val="accent5"/>
                </a:solidFill>
                <a:latin typeface="Cambria" panose="02040503050406030204" pitchFamily="18" charset="0"/>
                <a:ea typeface="Cambria" panose="02040503050406030204" pitchFamily="18" charset="0"/>
                <a:cs typeface="Verdana" panose="020B0604030504040204" pitchFamily="34" charset="0"/>
              </a:rPr>
              <a:t>LAPELS</a:t>
            </a:r>
          </a:p>
          <a:p>
            <a:pPr algn="ctr"/>
            <a:r>
              <a:rPr lang="en-US" altLang="en-US" sz="54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Today’s presentation </a:t>
            </a:r>
          </a:p>
          <a:p>
            <a:pPr algn="ctr"/>
            <a:endParaRPr lang="en-US" altLang="en-US" dirty="0">
              <a:solidFill>
                <a:schemeClr val="accent5"/>
              </a:solidFill>
              <a:latin typeface="Cambria" panose="02040503050406030204" pitchFamily="18" charset="0"/>
              <a:ea typeface="Cambria" panose="02040503050406030204" pitchFamily="18" charset="0"/>
              <a:cs typeface="Verdana" panose="020B0604030504040204" pitchFamily="34" charset="0"/>
            </a:endParaRPr>
          </a:p>
          <a:p>
            <a:pPr algn="ctr"/>
            <a:endParaRPr lang="en-US" altLang="en-US"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spcBef>
                <a:spcPct val="0"/>
              </a:spcBef>
              <a:spcAft>
                <a:spcPts val="1200"/>
              </a:spcAft>
              <a:buClr>
                <a:schemeClr val="accent5"/>
              </a:buClr>
              <a:buFont typeface="Wingdings" panose="05000000000000000000" pitchFamily="2" charset="2"/>
              <a:buChar char="v"/>
              <a:defRPr/>
            </a:pPr>
            <a:r>
              <a:rPr lang="en-US" sz="36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Rules of the board including</a:t>
            </a:r>
          </a:p>
          <a:p>
            <a:pPr marL="1028700" lvl="1" indent="-571500">
              <a:spcBef>
                <a:spcPct val="0"/>
              </a:spcBef>
              <a:spcAft>
                <a:spcPts val="1200"/>
              </a:spcAft>
              <a:buClr>
                <a:schemeClr val="accent5"/>
              </a:buClr>
              <a:buFont typeface="Arial" panose="020B0604020202020204" pitchFamily="34" charset="0"/>
              <a:buChar char="•"/>
              <a:defRPr/>
            </a:pPr>
            <a:r>
              <a:rPr lang="en-US" sz="36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Pending and recent changes</a:t>
            </a:r>
            <a:endParaRPr lang="en-US" sz="36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spcBef>
                <a:spcPct val="0"/>
              </a:spcBef>
              <a:spcAft>
                <a:spcPts val="1200"/>
              </a:spcAft>
              <a:buClr>
                <a:schemeClr val="accent5"/>
              </a:buClr>
              <a:buFont typeface="Wingdings" panose="05000000000000000000" pitchFamily="2" charset="2"/>
              <a:buChar char="v"/>
              <a:defRPr/>
            </a:pPr>
            <a:r>
              <a:rPr lang="en-US" sz="36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Compliance and Enforcement</a:t>
            </a:r>
          </a:p>
          <a:p>
            <a:pPr>
              <a:spcBef>
                <a:spcPct val="0"/>
              </a:spcBef>
              <a:spcAft>
                <a:spcPts val="1200"/>
              </a:spcAft>
              <a:buClr>
                <a:schemeClr val="accent5"/>
              </a:buClr>
              <a:buFont typeface="Wingdings" panose="05000000000000000000" pitchFamily="2" charset="2"/>
              <a:buChar char="v"/>
              <a:defRPr/>
            </a:pPr>
            <a:r>
              <a:rPr lang="en-US" sz="36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Information on NCEES Exams, Licensure &amp; the Board</a:t>
            </a:r>
          </a:p>
          <a:p>
            <a:pPr>
              <a:spcBef>
                <a:spcPct val="0"/>
              </a:spcBef>
              <a:spcAft>
                <a:spcPts val="1200"/>
              </a:spcAft>
              <a:buClr>
                <a:schemeClr val="accent5"/>
              </a:buClr>
              <a:buFont typeface="Wingdings" panose="05000000000000000000" pitchFamily="2" charset="2"/>
              <a:buChar char="v"/>
              <a:defRPr/>
            </a:pPr>
            <a:r>
              <a:rPr lang="en-US" sz="36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Questions  </a:t>
            </a:r>
            <a:endParaRPr lang="en-US" sz="36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lgn="ctr"/>
            <a:endParaRPr lang="en-US" altLang="en-US" dirty="0">
              <a:solidFill>
                <a:schemeClr val="accent5"/>
              </a:solidFill>
              <a:latin typeface="Cambria" panose="02040503050406030204" pitchFamily="18" charset="0"/>
              <a:ea typeface="Cambria" panose="02040503050406030204" pitchFamily="18" charset="0"/>
              <a:cs typeface="Verdana" panose="020B0604030504040204" pitchFamily="34" charset="0"/>
            </a:endParaRPr>
          </a:p>
        </p:txBody>
      </p:sp>
    </p:spTree>
    <p:extLst>
      <p:ext uri="{BB962C8B-B14F-4D97-AF65-F5344CB8AC3E}">
        <p14:creationId xmlns:p14="http://schemas.microsoft.com/office/powerpoint/2010/main" val="3915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03" y="243840"/>
            <a:ext cx="10911840" cy="653143"/>
          </a:xfrm>
        </p:spPr>
        <p:txBody>
          <a:bodyPr>
            <a:normAutofit fontScale="90000"/>
          </a:bodyPr>
          <a:lstStyle/>
          <a:p>
            <a:pPr algn="ctr"/>
            <a:r>
              <a:rPr lang="en-US" b="1" dirty="0" smtClean="0">
                <a:solidFill>
                  <a:schemeClr val="accent5"/>
                </a:solidFill>
              </a:rPr>
              <a:t/>
            </a:r>
            <a:br>
              <a:rPr lang="en-US" b="1" dirty="0" smtClean="0">
                <a:solidFill>
                  <a:schemeClr val="accent5"/>
                </a:solidFill>
              </a:rPr>
            </a:br>
            <a:r>
              <a:rPr lang="en-US" b="1" dirty="0" smtClean="0">
                <a:solidFill>
                  <a:schemeClr val="accent5"/>
                </a:solidFill>
              </a:rPr>
              <a:t/>
            </a:r>
            <a:br>
              <a:rPr lang="en-US" b="1" dirty="0" smtClean="0">
                <a:solidFill>
                  <a:schemeClr val="accent5"/>
                </a:solidFill>
              </a:rPr>
            </a:br>
            <a:r>
              <a:rPr lang="en-US" sz="3600" b="1" dirty="0">
                <a:solidFill>
                  <a:schemeClr val="accent5"/>
                </a:solidFill>
              </a:rPr>
              <a:t>Chapter 31 – Recent &amp; Pending revisions in 2021</a:t>
            </a:r>
          </a:p>
        </p:txBody>
      </p:sp>
      <p:sp>
        <p:nvSpPr>
          <p:cNvPr id="3" name="Content Placeholder 2"/>
          <p:cNvSpPr>
            <a:spLocks noGrp="1"/>
          </p:cNvSpPr>
          <p:nvPr>
            <p:ph idx="1"/>
          </p:nvPr>
        </p:nvSpPr>
        <p:spPr>
          <a:xfrm>
            <a:off x="121919" y="896983"/>
            <a:ext cx="11773989" cy="5961017"/>
          </a:xfrm>
        </p:spPr>
        <p:txBody>
          <a:bodyPr>
            <a:normAutofit/>
          </a:bodyPr>
          <a:lstStyle/>
          <a:p>
            <a:pPr>
              <a:buClr>
                <a:schemeClr val="accent5"/>
              </a:buClr>
              <a:buFont typeface="Wingdings" panose="05000000000000000000" pitchFamily="2" charset="2"/>
              <a:buChar char="v"/>
            </a:pP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3115 – Licensees are required to obtain and maintain certificates, transcripts or other proof of attendance/completion substantiating any PDHs earned.  Such certificates, transcripts, or other proof should include, at a minimum, the dates and titles/descriptions of the courses/activities, the names of the sponsor providers, the licensee’s name, and the number of PDHs earned</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t>
            </a:r>
          </a:p>
          <a:p>
            <a:pPr marL="0" indent="0">
              <a:buClr>
                <a:schemeClr val="accent5"/>
              </a:buClr>
              <a:buNone/>
            </a:pPr>
            <a:endPar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buClr>
                <a:schemeClr val="accent5"/>
              </a:buClr>
              <a:buFont typeface="Wingdings" panose="05000000000000000000" pitchFamily="2" charset="2"/>
              <a:buChar char="v"/>
            </a:pP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3105 (F.) – As used in this section, the phrase </a:t>
            </a:r>
            <a:r>
              <a:rPr lang="en-US" sz="2800" i="1"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designs buildings and/or building systems </a:t>
            </a: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shall mean the design of and/or specifications for any component of any building and/or building system including but not limited to architectural engineering design, site work, foundations, structural, electrical, mechanical, fire protection system, communications and associates appurtenances.  </a:t>
            </a:r>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10</a:t>
            </a:fld>
            <a:endParaRPr lang="en-US" dirty="0"/>
          </a:p>
        </p:txBody>
      </p:sp>
    </p:spTree>
    <p:extLst>
      <p:ext uri="{BB962C8B-B14F-4D97-AF65-F5344CB8AC3E}">
        <p14:creationId xmlns:p14="http://schemas.microsoft.com/office/powerpoint/2010/main" val="3890997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238703" y="534602"/>
            <a:ext cx="7881365" cy="758894"/>
          </a:xfrm>
        </p:spPr>
        <p:txBody>
          <a:bodyPr>
            <a:normAutofit/>
          </a:bodyPr>
          <a:lstStyle/>
          <a:p>
            <a:pPr algn="ctr"/>
            <a:r>
              <a:rPr lang="en-US" altLang="en-US" sz="40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CPD </a:t>
            </a: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Requirements</a:t>
            </a:r>
            <a:r>
              <a:rPr lang="en-US" altLang="en-US" sz="4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p>
        </p:txBody>
      </p:sp>
      <p:sp>
        <p:nvSpPr>
          <p:cNvPr id="3" name="Content Placeholder 2"/>
          <p:cNvSpPr>
            <a:spLocks noGrp="1"/>
          </p:cNvSpPr>
          <p:nvPr>
            <p:ph idx="1"/>
          </p:nvPr>
        </p:nvSpPr>
        <p:spPr>
          <a:xfrm>
            <a:off x="157655" y="1412908"/>
            <a:ext cx="11023250" cy="5221222"/>
          </a:xfrm>
        </p:spPr>
        <p:txBody>
          <a:bodyPr>
            <a:normAutofit/>
          </a:bodyPr>
          <a:lstStyle/>
          <a:p>
            <a:pPr marL="484584" indent="-457200">
              <a:buClr>
                <a:schemeClr val="accent5"/>
              </a:buClr>
              <a:buFont typeface="Wingdings" panose="05000000000000000000" pitchFamily="2" charset="2"/>
              <a:buChar char="v"/>
              <a:defRPr/>
            </a:pP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CPD rule changes were effective January 2017.</a:t>
            </a:r>
          </a:p>
          <a:p>
            <a:pPr marL="484584" indent="-457200">
              <a:buClr>
                <a:schemeClr val="accent5"/>
              </a:buClr>
              <a:buFont typeface="Wingdings" panose="05000000000000000000" pitchFamily="2" charset="2"/>
              <a:buChar char="v"/>
              <a:defRPr/>
            </a:pP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Your biennial renewal cycles will remain unchanged.  </a:t>
            </a:r>
          </a:p>
          <a:p>
            <a:pPr marL="484584" indent="-457200">
              <a:buClr>
                <a:schemeClr val="accent5"/>
              </a:buClr>
              <a:buFont typeface="Wingdings" panose="05000000000000000000" pitchFamily="2" charset="2"/>
              <a:buChar char="v"/>
              <a:defRPr/>
            </a:pP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You’re assigned to a spring/fall odd/even year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based </a:t>
            </a: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on your initial licensure date with LAPELS. </a:t>
            </a:r>
            <a:endParaRPr 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484584" indent="-457200">
              <a:buClr>
                <a:schemeClr val="accent5"/>
              </a:buClr>
              <a:buFont typeface="Wingdings" panose="05000000000000000000" pitchFamily="2" charset="2"/>
              <a:buChar char="v"/>
              <a:defRPr/>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way your log your Professional Development Hours has changed</a:t>
            </a:r>
            <a:endPar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27384" indent="0">
              <a:buClr>
                <a:schemeClr val="accent5"/>
              </a:buClr>
              <a:buNone/>
              <a:defRPr/>
            </a:pPr>
            <a:endParaRPr lang="en-US" sz="4000" spc="-50" dirty="0" smtClean="0">
              <a:solidFill>
                <a:schemeClr val="accent5"/>
              </a:solidFill>
              <a:latin typeface="Cambria" panose="02040503050406030204" pitchFamily="18" charset="0"/>
              <a:ea typeface="Cambria" panose="02040503050406030204" pitchFamily="18" charset="0"/>
              <a:cs typeface="Verdana" panose="020B0604030504040204" pitchFamily="34" charset="0"/>
            </a:endParaRPr>
          </a:p>
          <a:p>
            <a:pPr marL="27384" indent="0">
              <a:buClr>
                <a:schemeClr val="accent5"/>
              </a:buClr>
              <a:buNone/>
              <a:defRPr/>
            </a:pPr>
            <a:r>
              <a:rPr lang="en-US" sz="4000" spc="-50"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How </a:t>
            </a:r>
            <a:r>
              <a:rPr lang="en-US" sz="4000" spc="-50" dirty="0">
                <a:solidFill>
                  <a:schemeClr val="accent5"/>
                </a:solidFill>
                <a:latin typeface="Cambria" panose="02040503050406030204" pitchFamily="18" charset="0"/>
                <a:ea typeface="Cambria" panose="02040503050406030204" pitchFamily="18" charset="0"/>
                <a:cs typeface="Verdana" panose="020B0604030504040204" pitchFamily="34" charset="0"/>
              </a:rPr>
              <a:t>many of you renew your license in 2022?</a:t>
            </a: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11</a:t>
            </a:fld>
            <a:endParaRPr lang="en-US" dirty="0"/>
          </a:p>
        </p:txBody>
      </p:sp>
    </p:spTree>
    <p:extLst>
      <p:ext uri="{BB962C8B-B14F-4D97-AF65-F5344CB8AC3E}">
        <p14:creationId xmlns:p14="http://schemas.microsoft.com/office/powerpoint/2010/main" val="1096522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1759853" y="163961"/>
            <a:ext cx="8336280" cy="805523"/>
          </a:xfrm>
        </p:spPr>
        <p:txBody>
          <a:bodyPr>
            <a:noAutofit/>
          </a:bodyPr>
          <a:lstStyle/>
          <a:p>
            <a:pPr algn="ct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Specific CPD Requirements</a:t>
            </a:r>
          </a:p>
        </p:txBody>
      </p:sp>
      <p:sp>
        <p:nvSpPr>
          <p:cNvPr id="3" name="Content Placeholder 2"/>
          <p:cNvSpPr>
            <a:spLocks noGrp="1"/>
          </p:cNvSpPr>
          <p:nvPr>
            <p:ph idx="1"/>
          </p:nvPr>
        </p:nvSpPr>
        <p:spPr>
          <a:xfrm>
            <a:off x="231355" y="969484"/>
            <a:ext cx="11479271" cy="5508434"/>
          </a:xfrm>
        </p:spPr>
        <p:txBody>
          <a:bodyPr>
            <a:normAutofit/>
          </a:bodyPr>
          <a:lstStyle/>
          <a:p>
            <a:pPr marL="706041" indent="-685800">
              <a:spcBef>
                <a:spcPct val="0"/>
              </a:spcBef>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professional engineer must earn 15 professional development hours in a calendar year ( January 1 – December 31).</a:t>
            </a:r>
          </a:p>
          <a:p>
            <a:pPr marL="20241" indent="0">
              <a:spcBef>
                <a:spcPct val="0"/>
              </a:spcBef>
              <a:buClr>
                <a:schemeClr val="accent5"/>
              </a:buClr>
              <a:buNone/>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706041" indent="-685800">
              <a:spcBef>
                <a:spcPct val="0"/>
              </a:spcBef>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Of the 15 hours, at least one hour must be in Ethics.  </a:t>
            </a:r>
          </a:p>
          <a:p>
            <a:pPr marL="20241" indent="0">
              <a:spcBef>
                <a:spcPct val="0"/>
              </a:spcBef>
              <a:buClr>
                <a:schemeClr val="accent5"/>
              </a:buClr>
              <a:buNone/>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706041" indent="-685800">
              <a:spcBef>
                <a:spcPct val="0"/>
              </a:spcBef>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If you design buildings/ building systems in Louisiana, you must earn at least 4 hours in Life Safety Code, ADA Accessibility Guidelines or applicable building codes. </a:t>
            </a:r>
          </a:p>
          <a:p>
            <a:pPr marL="20241" indent="0">
              <a:spcBef>
                <a:spcPct val="0"/>
              </a:spcBef>
              <a:buClr>
                <a:schemeClr val="accent5"/>
              </a:buClr>
              <a:buNone/>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706041" indent="-685800">
              <a:spcBef>
                <a:spcPct val="0"/>
              </a:spcBef>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No more than 8 hours can be earned in a 24 hour period.  </a:t>
            </a:r>
          </a:p>
          <a:p>
            <a:pPr marL="20241" indent="0">
              <a:spcBef>
                <a:spcPct val="0"/>
              </a:spcBef>
              <a:buClr>
                <a:schemeClr val="accent5"/>
              </a:buClr>
              <a:buNone/>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706041" indent="-685800">
              <a:spcBef>
                <a:spcPct val="0"/>
              </a:spcBef>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No more than 7 hours can be carried forward to the next year. </a:t>
            </a:r>
            <a:endParaRPr lang="en-US" altLang="en-US" sz="2800" dirty="0">
              <a:solidFill>
                <a:schemeClr val="accent5">
                  <a:lumMod val="20000"/>
                  <a:lumOff val="80000"/>
                </a:schemeClr>
              </a:solidFill>
              <a:latin typeface="Calibri" panose="020F0502020204030204" pitchFamily="34"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12</a:t>
            </a:fld>
            <a:endParaRPr lang="en-US" dirty="0"/>
          </a:p>
        </p:txBody>
      </p:sp>
    </p:spTree>
    <p:extLst>
      <p:ext uri="{BB962C8B-B14F-4D97-AF65-F5344CB8AC3E}">
        <p14:creationId xmlns:p14="http://schemas.microsoft.com/office/powerpoint/2010/main" val="4173724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23" y="56646"/>
            <a:ext cx="11166086" cy="605506"/>
          </a:xfrm>
        </p:spPr>
        <p:txBody>
          <a:bodyPr>
            <a:normAutofit fontScale="90000"/>
          </a:bodyPr>
          <a:lstStyle/>
          <a:p>
            <a:pPr algn="ctr"/>
            <a:r>
              <a:rPr lang="en-US" b="1" dirty="0" smtClean="0">
                <a:solidFill>
                  <a:schemeClr val="accent5"/>
                </a:solidFill>
                <a:latin typeface="Cambria" panose="02040503050406030204" pitchFamily="18" charset="0"/>
                <a:ea typeface="Cambria" panose="02040503050406030204" pitchFamily="18" charset="0"/>
              </a:rPr>
              <a:t>Active vs. Inactive Status </a:t>
            </a:r>
            <a:endParaRPr lang="en-US" b="1" dirty="0">
              <a:solidFill>
                <a:schemeClr val="accent5"/>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145043" y="662151"/>
            <a:ext cx="10966493" cy="6103773"/>
          </a:xfrm>
        </p:spPr>
        <p:txBody>
          <a:bodyPr>
            <a:noAutofit/>
          </a:bodyPr>
          <a:lstStyle/>
          <a:p>
            <a:pPr lvl="1">
              <a:buClr>
                <a:schemeClr val="accent5"/>
              </a:buClr>
              <a:buFont typeface="Wingdings" panose="05000000000000000000" pitchFamily="2" charset="2"/>
              <a:buChar char="v"/>
            </a:pPr>
            <a:r>
              <a:rPr lang="en-US" sz="2400" dirty="0" smtClean="0">
                <a:solidFill>
                  <a:schemeClr val="accent5">
                    <a:lumMod val="20000"/>
                    <a:lumOff val="80000"/>
                  </a:schemeClr>
                </a:solidFill>
                <a:latin typeface="Cambria" panose="02040503050406030204" pitchFamily="18" charset="0"/>
                <a:ea typeface="Cambria" panose="02040503050406030204" pitchFamily="18" charset="0"/>
              </a:rPr>
              <a:t>An individual who elects not to offer or provide engineering/surveying services;</a:t>
            </a:r>
          </a:p>
          <a:p>
            <a:pPr lvl="1">
              <a:buClr>
                <a:schemeClr val="accent5"/>
              </a:buClr>
              <a:buFont typeface="Wingdings" panose="05000000000000000000" pitchFamily="2" charset="2"/>
              <a:buChar char="v"/>
            </a:pPr>
            <a:endParaRPr lang="en-US" sz="2400" dirty="0" smtClean="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400" dirty="0" smtClean="0">
                <a:solidFill>
                  <a:schemeClr val="accent5">
                    <a:lumMod val="20000"/>
                    <a:lumOff val="80000"/>
                  </a:schemeClr>
                </a:solidFill>
                <a:latin typeface="Cambria" panose="02040503050406030204" pitchFamily="18" charset="0"/>
                <a:ea typeface="Cambria" panose="02040503050406030204" pitchFamily="18" charset="0"/>
              </a:rPr>
              <a:t>This individual does not need to meet the CPD requirements;</a:t>
            </a:r>
          </a:p>
          <a:p>
            <a:pPr lvl="1">
              <a:buClr>
                <a:schemeClr val="accent5"/>
              </a:buClr>
              <a:buFont typeface="Wingdings" panose="05000000000000000000" pitchFamily="2" charset="2"/>
              <a:buChar char="v"/>
            </a:pPr>
            <a:endParaRPr lang="en-US" sz="2400" dirty="0" smtClean="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400" dirty="0" smtClean="0">
                <a:solidFill>
                  <a:schemeClr val="accent5">
                    <a:lumMod val="20000"/>
                    <a:lumOff val="80000"/>
                  </a:schemeClr>
                </a:solidFill>
                <a:latin typeface="Cambria" panose="02040503050406030204" pitchFamily="18" charset="0"/>
                <a:ea typeface="Cambria" panose="02040503050406030204" pitchFamily="18" charset="0"/>
              </a:rPr>
              <a:t>This individual does not meet the requirements to be in the </a:t>
            </a:r>
            <a:r>
              <a:rPr lang="en-US" sz="2400" dirty="0">
                <a:solidFill>
                  <a:schemeClr val="accent5">
                    <a:lumMod val="75000"/>
                  </a:schemeClr>
                </a:solidFill>
                <a:latin typeface="Cambria" panose="02040503050406030204" pitchFamily="18" charset="0"/>
                <a:ea typeface="Cambria" panose="02040503050406030204" pitchFamily="18" charset="0"/>
              </a:rPr>
              <a:t>R</a:t>
            </a:r>
            <a:r>
              <a:rPr lang="en-US" sz="2400" dirty="0" smtClean="0">
                <a:solidFill>
                  <a:schemeClr val="accent5">
                    <a:lumMod val="75000"/>
                  </a:schemeClr>
                </a:solidFill>
                <a:latin typeface="Cambria" panose="02040503050406030204" pitchFamily="18" charset="0"/>
                <a:ea typeface="Cambria" panose="02040503050406030204" pitchFamily="18" charset="0"/>
              </a:rPr>
              <a:t>etired</a:t>
            </a:r>
            <a:r>
              <a:rPr lang="en-US" sz="2400" dirty="0" smtClean="0">
                <a:solidFill>
                  <a:schemeClr val="accent5">
                    <a:lumMod val="20000"/>
                    <a:lumOff val="80000"/>
                  </a:schemeClr>
                </a:solidFill>
                <a:latin typeface="Cambria" panose="02040503050406030204" pitchFamily="18" charset="0"/>
                <a:ea typeface="Cambria" panose="02040503050406030204" pitchFamily="18" charset="0"/>
              </a:rPr>
              <a:t> or in the </a:t>
            </a:r>
            <a:r>
              <a:rPr lang="en-US" sz="2400" dirty="0" smtClean="0">
                <a:solidFill>
                  <a:schemeClr val="accent5">
                    <a:lumMod val="75000"/>
                  </a:schemeClr>
                </a:solidFill>
                <a:latin typeface="Cambria" panose="02040503050406030204" pitchFamily="18" charset="0"/>
                <a:ea typeface="Cambria" panose="02040503050406030204" pitchFamily="18" charset="0"/>
              </a:rPr>
              <a:t>Retired Waiver Granted </a:t>
            </a:r>
            <a:r>
              <a:rPr lang="en-US" sz="2400" dirty="0" smtClean="0">
                <a:solidFill>
                  <a:schemeClr val="accent5">
                    <a:lumMod val="20000"/>
                    <a:lumOff val="80000"/>
                  </a:schemeClr>
                </a:solidFill>
                <a:latin typeface="Cambria" panose="02040503050406030204" pitchFamily="18" charset="0"/>
                <a:ea typeface="Cambria" panose="02040503050406030204" pitchFamily="18" charset="0"/>
              </a:rPr>
              <a:t>Statuses;</a:t>
            </a:r>
          </a:p>
          <a:p>
            <a:pPr lvl="1">
              <a:buClr>
                <a:schemeClr val="accent5"/>
              </a:buClr>
              <a:buFont typeface="Wingdings" panose="05000000000000000000" pitchFamily="2" charset="2"/>
              <a:buChar char="v"/>
            </a:pPr>
            <a:endParaRPr lang="en-US" sz="2400" dirty="0" smtClean="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400" dirty="0" smtClean="0">
                <a:solidFill>
                  <a:schemeClr val="accent5">
                    <a:lumMod val="20000"/>
                    <a:lumOff val="80000"/>
                  </a:schemeClr>
                </a:solidFill>
                <a:latin typeface="Cambria" panose="02040503050406030204" pitchFamily="18" charset="0"/>
                <a:ea typeface="Cambria" panose="02040503050406030204" pitchFamily="18" charset="0"/>
              </a:rPr>
              <a:t>The fee is $120 to maintain this status; </a:t>
            </a:r>
          </a:p>
          <a:p>
            <a:pPr lvl="1">
              <a:buClr>
                <a:schemeClr val="accent5"/>
              </a:buClr>
              <a:buFont typeface="Wingdings" panose="05000000000000000000" pitchFamily="2" charset="2"/>
              <a:buChar char="v"/>
            </a:pPr>
            <a:endParaRPr lang="en-US" sz="2400" dirty="0" smtClean="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400" dirty="0" smtClean="0">
                <a:solidFill>
                  <a:schemeClr val="accent5">
                    <a:lumMod val="20000"/>
                    <a:lumOff val="80000"/>
                  </a:schemeClr>
                </a:solidFill>
                <a:latin typeface="Cambria" panose="02040503050406030204" pitchFamily="18" charset="0"/>
                <a:ea typeface="Cambria" panose="02040503050406030204" pitchFamily="18" charset="0"/>
              </a:rPr>
              <a:t>Can represent as PE-Inactive; </a:t>
            </a:r>
          </a:p>
          <a:p>
            <a:pPr lvl="1">
              <a:buClr>
                <a:schemeClr val="accent5"/>
              </a:buClr>
              <a:buFont typeface="Wingdings" panose="05000000000000000000" pitchFamily="2" charset="2"/>
              <a:buChar char="v"/>
            </a:pPr>
            <a:endParaRPr lang="en-US" sz="2400" dirty="0" smtClean="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400" dirty="0" smtClean="0">
                <a:solidFill>
                  <a:schemeClr val="accent5">
                    <a:lumMod val="20000"/>
                    <a:lumOff val="80000"/>
                  </a:schemeClr>
                </a:solidFill>
                <a:latin typeface="Cambria" panose="02040503050406030204" pitchFamily="18" charset="0"/>
                <a:ea typeface="Cambria" panose="02040503050406030204" pitchFamily="18" charset="0"/>
              </a:rPr>
              <a:t>At the time the individual wishes to return to </a:t>
            </a:r>
            <a:r>
              <a:rPr lang="en-US" sz="2400" dirty="0" smtClean="0">
                <a:solidFill>
                  <a:schemeClr val="accent5">
                    <a:lumMod val="75000"/>
                  </a:schemeClr>
                </a:solidFill>
                <a:latin typeface="Cambria" panose="02040503050406030204" pitchFamily="18" charset="0"/>
                <a:ea typeface="Cambria" panose="02040503050406030204" pitchFamily="18" charset="0"/>
              </a:rPr>
              <a:t>Active</a:t>
            </a:r>
            <a:r>
              <a:rPr lang="en-US" sz="2400" dirty="0" smtClean="0">
                <a:solidFill>
                  <a:schemeClr val="accent5">
                    <a:lumMod val="20000"/>
                    <a:lumOff val="80000"/>
                  </a:schemeClr>
                </a:solidFill>
                <a:latin typeface="Cambria" panose="02040503050406030204" pitchFamily="18" charset="0"/>
                <a:ea typeface="Cambria" panose="02040503050406030204" pitchFamily="18" charset="0"/>
              </a:rPr>
              <a:t> status, he/she can notify the Board and submit a LAPELS CPD activity log, along with all supporting documentation of hours earned in the 24 months prior to submitting the request to change statuses. </a:t>
            </a:r>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13</a:t>
            </a:fld>
            <a:endParaRPr lang="en-US" dirty="0"/>
          </a:p>
        </p:txBody>
      </p:sp>
    </p:spTree>
    <p:extLst>
      <p:ext uri="{BB962C8B-B14F-4D97-AF65-F5344CB8AC3E}">
        <p14:creationId xmlns:p14="http://schemas.microsoft.com/office/powerpoint/2010/main" val="2031857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69" y="107576"/>
            <a:ext cx="10747043" cy="712231"/>
          </a:xfrm>
        </p:spPr>
        <p:txBody>
          <a:bodyPr>
            <a:normAutofit/>
          </a:bodyPr>
          <a:lstStyle/>
          <a:p>
            <a:pPr algn="ctr"/>
            <a:r>
              <a:rPr lang="en-US" b="1" dirty="0" smtClean="0">
                <a:solidFill>
                  <a:schemeClr val="accent5"/>
                </a:solidFill>
                <a:latin typeface="Cambria" panose="02040503050406030204" pitchFamily="18" charset="0"/>
                <a:ea typeface="Cambria" panose="02040503050406030204" pitchFamily="18" charset="0"/>
              </a:rPr>
              <a:t>Retired Status </a:t>
            </a:r>
            <a:endParaRPr lang="en-US" dirty="0">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207468" y="819807"/>
            <a:ext cx="10747043" cy="5744954"/>
          </a:xfrm>
        </p:spPr>
        <p:txBody>
          <a:bodyPr>
            <a:normAutofit lnSpcReduction="10000"/>
          </a:bodyPr>
          <a:lstStyle/>
          <a:p>
            <a:pPr lvl="1">
              <a:buClr>
                <a:schemeClr val="accent5"/>
              </a:buClr>
              <a:buFont typeface="Wingdings" panose="05000000000000000000" pitchFamily="2" charset="2"/>
              <a:buChar char="v"/>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An </a:t>
            </a:r>
            <a:r>
              <a:rPr lang="en-US" sz="2800" dirty="0">
                <a:solidFill>
                  <a:schemeClr val="accent5">
                    <a:lumMod val="20000"/>
                    <a:lumOff val="80000"/>
                  </a:schemeClr>
                </a:solidFill>
                <a:latin typeface="Cambria" panose="02040503050406030204" pitchFamily="18" charset="0"/>
                <a:ea typeface="Cambria" panose="02040503050406030204" pitchFamily="18" charset="0"/>
              </a:rPr>
              <a:t>individual who choses not to offer or provide engineering/surveying services</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a:t>
            </a:r>
          </a:p>
          <a:p>
            <a:pPr marL="274320" lvl="1" indent="0">
              <a:buClr>
                <a:schemeClr val="accent5"/>
              </a:buClr>
              <a:buNone/>
            </a:pPr>
            <a:endParaRPr lang="en-US" sz="2800" dirty="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800" dirty="0">
                <a:solidFill>
                  <a:schemeClr val="accent5">
                    <a:lumMod val="20000"/>
                    <a:lumOff val="80000"/>
                  </a:schemeClr>
                </a:solidFill>
                <a:latin typeface="Cambria" panose="02040503050406030204" pitchFamily="18" charset="0"/>
                <a:ea typeface="Cambria" panose="02040503050406030204" pitchFamily="18" charset="0"/>
              </a:rPr>
              <a:t>Is at least 70 years old </a:t>
            </a:r>
            <a:r>
              <a:rPr lang="en-US" sz="2800" dirty="0">
                <a:solidFill>
                  <a:schemeClr val="accent5"/>
                </a:solidFill>
                <a:latin typeface="Cambria" panose="02040503050406030204" pitchFamily="18" charset="0"/>
                <a:ea typeface="Cambria" panose="02040503050406030204" pitchFamily="18" charset="0"/>
              </a:rPr>
              <a:t>OR</a:t>
            </a:r>
            <a:r>
              <a:rPr lang="en-US" sz="2800" dirty="0">
                <a:solidFill>
                  <a:schemeClr val="accent5">
                    <a:lumMod val="20000"/>
                    <a:lumOff val="80000"/>
                  </a:schemeClr>
                </a:solidFill>
                <a:latin typeface="Cambria" panose="02040503050406030204" pitchFamily="18" charset="0"/>
                <a:ea typeface="Cambria" panose="02040503050406030204" pitchFamily="18" charset="0"/>
              </a:rPr>
              <a:t> has been licensed for at least 35 years with LAPELS; </a:t>
            </a:r>
            <a:endParaRPr lang="en-US" sz="2800" dirty="0" smtClean="0">
              <a:solidFill>
                <a:schemeClr val="accent5">
                  <a:lumMod val="20000"/>
                  <a:lumOff val="80000"/>
                </a:schemeClr>
              </a:solidFill>
              <a:latin typeface="Cambria" panose="02040503050406030204" pitchFamily="18" charset="0"/>
              <a:ea typeface="Cambria" panose="02040503050406030204" pitchFamily="18" charset="0"/>
            </a:endParaRPr>
          </a:p>
          <a:p>
            <a:pPr marL="274320" lvl="1" indent="0">
              <a:buClr>
                <a:schemeClr val="accent5"/>
              </a:buClr>
              <a:buNone/>
            </a:pPr>
            <a:endParaRPr lang="en-US" sz="2800" dirty="0" smtClean="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The fee is $60 to maintain this status;</a:t>
            </a:r>
          </a:p>
          <a:p>
            <a:pPr marL="274320" lvl="1" indent="0">
              <a:buClr>
                <a:schemeClr val="accent5"/>
              </a:buClr>
              <a:buNone/>
            </a:pPr>
            <a:endParaRPr lang="en-US" sz="2800" dirty="0" smtClean="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Can </a:t>
            </a:r>
            <a:r>
              <a:rPr lang="en-US" sz="2800" dirty="0">
                <a:solidFill>
                  <a:schemeClr val="accent5">
                    <a:lumMod val="20000"/>
                    <a:lumOff val="80000"/>
                  </a:schemeClr>
                </a:solidFill>
                <a:latin typeface="Cambria" panose="02040503050406030204" pitchFamily="18" charset="0"/>
                <a:ea typeface="Cambria" panose="02040503050406030204" pitchFamily="18" charset="0"/>
              </a:rPr>
              <a:t>represent as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PE-Retired;</a:t>
            </a:r>
          </a:p>
          <a:p>
            <a:pPr marL="274320" lvl="1" indent="0">
              <a:buClr>
                <a:schemeClr val="accent5"/>
              </a:buClr>
              <a:buNone/>
            </a:pPr>
            <a:endParaRPr lang="en-US" sz="2800" dirty="0" smtClean="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If an </a:t>
            </a:r>
            <a:r>
              <a:rPr lang="en-US" sz="2800" dirty="0">
                <a:solidFill>
                  <a:schemeClr val="accent5">
                    <a:lumMod val="20000"/>
                    <a:lumOff val="80000"/>
                  </a:schemeClr>
                </a:solidFill>
                <a:latin typeface="Cambria" panose="02040503050406030204" pitchFamily="18" charset="0"/>
                <a:ea typeface="Cambria" panose="02040503050406030204" pitchFamily="18" charset="0"/>
              </a:rPr>
              <a:t>individual wishes to return to </a:t>
            </a:r>
            <a:r>
              <a:rPr lang="en-US" sz="2800" dirty="0">
                <a:solidFill>
                  <a:schemeClr val="accent5">
                    <a:lumMod val="75000"/>
                  </a:schemeClr>
                </a:solidFill>
                <a:latin typeface="Cambria" panose="02040503050406030204" pitchFamily="18" charset="0"/>
                <a:ea typeface="Cambria" panose="02040503050406030204" pitchFamily="18" charset="0"/>
              </a:rPr>
              <a:t>Active</a:t>
            </a:r>
            <a:r>
              <a:rPr lang="en-US" sz="2800" dirty="0">
                <a:solidFill>
                  <a:schemeClr val="accent5">
                    <a:lumMod val="20000"/>
                    <a:lumOff val="80000"/>
                  </a:schemeClr>
                </a:solidFill>
                <a:latin typeface="Cambria" panose="02040503050406030204" pitchFamily="18" charset="0"/>
                <a:ea typeface="Cambria" panose="02040503050406030204" pitchFamily="18" charset="0"/>
              </a:rPr>
              <a:t> status, he/she can notify the Board and submit a LAPELS CPD activity log, along with all supporting documentation of hours earned in the 24 months prior to submitting the request to change statuses. </a:t>
            </a:r>
          </a:p>
          <a:p>
            <a:pPr lvl="1">
              <a:buClr>
                <a:schemeClr val="accent5"/>
              </a:buClr>
              <a:buFont typeface="Arial" panose="020B0604020202020204" pitchFamily="34" charset="0"/>
              <a:buChar char="•"/>
            </a:pPr>
            <a:endParaRPr lang="en-US" sz="2600" dirty="0">
              <a:solidFill>
                <a:schemeClr val="accent5">
                  <a:lumMod val="20000"/>
                  <a:lumOff val="80000"/>
                </a:schemeClr>
              </a:solidFill>
            </a:endParaRPr>
          </a:p>
          <a:p>
            <a:endParaRPr lang="en-US" dirty="0"/>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14</a:t>
            </a:fld>
            <a:endParaRPr lang="en-US" dirty="0"/>
          </a:p>
        </p:txBody>
      </p:sp>
    </p:spTree>
    <p:extLst>
      <p:ext uri="{BB962C8B-B14F-4D97-AF65-F5344CB8AC3E}">
        <p14:creationId xmlns:p14="http://schemas.microsoft.com/office/powerpoint/2010/main" val="2934836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989" y="119818"/>
            <a:ext cx="10254523" cy="630621"/>
          </a:xfrm>
        </p:spPr>
        <p:txBody>
          <a:bodyPr>
            <a:normAutofit fontScale="90000"/>
          </a:bodyPr>
          <a:lstStyle/>
          <a:p>
            <a:pPr algn="ctr"/>
            <a:r>
              <a:rPr lang="en-US" sz="4000" b="1" dirty="0">
                <a:solidFill>
                  <a:schemeClr val="accent5">
                    <a:lumMod val="75000"/>
                  </a:schemeClr>
                </a:solidFill>
                <a:latin typeface="Cambria" panose="02040503050406030204" pitchFamily="18" charset="0"/>
                <a:ea typeface="Cambria" panose="02040503050406030204" pitchFamily="18" charset="0"/>
              </a:rPr>
              <a:t>Retired Waiver </a:t>
            </a:r>
            <a:r>
              <a:rPr lang="en-US" sz="4000" b="1" dirty="0" smtClean="0">
                <a:solidFill>
                  <a:schemeClr val="accent5">
                    <a:lumMod val="75000"/>
                  </a:schemeClr>
                </a:solidFill>
                <a:latin typeface="Cambria" panose="02040503050406030204" pitchFamily="18" charset="0"/>
                <a:ea typeface="Cambria" panose="02040503050406030204" pitchFamily="18" charset="0"/>
              </a:rPr>
              <a:t>Granted Status</a:t>
            </a:r>
            <a:endParaRPr lang="en-US" sz="4000" dirty="0">
              <a:solidFill>
                <a:schemeClr val="accent5">
                  <a:lumMod val="75000"/>
                </a:schemeClr>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151349" y="750439"/>
            <a:ext cx="11141491" cy="5780989"/>
          </a:xfrm>
        </p:spPr>
        <p:txBody>
          <a:bodyPr>
            <a:normAutofit fontScale="92500" lnSpcReduction="20000"/>
          </a:bodyPr>
          <a:lstStyle/>
          <a:p>
            <a:pPr lvl="1">
              <a:buClr>
                <a:schemeClr val="accent5"/>
              </a:buClr>
              <a:buFont typeface="Wingdings" panose="05000000000000000000" pitchFamily="2" charset="2"/>
              <a:buChar char="v"/>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An </a:t>
            </a:r>
            <a:r>
              <a:rPr lang="en-US" sz="2800" dirty="0">
                <a:solidFill>
                  <a:schemeClr val="accent5">
                    <a:lumMod val="20000"/>
                    <a:lumOff val="80000"/>
                  </a:schemeClr>
                </a:solidFill>
                <a:latin typeface="Cambria" panose="02040503050406030204" pitchFamily="18" charset="0"/>
                <a:ea typeface="Cambria" panose="02040503050406030204" pitchFamily="18" charset="0"/>
              </a:rPr>
              <a:t>individual who choses not to offer or provide engineering/surveying services</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a:t>
            </a:r>
          </a:p>
          <a:p>
            <a:pPr marL="274320" lvl="1" indent="0">
              <a:buClr>
                <a:schemeClr val="accent5"/>
              </a:buClr>
              <a:buNone/>
            </a:pPr>
            <a:endParaRPr lang="en-US" sz="2800" dirty="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800" dirty="0">
                <a:solidFill>
                  <a:schemeClr val="accent5">
                    <a:lumMod val="20000"/>
                    <a:lumOff val="80000"/>
                  </a:schemeClr>
                </a:solidFill>
                <a:latin typeface="Cambria" panose="02040503050406030204" pitchFamily="18" charset="0"/>
                <a:ea typeface="Cambria" panose="02040503050406030204" pitchFamily="18" charset="0"/>
              </a:rPr>
              <a:t>Is at least 70 years old </a:t>
            </a:r>
            <a:r>
              <a:rPr lang="en-US" sz="2800" dirty="0">
                <a:solidFill>
                  <a:schemeClr val="accent5"/>
                </a:solidFill>
                <a:latin typeface="Cambria" panose="02040503050406030204" pitchFamily="18" charset="0"/>
                <a:ea typeface="Cambria" panose="02040503050406030204" pitchFamily="18" charset="0"/>
              </a:rPr>
              <a:t>AND</a:t>
            </a:r>
            <a:r>
              <a:rPr lang="en-US" sz="2800" dirty="0">
                <a:solidFill>
                  <a:schemeClr val="accent5">
                    <a:lumMod val="20000"/>
                    <a:lumOff val="80000"/>
                  </a:schemeClr>
                </a:solidFill>
                <a:latin typeface="Cambria" panose="02040503050406030204" pitchFamily="18" charset="0"/>
                <a:ea typeface="Cambria" panose="02040503050406030204" pitchFamily="18" charset="0"/>
              </a:rPr>
              <a:t> has been licensed for at least 35 years with LAPELS; </a:t>
            </a:r>
            <a:endParaRPr lang="en-US" sz="2800" dirty="0" smtClean="0">
              <a:solidFill>
                <a:schemeClr val="accent5">
                  <a:lumMod val="20000"/>
                  <a:lumOff val="80000"/>
                </a:schemeClr>
              </a:solidFill>
              <a:latin typeface="Cambria" panose="02040503050406030204" pitchFamily="18" charset="0"/>
              <a:ea typeface="Cambria" panose="02040503050406030204" pitchFamily="18" charset="0"/>
            </a:endParaRPr>
          </a:p>
          <a:p>
            <a:pPr marL="274320" lvl="1" indent="0">
              <a:buClr>
                <a:schemeClr val="accent5"/>
              </a:buClr>
              <a:buNone/>
            </a:pPr>
            <a:endParaRPr lang="en-US" sz="2800" dirty="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800" dirty="0">
                <a:solidFill>
                  <a:schemeClr val="accent5">
                    <a:lumMod val="20000"/>
                    <a:lumOff val="80000"/>
                  </a:schemeClr>
                </a:solidFill>
                <a:latin typeface="Cambria" panose="02040503050406030204" pitchFamily="18" charset="0"/>
                <a:ea typeface="Cambria" panose="02040503050406030204" pitchFamily="18" charset="0"/>
              </a:rPr>
              <a:t>Has no disciplinary action in any jurisdiction or the courts; </a:t>
            </a:r>
            <a:endParaRPr lang="en-US" sz="2800" dirty="0" smtClean="0">
              <a:solidFill>
                <a:schemeClr val="accent5">
                  <a:lumMod val="20000"/>
                  <a:lumOff val="80000"/>
                </a:schemeClr>
              </a:solidFill>
              <a:latin typeface="Cambria" panose="02040503050406030204" pitchFamily="18" charset="0"/>
              <a:ea typeface="Cambria" panose="02040503050406030204" pitchFamily="18" charset="0"/>
            </a:endParaRPr>
          </a:p>
          <a:p>
            <a:pPr marL="274320" lvl="1" indent="0">
              <a:buClr>
                <a:schemeClr val="accent5"/>
              </a:buClr>
              <a:buNone/>
            </a:pPr>
            <a:endParaRPr lang="en-US" sz="2800" dirty="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800" dirty="0">
                <a:solidFill>
                  <a:schemeClr val="accent5">
                    <a:lumMod val="20000"/>
                    <a:lumOff val="80000"/>
                  </a:schemeClr>
                </a:solidFill>
                <a:latin typeface="Cambria" panose="02040503050406030204" pitchFamily="18" charset="0"/>
                <a:ea typeface="Cambria" panose="02040503050406030204" pitchFamily="18" charset="0"/>
              </a:rPr>
              <a:t>The fee is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waived to </a:t>
            </a:r>
            <a:r>
              <a:rPr lang="en-US" sz="2800" dirty="0">
                <a:solidFill>
                  <a:schemeClr val="accent5">
                    <a:lumMod val="20000"/>
                    <a:lumOff val="80000"/>
                  </a:schemeClr>
                </a:solidFill>
                <a:latin typeface="Cambria" panose="02040503050406030204" pitchFamily="18" charset="0"/>
                <a:ea typeface="Cambria" panose="02040503050406030204" pitchFamily="18" charset="0"/>
              </a:rPr>
              <a:t>maintain this status</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a:t>
            </a:r>
          </a:p>
          <a:p>
            <a:pPr marL="274320" lvl="1" indent="0">
              <a:buClr>
                <a:schemeClr val="accent5"/>
              </a:buClr>
              <a:buNone/>
            </a:pPr>
            <a:endParaRPr lang="en-US" sz="2800" dirty="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800" dirty="0">
                <a:solidFill>
                  <a:schemeClr val="accent5">
                    <a:lumMod val="20000"/>
                    <a:lumOff val="80000"/>
                  </a:schemeClr>
                </a:solidFill>
                <a:latin typeface="Cambria" panose="02040503050406030204" pitchFamily="18" charset="0"/>
                <a:ea typeface="Cambria" panose="02040503050406030204" pitchFamily="18" charset="0"/>
              </a:rPr>
              <a:t>Can represent as PE-Retired</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a:t>
            </a:r>
          </a:p>
          <a:p>
            <a:pPr marL="274320" lvl="1" indent="0">
              <a:buClr>
                <a:schemeClr val="accent5"/>
              </a:buClr>
              <a:buNone/>
            </a:pPr>
            <a:endParaRPr lang="en-US" sz="2800" dirty="0">
              <a:solidFill>
                <a:schemeClr val="accent5">
                  <a:lumMod val="20000"/>
                  <a:lumOff val="80000"/>
                </a:schemeClr>
              </a:solidFill>
              <a:latin typeface="Cambria" panose="02040503050406030204" pitchFamily="18" charset="0"/>
              <a:ea typeface="Cambria" panose="02040503050406030204" pitchFamily="18" charset="0"/>
            </a:endParaRPr>
          </a:p>
          <a:p>
            <a:pPr lvl="1">
              <a:buClr>
                <a:schemeClr val="accent5"/>
              </a:buClr>
              <a:buFont typeface="Wingdings" panose="05000000000000000000" pitchFamily="2" charset="2"/>
              <a:buChar char="v"/>
            </a:pPr>
            <a:r>
              <a:rPr lang="en-US" sz="2800" dirty="0">
                <a:solidFill>
                  <a:schemeClr val="accent5">
                    <a:lumMod val="20000"/>
                    <a:lumOff val="80000"/>
                  </a:schemeClr>
                </a:solidFill>
                <a:latin typeface="Cambria" panose="02040503050406030204" pitchFamily="18" charset="0"/>
                <a:ea typeface="Cambria" panose="02040503050406030204" pitchFamily="18" charset="0"/>
              </a:rPr>
              <a:t>If an individual wishes to return to </a:t>
            </a:r>
            <a:r>
              <a:rPr lang="en-US" sz="2800" dirty="0">
                <a:solidFill>
                  <a:schemeClr val="accent5">
                    <a:lumMod val="75000"/>
                  </a:schemeClr>
                </a:solidFill>
                <a:latin typeface="Cambria" panose="02040503050406030204" pitchFamily="18" charset="0"/>
                <a:ea typeface="Cambria" panose="02040503050406030204" pitchFamily="18" charset="0"/>
              </a:rPr>
              <a:t>Active</a:t>
            </a:r>
            <a:r>
              <a:rPr lang="en-US" sz="2800" dirty="0">
                <a:solidFill>
                  <a:schemeClr val="accent5">
                    <a:lumMod val="20000"/>
                    <a:lumOff val="80000"/>
                  </a:schemeClr>
                </a:solidFill>
                <a:latin typeface="Cambria" panose="02040503050406030204" pitchFamily="18" charset="0"/>
                <a:ea typeface="Cambria" panose="02040503050406030204" pitchFamily="18" charset="0"/>
              </a:rPr>
              <a:t> status, he/she can notify the Board and submit a LAPELS CPD activity log, along with all supporting documentation of hours earned in the 24 months prior to submitting the request to change statuses. </a:t>
            </a:r>
          </a:p>
          <a:p>
            <a:endParaRPr lang="en-US" dirty="0"/>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15</a:t>
            </a:fld>
            <a:endParaRPr lang="en-US" dirty="0"/>
          </a:p>
        </p:txBody>
      </p:sp>
    </p:spTree>
    <p:extLst>
      <p:ext uri="{BB962C8B-B14F-4D97-AF65-F5344CB8AC3E}">
        <p14:creationId xmlns:p14="http://schemas.microsoft.com/office/powerpoint/2010/main" val="2033941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38" y="365760"/>
            <a:ext cx="10539574" cy="955894"/>
          </a:xfrm>
        </p:spPr>
        <p:txBody>
          <a:bodyPr>
            <a:normAutofit/>
          </a:bodyPr>
          <a:lstStyle/>
          <a:p>
            <a:pPr algn="ctr"/>
            <a:r>
              <a:rPr 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105</a:t>
            </a:r>
            <a:r>
              <a:rPr lang="en-US" sz="4000" dirty="0" smtClean="0"/>
              <a:t>. </a:t>
            </a:r>
            <a:r>
              <a:rPr 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Definitions</a:t>
            </a:r>
          </a:p>
        </p:txBody>
      </p:sp>
      <p:sp>
        <p:nvSpPr>
          <p:cNvPr id="3" name="Content Placeholder 2"/>
          <p:cNvSpPr>
            <a:spLocks noGrp="1"/>
          </p:cNvSpPr>
          <p:nvPr>
            <p:ph idx="1"/>
          </p:nvPr>
        </p:nvSpPr>
        <p:spPr>
          <a:xfrm>
            <a:off x="200223" y="1835106"/>
            <a:ext cx="10867170" cy="1828800"/>
          </a:xfrm>
        </p:spPr>
        <p:txBody>
          <a:bodyPr>
            <a:noAutofit/>
          </a:bodyPr>
          <a:lstStyle/>
          <a:p>
            <a:pPr marL="0" indent="0">
              <a:buNone/>
            </a:pPr>
            <a:r>
              <a:rPr lang="en-US" sz="2800" b="1"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Practice of Engineering</a:t>
            </a:r>
          </a:p>
          <a:p>
            <a:pPr lvl="1">
              <a:buClr>
                <a:schemeClr val="accent5"/>
              </a:buClr>
              <a:buFont typeface="Arial" panose="020B0604020202020204" pitchFamily="34" charset="0"/>
              <a:buChar char="•"/>
            </a:pP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incidental practice of engineering for architects</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……………we continue to work on the task force with representatives from AIA and LSBAE, as well as LES and ACEC</a:t>
            </a:r>
            <a:endPar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16</a:t>
            </a:fld>
            <a:endParaRPr lang="en-US" dirty="0"/>
          </a:p>
        </p:txBody>
      </p:sp>
    </p:spTree>
    <p:extLst>
      <p:ext uri="{BB962C8B-B14F-4D97-AF65-F5344CB8AC3E}">
        <p14:creationId xmlns:p14="http://schemas.microsoft.com/office/powerpoint/2010/main" val="2604626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850231" y="1010653"/>
            <a:ext cx="10812379" cy="4362235"/>
          </a:xfrm>
        </p:spPr>
        <p:txBody>
          <a:bodyPr anchor="ctr">
            <a:normAutofit/>
          </a:bodyPr>
          <a:lstStyle/>
          <a:p>
            <a:pPr marL="34925" indent="0" algn="ctr">
              <a:buNone/>
            </a:pPr>
            <a:r>
              <a:rPr lang="en-US" altLang="en-US" sz="66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Compliance </a:t>
            </a:r>
          </a:p>
          <a:p>
            <a:pPr marL="34925" indent="0" algn="ctr">
              <a:buNone/>
            </a:pPr>
            <a:r>
              <a:rPr lang="en-US" altLang="en-US" sz="66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and </a:t>
            </a:r>
          </a:p>
          <a:p>
            <a:pPr marL="34925" indent="0" algn="ctr">
              <a:buNone/>
            </a:pPr>
            <a:r>
              <a:rPr lang="en-US" altLang="en-US" sz="66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Enforcement </a:t>
            </a:r>
            <a:endParaRPr lang="en-US" altLang="en-US" sz="66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17</a:t>
            </a:fld>
            <a:endParaRPr lang="en-US" dirty="0"/>
          </a:p>
        </p:txBody>
      </p:sp>
    </p:spTree>
    <p:extLst>
      <p:ext uri="{BB962C8B-B14F-4D97-AF65-F5344CB8AC3E}">
        <p14:creationId xmlns:p14="http://schemas.microsoft.com/office/powerpoint/2010/main" val="991085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ctrTitle"/>
          </p:nvPr>
        </p:nvSpPr>
        <p:spPr>
          <a:xfrm>
            <a:off x="78377" y="75675"/>
            <a:ext cx="11956869" cy="662152"/>
          </a:xfrm>
        </p:spPr>
        <p:txBody>
          <a:bodyPr>
            <a:noAutofit/>
          </a:bodyPr>
          <a:lstStyle/>
          <a:p>
            <a:pPr algn="ctr" fontAlgn="ctr"/>
            <a:r>
              <a:rPr lang="en-US" altLang="en-US" sz="36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 </a:t>
            </a:r>
            <a:br>
              <a:rPr lang="en-US" altLang="en-US" sz="36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br>
            <a:r>
              <a:rPr lang="en-US" altLang="en-US" sz="36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 LAPELS Compliance &amp; Enforcement Activities</a:t>
            </a:r>
            <a:endParaRPr lang="en-US" altLang="en-US" sz="3600" b="1" dirty="0">
              <a:solidFill>
                <a:schemeClr val="accent5"/>
              </a:solidFill>
              <a:latin typeface="Cambria" panose="02040503050406030204" pitchFamily="18" charset="0"/>
              <a:ea typeface="Cambria" panose="02040503050406030204" pitchFamily="18" charset="0"/>
              <a:cs typeface="Verdana" panose="020B0604030504040204" pitchFamily="34" charset="0"/>
            </a:endParaRPr>
          </a:p>
        </p:txBody>
      </p:sp>
      <p:sp>
        <p:nvSpPr>
          <p:cNvPr id="7171" name="Rectangle 3"/>
          <p:cNvSpPr>
            <a:spLocks noGrp="1"/>
          </p:cNvSpPr>
          <p:nvPr>
            <p:ph type="subTitle" idx="1"/>
          </p:nvPr>
        </p:nvSpPr>
        <p:spPr>
          <a:xfrm>
            <a:off x="304799" y="807194"/>
            <a:ext cx="11544563" cy="5669806"/>
          </a:xfrm>
        </p:spPr>
        <p:txBody>
          <a:bodyPr>
            <a:normAutofit fontScale="92500" lnSpcReduction="10000"/>
          </a:bodyPr>
          <a:lstStyle/>
          <a:p>
            <a:pPr marL="571500" indent="-571500" algn="l" fontAlgn="ctr">
              <a:lnSpc>
                <a:spcPct val="90000"/>
              </a:lnSpc>
              <a:buClr>
                <a:schemeClr val="accent5"/>
              </a:buClr>
              <a:buFont typeface="Wingdings" panose="05000000000000000000" pitchFamily="2" charset="2"/>
              <a:buChar char="v"/>
              <a:defRPr/>
            </a:pP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itchFamily="34" charset="0"/>
              </a:rPr>
              <a:t>Make presentations at universities and to technical/professional societies.</a:t>
            </a:r>
          </a:p>
          <a:p>
            <a:pPr algn="l" fontAlgn="ctr">
              <a:lnSpc>
                <a:spcPct val="90000"/>
              </a:lnSpc>
              <a:buClr>
                <a:schemeClr val="accent5"/>
              </a:buClr>
              <a:defRPr/>
            </a:pPr>
            <a:endParaRPr lang="en-US" altLang="en-US" sz="9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itchFamily="34" charset="0"/>
            </a:endParaRPr>
          </a:p>
          <a:p>
            <a:pPr marL="571500" indent="-571500" algn="l" fontAlgn="ctr">
              <a:lnSpc>
                <a:spcPct val="90000"/>
              </a:lnSpc>
              <a:buClr>
                <a:schemeClr val="accent5"/>
              </a:buClr>
              <a:buFont typeface="Wingdings" panose="05000000000000000000" pitchFamily="2" charset="2"/>
              <a:buChar char="v"/>
              <a:defRPr/>
            </a:pP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itchFamily="34" charset="0"/>
              </a:rPr>
              <a:t>Interface with other state agencies regarding engineering work (FMO, DHH, DNR, Architects &amp; Geoscientists Boards).</a:t>
            </a:r>
          </a:p>
          <a:p>
            <a:pPr marL="571500" indent="-571500" algn="l" fontAlgn="ctr">
              <a:lnSpc>
                <a:spcPct val="90000"/>
              </a:lnSpc>
              <a:buClr>
                <a:schemeClr val="accent5"/>
              </a:buClr>
              <a:buFont typeface="Wingdings" panose="05000000000000000000" pitchFamily="2" charset="2"/>
              <a:buChar char="v"/>
              <a:defRPr/>
            </a:pPr>
            <a:endParaRPr lang="en-US" altLang="en-US" sz="9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itchFamily="34" charset="0"/>
            </a:endParaRPr>
          </a:p>
          <a:p>
            <a:pPr marL="571500" indent="-571500" algn="l" fontAlgn="ctr">
              <a:lnSpc>
                <a:spcPct val="90000"/>
              </a:lnSpc>
              <a:buClr>
                <a:schemeClr val="accent5"/>
              </a:buClr>
              <a:buFont typeface="Wingdings" panose="05000000000000000000" pitchFamily="2" charset="2"/>
              <a:buChar char="v"/>
              <a:defRPr/>
            </a:pP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itchFamily="34" charset="0"/>
              </a:rPr>
              <a:t>Review NCEES website for LAPELS licensees who have been disciplined by other jurisdictions.</a:t>
            </a:r>
          </a:p>
          <a:p>
            <a:pPr marL="571500" indent="-571500" algn="l" fontAlgn="ctr">
              <a:lnSpc>
                <a:spcPct val="90000"/>
              </a:lnSpc>
              <a:buClr>
                <a:schemeClr val="accent5"/>
              </a:buClr>
              <a:buFont typeface="Wingdings" panose="05000000000000000000" pitchFamily="2" charset="2"/>
              <a:buChar char="v"/>
              <a:defRPr/>
            </a:pPr>
            <a:endParaRPr lang="en-US" altLang="en-US" sz="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itchFamily="34" charset="0"/>
            </a:endParaRPr>
          </a:p>
          <a:p>
            <a:pPr marL="571500" indent="-571500" algn="l" fontAlgn="ctr">
              <a:lnSpc>
                <a:spcPct val="90000"/>
              </a:lnSpc>
              <a:buClr>
                <a:schemeClr val="accent5"/>
              </a:buClr>
              <a:buFont typeface="Wingdings" panose="05000000000000000000" pitchFamily="2" charset="2"/>
              <a:buChar char="v"/>
            </a:pP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itchFamily="34" charset="0"/>
              </a:rPr>
              <a:t>Investigate apparent or alleged violations of the laws &amp; rules of LAPELS.</a:t>
            </a:r>
          </a:p>
          <a:p>
            <a:pPr marL="571500" indent="-571500" algn="l" fontAlgn="ctr">
              <a:lnSpc>
                <a:spcPct val="50000"/>
              </a:lnSpc>
              <a:buClr>
                <a:schemeClr val="accent5"/>
              </a:buClr>
              <a:buFont typeface="Wingdings" panose="05000000000000000000" pitchFamily="2" charset="2"/>
              <a:buChar char="v"/>
            </a:pPr>
            <a:endParaRPr lang="en-US" altLang="en-US" sz="800" cap="none" dirty="0">
              <a:solidFill>
                <a:schemeClr val="accent5">
                  <a:lumMod val="20000"/>
                  <a:lumOff val="80000"/>
                </a:schemeClr>
              </a:solidFill>
              <a:latin typeface="Cambria" panose="02040503050406030204" pitchFamily="18" charset="0"/>
              <a:ea typeface="Cambria" panose="02040503050406030204" pitchFamily="18" charset="0"/>
              <a:cs typeface="Verdana" pitchFamily="34" charset="0"/>
            </a:endParaRPr>
          </a:p>
          <a:p>
            <a:pPr marL="571500" indent="-571500" algn="l" fontAlgn="ctr">
              <a:lnSpc>
                <a:spcPct val="90000"/>
              </a:lnSpc>
              <a:buClr>
                <a:schemeClr val="accent5"/>
              </a:buClr>
              <a:buFont typeface="Wingdings" panose="05000000000000000000" pitchFamily="2" charset="2"/>
              <a:buChar char="v"/>
            </a:pP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itchFamily="34" charset="0"/>
              </a:rPr>
              <a:t>Work with Complaint Review Committees in effort to bring investigations to a close.</a:t>
            </a:r>
          </a:p>
          <a:p>
            <a:pPr marL="571500" indent="-571500" algn="l" fontAlgn="ctr">
              <a:lnSpc>
                <a:spcPct val="50000"/>
              </a:lnSpc>
              <a:buClr>
                <a:schemeClr val="accent5"/>
              </a:buClr>
              <a:buFont typeface="Wingdings" panose="05000000000000000000" pitchFamily="2" charset="2"/>
              <a:buChar char="v"/>
            </a:pPr>
            <a:endParaRPr lang="en-US" altLang="en-US" sz="800" cap="none" dirty="0">
              <a:solidFill>
                <a:schemeClr val="accent5">
                  <a:lumMod val="20000"/>
                  <a:lumOff val="80000"/>
                </a:schemeClr>
              </a:solidFill>
              <a:latin typeface="Cambria" panose="02040503050406030204" pitchFamily="18" charset="0"/>
              <a:ea typeface="Cambria" panose="02040503050406030204" pitchFamily="18" charset="0"/>
              <a:cs typeface="Verdana" pitchFamily="34" charset="0"/>
            </a:endParaRPr>
          </a:p>
          <a:p>
            <a:pPr marL="571500" indent="-571500" algn="l" fontAlgn="ctr">
              <a:lnSpc>
                <a:spcPct val="90000"/>
              </a:lnSpc>
              <a:buClr>
                <a:schemeClr val="accent5"/>
              </a:buClr>
              <a:buFont typeface="Wingdings" panose="05000000000000000000" pitchFamily="2" charset="2"/>
              <a:buChar char="v"/>
            </a:pP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itchFamily="34" charset="0"/>
              </a:rPr>
              <a:t>Respond to inquiries from the public &amp; licensees regarding the laws &amp; rules.</a:t>
            </a:r>
          </a:p>
          <a:p>
            <a:pPr marL="571500" indent="-571500" algn="l" fontAlgn="ctr">
              <a:lnSpc>
                <a:spcPct val="90000"/>
              </a:lnSpc>
              <a:buClr>
                <a:schemeClr val="accent5"/>
              </a:buClr>
              <a:buFont typeface="Wingdings" panose="05000000000000000000" pitchFamily="2" charset="2"/>
              <a:buChar char="v"/>
              <a:defRPr/>
            </a:pPr>
            <a:endParaRPr lang="en-US" altLang="en-US" sz="2800" b="1" cap="none" dirty="0" smtClean="0">
              <a:solidFill>
                <a:schemeClr val="accent5">
                  <a:lumMod val="20000"/>
                  <a:lumOff val="80000"/>
                </a:schemeClr>
              </a:solidFill>
              <a:effectLst>
                <a:outerShdw blurRad="38100" dist="38100" dir="2700000" algn="tl">
                  <a:srgbClr val="000000"/>
                </a:outerShdw>
              </a:effectLst>
              <a:latin typeface="Cambria" panose="02040503050406030204" pitchFamily="18" charset="0"/>
              <a:ea typeface="Cambria" panose="02040503050406030204" pitchFamily="18" charset="0"/>
              <a:cs typeface="Verdana" pitchFamily="34" charset="0"/>
            </a:endParaRPr>
          </a:p>
          <a:p>
            <a:pPr fontAlgn="ctr">
              <a:lnSpc>
                <a:spcPct val="90000"/>
              </a:lnSpc>
              <a:buClr>
                <a:srgbClr val="FFC000"/>
              </a:buClr>
              <a:defRPr/>
            </a:pPr>
            <a:endParaRPr lang="en-US" altLang="en-US" dirty="0">
              <a:solidFill>
                <a:srgbClr val="FFC000"/>
              </a:solidFill>
              <a:latin typeface="Verdana" pitchFamily="34" charset="0"/>
              <a:ea typeface="Verdana" pitchFamily="34" charset="0"/>
              <a:cs typeface="Verdana" pitchFamily="34" charset="0"/>
            </a:endParaRPr>
          </a:p>
          <a:p>
            <a:pPr algn="l" fontAlgn="ctr">
              <a:lnSpc>
                <a:spcPct val="90000"/>
              </a:lnSpc>
              <a:defRPr/>
            </a:pPr>
            <a:endParaRPr lang="en-US" altLang="en-US"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18</a:t>
            </a:fld>
            <a:endParaRPr lang="en-US" dirty="0"/>
          </a:p>
        </p:txBody>
      </p:sp>
    </p:spTree>
    <p:extLst>
      <p:ext uri="{BB962C8B-B14F-4D97-AF65-F5344CB8AC3E}">
        <p14:creationId xmlns:p14="http://schemas.microsoft.com/office/powerpoint/2010/main" val="2788160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105" y="365760"/>
            <a:ext cx="10746407" cy="1325562"/>
          </a:xfrm>
        </p:spPr>
        <p:txBody>
          <a:bodyPr>
            <a:normAutofit/>
          </a:bodyPr>
          <a:lstStyle/>
          <a:p>
            <a:pPr algn="ct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LAPELS has authority to take </a:t>
            </a:r>
            <a:b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b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DISCIPLINARY and ENFORCEMENT actions</a:t>
            </a:r>
            <a:endParaRPr lang="en-US" sz="4000" dirty="0"/>
          </a:p>
        </p:txBody>
      </p:sp>
      <p:sp>
        <p:nvSpPr>
          <p:cNvPr id="3" name="Content Placeholder 2"/>
          <p:cNvSpPr>
            <a:spLocks noGrp="1"/>
          </p:cNvSpPr>
          <p:nvPr>
            <p:ph idx="1"/>
          </p:nvPr>
        </p:nvSpPr>
        <p:spPr>
          <a:xfrm>
            <a:off x="863949" y="2194560"/>
            <a:ext cx="9232287" cy="3985577"/>
          </a:xfrm>
        </p:spPr>
        <p:txBody>
          <a:bodyPr/>
          <a:lstStyle/>
          <a:p>
            <a:pPr marL="34925" indent="0">
              <a:spcBef>
                <a:spcPct val="0"/>
              </a:spcBef>
              <a:buClr>
                <a:srgbClr val="629DD1"/>
              </a:buClr>
              <a:buNone/>
              <a:defRPr/>
            </a:pPr>
            <a:r>
              <a:rPr lang="en-US" altLang="en-US" sz="3600" b="1" dirty="0">
                <a:solidFill>
                  <a:schemeClr val="accent5"/>
                </a:solidFill>
                <a:latin typeface="Cambria" panose="02040503050406030204" pitchFamily="18" charset="0"/>
                <a:ea typeface="Cambria" panose="02040503050406030204" pitchFamily="18" charset="0"/>
                <a:cs typeface="Verdana" panose="020B0604030504040204" pitchFamily="34" charset="0"/>
              </a:rPr>
              <a:t>La R.S. Title 37:  Sections 698(A) &amp; 700(A) </a:t>
            </a:r>
          </a:p>
          <a:p>
            <a:pPr marL="34925" indent="0">
              <a:spcBef>
                <a:spcPct val="0"/>
              </a:spcBef>
              <a:buClr>
                <a:srgbClr val="629DD1"/>
              </a:buClr>
              <a:buNone/>
              <a:defRPr/>
            </a:pPr>
            <a:endParaRPr lang="en-US" altLang="en-US" dirty="0">
              <a:latin typeface="Cambria" panose="02040503050406030204" pitchFamily="18" charset="0"/>
              <a:ea typeface="Cambria" panose="02040503050406030204" pitchFamily="18" charset="0"/>
              <a:cs typeface="Verdana" panose="020B0604030504040204" pitchFamily="34" charset="0"/>
            </a:endParaRPr>
          </a:p>
          <a:p>
            <a:pPr marL="34925" indent="0">
              <a:spcBef>
                <a:spcPct val="0"/>
              </a:spcBef>
              <a:buClr>
                <a:srgbClr val="629DD1"/>
              </a:buClr>
              <a:buNone/>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Gives the board the power to take actions against licensees and non-licensees. </a:t>
            </a:r>
          </a:p>
          <a:p>
            <a:endParaRPr lang="en-US" dirty="0"/>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19</a:t>
            </a:fld>
            <a:endParaRPr lang="en-US" dirty="0"/>
          </a:p>
        </p:txBody>
      </p:sp>
    </p:spTree>
    <p:extLst>
      <p:ext uri="{BB962C8B-B14F-4D97-AF65-F5344CB8AC3E}">
        <p14:creationId xmlns:p14="http://schemas.microsoft.com/office/powerpoint/2010/main" val="70036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067" y="214411"/>
            <a:ext cx="11534052" cy="662152"/>
          </a:xfrm>
        </p:spPr>
        <p:txBody>
          <a:bodyPr>
            <a:normAutofit fontScale="90000"/>
          </a:bodyPr>
          <a:lstStyle/>
          <a:p>
            <a:pPr algn="ctr"/>
            <a:r>
              <a:rPr lang="en-US" b="1" dirty="0">
                <a:solidFill>
                  <a:schemeClr val="accent5"/>
                </a:solidFill>
                <a:latin typeface="Cambria" panose="02040503050406030204" pitchFamily="18" charset="0"/>
                <a:ea typeface="Cambria" panose="02040503050406030204" pitchFamily="18" charset="0"/>
                <a:cs typeface="Verdana" panose="020B0604030504040204" pitchFamily="34" charset="0"/>
              </a:rPr>
              <a:t>Laws and rules of the Board</a:t>
            </a:r>
          </a:p>
        </p:txBody>
      </p:sp>
      <p:sp>
        <p:nvSpPr>
          <p:cNvPr id="3" name="Content Placeholder 2"/>
          <p:cNvSpPr>
            <a:spLocks noGrp="1"/>
          </p:cNvSpPr>
          <p:nvPr>
            <p:ph idx="1"/>
          </p:nvPr>
        </p:nvSpPr>
        <p:spPr>
          <a:xfrm>
            <a:off x="245942" y="876563"/>
            <a:ext cx="11440961" cy="4994012"/>
          </a:xfrm>
        </p:spPr>
        <p:txBody>
          <a:bodyPr>
            <a:noAutofit/>
          </a:bodyPr>
          <a:lstStyle/>
          <a:p>
            <a:pPr>
              <a:buClr>
                <a:schemeClr val="accent5"/>
              </a:buClr>
              <a:buFont typeface="Wingdings" panose="05000000000000000000" pitchFamily="2" charset="2"/>
              <a:buChar char="v"/>
            </a:pPr>
            <a:r>
              <a:rPr lang="en-US" sz="32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a:t>
            </a:r>
            <a:r>
              <a:rPr lang="en-US" sz="32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rules of the board is a 45 page document and gets updated about once a year.   </a:t>
            </a:r>
          </a:p>
          <a:p>
            <a:pPr marL="0" indent="0">
              <a:buClr>
                <a:schemeClr val="accent5"/>
              </a:buClr>
              <a:buNone/>
            </a:pPr>
            <a:endParaRPr lang="en-US" sz="32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buClr>
                <a:schemeClr val="accent5"/>
              </a:buClr>
              <a:buFont typeface="Wingdings" panose="05000000000000000000" pitchFamily="2" charset="2"/>
              <a:buChar char="v"/>
            </a:pPr>
            <a:r>
              <a:rPr lang="en-US" sz="32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Licensees should be familiar with all chapters, but especially chapters 21 (Renewals), 23 (Firms), 25 (Professional Conduct), 27 (Use of Seals) and 31 (CPD).</a:t>
            </a:r>
          </a:p>
          <a:p>
            <a:pPr>
              <a:buClr>
                <a:schemeClr val="accent5"/>
              </a:buClr>
              <a:buFont typeface="Wingdings" panose="05000000000000000000" pitchFamily="2" charset="2"/>
              <a:buChar char="v"/>
            </a:pPr>
            <a:endParaRPr lang="en-US" sz="32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buClr>
                <a:schemeClr val="accent5"/>
              </a:buClr>
              <a:buFont typeface="Wingdings" panose="05000000000000000000" pitchFamily="2" charset="2"/>
              <a:buChar char="v"/>
            </a:pPr>
            <a:r>
              <a:rPr lang="en-US" sz="32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But, what is the most important rule?</a:t>
            </a:r>
            <a:endParaRPr lang="en-US" sz="32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0" indent="0">
              <a:buClr>
                <a:schemeClr val="accent5"/>
              </a:buClr>
              <a:buNone/>
            </a:pPr>
            <a:endParaRPr lang="en-US" sz="11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2</a:t>
            </a:fld>
            <a:endParaRPr lang="en-US" dirty="0"/>
          </a:p>
        </p:txBody>
      </p:sp>
    </p:spTree>
    <p:extLst>
      <p:ext uri="{BB962C8B-B14F-4D97-AF65-F5344CB8AC3E}">
        <p14:creationId xmlns:p14="http://schemas.microsoft.com/office/powerpoint/2010/main" val="3656945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45674" y="452438"/>
            <a:ext cx="11519730" cy="569538"/>
          </a:xfrm>
        </p:spPr>
        <p:txBody>
          <a:bodyPr>
            <a:noAutofit/>
          </a:bodyPr>
          <a:lstStyle/>
          <a:p>
            <a:pPr algn="ct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Disciplinary and Enforcement Action</a:t>
            </a:r>
          </a:p>
        </p:txBody>
      </p:sp>
      <p:sp>
        <p:nvSpPr>
          <p:cNvPr id="3" name="Content Placeholder 2"/>
          <p:cNvSpPr>
            <a:spLocks noGrp="1"/>
          </p:cNvSpPr>
          <p:nvPr>
            <p:ph idx="1"/>
          </p:nvPr>
        </p:nvSpPr>
        <p:spPr>
          <a:xfrm>
            <a:off x="132429" y="1295400"/>
            <a:ext cx="11598359" cy="4462167"/>
          </a:xfrm>
        </p:spPr>
        <p:txBody>
          <a:bodyPr>
            <a:normAutofit fontScale="92500"/>
          </a:bodyPr>
          <a:lstStyle/>
          <a:p>
            <a:pPr marL="0" indent="0">
              <a:spcBef>
                <a:spcPct val="0"/>
              </a:spcBef>
              <a:buClr>
                <a:srgbClr val="629DD1"/>
              </a:buClr>
              <a:buNone/>
              <a:defRPr/>
            </a:pPr>
            <a:r>
              <a:rPr lang="en-US" altLang="en-US" sz="30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Disciplinary Action La. R.S. 37:698(B) </a:t>
            </a:r>
            <a:r>
              <a:rPr lang="en-US" altLang="en-US" sz="3000"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(a licensee)</a:t>
            </a:r>
            <a:endParaRPr lang="en-US" altLang="en-US" sz="3000" dirty="0">
              <a:solidFill>
                <a:schemeClr val="accent5"/>
              </a:solidFill>
              <a:latin typeface="Cambria" panose="02040503050406030204" pitchFamily="18" charset="0"/>
              <a:ea typeface="Cambria" panose="02040503050406030204" pitchFamily="18" charset="0"/>
              <a:cs typeface="Verdana" panose="020B0604030504040204" pitchFamily="34" charset="0"/>
            </a:endParaRPr>
          </a:p>
          <a:p>
            <a:pPr marL="197644" indent="-457200">
              <a:spcBef>
                <a:spcPct val="0"/>
              </a:spcBef>
              <a:buClr>
                <a:schemeClr val="accent5"/>
              </a:buClr>
              <a:buFont typeface="Wingdings" panose="05000000000000000000" pitchFamily="2" charset="2"/>
              <a:buChar char="v"/>
              <a:defRPr/>
            </a:pPr>
            <a:endParaRPr lang="en-US" altLang="en-US" sz="30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197644" indent="-457200">
              <a:spcBef>
                <a:spcPct val="0"/>
              </a:spcBef>
              <a:buClr>
                <a:schemeClr val="accent5"/>
              </a:buClr>
              <a:buFont typeface="Wingdings" panose="05000000000000000000" pitchFamily="2" charset="2"/>
              <a:buChar char="v"/>
              <a:defRPr/>
            </a:pPr>
            <a:r>
              <a:rPr lang="en-US" altLang="en-US" sz="30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“…shall include but not be limited to reprimand, probation, suspension, revocation of license or certificate, refusal to renew license or certificate, or fine in an amount not to exceed $5,000 per violation.”</a:t>
            </a:r>
          </a:p>
          <a:p>
            <a:pPr marL="197644" indent="-457200">
              <a:spcBef>
                <a:spcPct val="0"/>
              </a:spcBef>
              <a:buClr>
                <a:schemeClr val="accent5"/>
              </a:buClr>
              <a:buFont typeface="Wingdings" panose="05000000000000000000" pitchFamily="2" charset="2"/>
              <a:buChar char="v"/>
              <a:defRPr/>
            </a:pPr>
            <a:endParaRPr lang="en-US" altLang="en-US" sz="30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0" indent="0">
              <a:spcBef>
                <a:spcPct val="0"/>
              </a:spcBef>
              <a:buClr>
                <a:schemeClr val="accent5"/>
              </a:buClr>
              <a:buNone/>
              <a:defRPr/>
            </a:pPr>
            <a:r>
              <a:rPr lang="en-US" altLang="en-US" sz="30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Enforcement Action La. R.S. 37:700(B) </a:t>
            </a:r>
            <a:r>
              <a:rPr lang="en-US" altLang="en-US" sz="3000"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(a non-licensee)</a:t>
            </a:r>
            <a:endParaRPr lang="en-US" altLang="en-US" sz="3000" dirty="0">
              <a:solidFill>
                <a:schemeClr val="accent5"/>
              </a:solidFill>
              <a:latin typeface="Cambria" panose="02040503050406030204" pitchFamily="18" charset="0"/>
              <a:ea typeface="Cambria" panose="02040503050406030204" pitchFamily="18" charset="0"/>
              <a:cs typeface="Verdana" panose="020B0604030504040204" pitchFamily="34" charset="0"/>
            </a:endParaRPr>
          </a:p>
          <a:p>
            <a:pPr marL="197644" indent="-457200">
              <a:spcBef>
                <a:spcPct val="0"/>
              </a:spcBef>
              <a:buClr>
                <a:schemeClr val="accent5"/>
              </a:buClr>
              <a:buFont typeface="Wingdings" panose="05000000000000000000" pitchFamily="2" charset="2"/>
              <a:buChar char="v"/>
              <a:defRPr/>
            </a:pPr>
            <a:endParaRPr lang="en-US" altLang="en-US" sz="30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197644" indent="-457200">
              <a:spcBef>
                <a:spcPct val="0"/>
              </a:spcBef>
              <a:buClr>
                <a:schemeClr val="accent5"/>
              </a:buClr>
              <a:buSzPct val="115000"/>
              <a:buFont typeface="Wingdings" panose="05000000000000000000" pitchFamily="2" charset="2"/>
              <a:buChar char="v"/>
              <a:defRPr/>
            </a:pPr>
            <a:r>
              <a:rPr lang="en-US" altLang="en-US" sz="30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“…shall include but not be limited to a fine in an amount not to exceed $5,000 per violation.”</a:t>
            </a:r>
          </a:p>
          <a:p>
            <a:pPr>
              <a:defRPr/>
            </a:pPr>
            <a:endParaRPr lang="en-US" dirty="0"/>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20</a:t>
            </a:fld>
            <a:endParaRPr lang="en-US" dirty="0"/>
          </a:p>
        </p:txBody>
      </p:sp>
    </p:spTree>
    <p:extLst>
      <p:ext uri="{BB962C8B-B14F-4D97-AF65-F5344CB8AC3E}">
        <p14:creationId xmlns:p14="http://schemas.microsoft.com/office/powerpoint/2010/main" val="19260416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ctrTitle"/>
          </p:nvPr>
        </p:nvSpPr>
        <p:spPr>
          <a:xfrm>
            <a:off x="240633" y="160020"/>
            <a:ext cx="11839072" cy="819694"/>
          </a:xfrm>
        </p:spPr>
        <p:txBody>
          <a:bodyPr>
            <a:normAutofit/>
          </a:bodyPr>
          <a:lstStyle/>
          <a:p>
            <a:pPr algn="ctr" fontAlgn="ctr"/>
            <a:r>
              <a:rPr lang="en-US" altLang="en-US" sz="4000" b="1" dirty="0" smtClean="0">
                <a:solidFill>
                  <a:srgbClr val="FFFF00"/>
                </a:solidFill>
                <a:latin typeface="Cambria" panose="02040503050406030204" pitchFamily="18" charset="0"/>
                <a:ea typeface="Cambria" panose="02040503050406030204" pitchFamily="18" charset="0"/>
                <a:cs typeface="Verdana" panose="020B0604030504040204" pitchFamily="34" charset="0"/>
              </a:rPr>
              <a:t>    </a:t>
            </a:r>
            <a:r>
              <a:rPr lang="en-US" altLang="en-US" sz="40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Disciplinary &amp; Enforcement Authority</a:t>
            </a:r>
            <a:endPar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endParaRPr>
          </a:p>
        </p:txBody>
      </p:sp>
      <p:sp>
        <p:nvSpPr>
          <p:cNvPr id="7171" name="Rectangle 3"/>
          <p:cNvSpPr>
            <a:spLocks noGrp="1"/>
          </p:cNvSpPr>
          <p:nvPr>
            <p:ph type="subTitle" idx="1"/>
          </p:nvPr>
        </p:nvSpPr>
        <p:spPr>
          <a:xfrm>
            <a:off x="100899" y="979714"/>
            <a:ext cx="11903867" cy="5673334"/>
          </a:xfrm>
        </p:spPr>
        <p:txBody>
          <a:bodyPr>
            <a:normAutofit/>
          </a:bodyPr>
          <a:lstStyle/>
          <a:p>
            <a:pPr marL="26194" algn="l">
              <a:spcBef>
                <a:spcPct val="0"/>
              </a:spcBef>
              <a:buClr>
                <a:srgbClr val="629DD1"/>
              </a:buClr>
              <a:defRPr/>
            </a:pPr>
            <a:r>
              <a:rPr lang="en-US" altLang="en-US" sz="2800" b="1"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Disciplinary Action - La. R.S. 37:698(K)</a:t>
            </a:r>
          </a:p>
          <a:p>
            <a:pPr marL="26194" algn="l">
              <a:spcBef>
                <a:spcPct val="0"/>
              </a:spcBef>
              <a:buClr>
                <a:srgbClr val="629DD1"/>
              </a:buClr>
              <a:defRPr/>
            </a:pPr>
            <a:endParaRPr lang="en-US" altLang="en-US" sz="2800" dirty="0" smtClean="0">
              <a:latin typeface="Cambria" panose="02040503050406030204" pitchFamily="18" charset="0"/>
              <a:ea typeface="Cambria" panose="02040503050406030204" pitchFamily="18" charset="0"/>
              <a:cs typeface="Verdana" panose="020B0604030504040204" pitchFamily="34" charset="0"/>
            </a:endParaRPr>
          </a:p>
          <a:p>
            <a:pPr marL="26194" algn="l">
              <a:spcBef>
                <a:spcPct val="0"/>
              </a:spcBef>
              <a:buClr>
                <a:srgbClr val="629DD1"/>
              </a:buClr>
              <a:defRPr/>
            </a:pP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t>
            </a: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All disciplinary actions taken shall be </a:t>
            </a:r>
            <a:r>
              <a:rPr lang="en-US" altLang="en-US" sz="2800" cap="none" dirty="0">
                <a:solidFill>
                  <a:schemeClr val="accent5"/>
                </a:solidFill>
                <a:latin typeface="Cambria" panose="02040503050406030204" pitchFamily="18" charset="0"/>
                <a:ea typeface="Cambria" panose="02040503050406030204" pitchFamily="18" charset="0"/>
                <a:cs typeface="Verdana" panose="020B0604030504040204" pitchFamily="34" charset="0"/>
              </a:rPr>
              <a:t>published</a:t>
            </a: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on the official website and in the official journal of the board and may be released to other professional organizations relating to professional engineering and land surveying or to the news media.”</a:t>
            </a:r>
          </a:p>
          <a:p>
            <a:pPr marL="26194" algn="l">
              <a:spcBef>
                <a:spcPct val="0"/>
              </a:spcBef>
              <a:buClr>
                <a:srgbClr val="629DD1"/>
              </a:buClr>
              <a:defRPr/>
            </a:pPr>
            <a:endParaRPr lang="en-US" altLang="en-US" sz="2800" dirty="0">
              <a:latin typeface="Cambria" panose="02040503050406030204" pitchFamily="18" charset="0"/>
              <a:ea typeface="Cambria" panose="02040503050406030204" pitchFamily="18" charset="0"/>
              <a:cs typeface="Verdana" panose="020B0604030504040204" pitchFamily="34" charset="0"/>
            </a:endParaRPr>
          </a:p>
          <a:p>
            <a:pPr marL="26194" algn="l">
              <a:spcBef>
                <a:spcPct val="0"/>
              </a:spcBef>
              <a:buClr>
                <a:srgbClr val="629DD1"/>
              </a:buClr>
              <a:defRPr/>
            </a:pPr>
            <a:r>
              <a:rPr lang="en-US" altLang="en-US" sz="2800" b="1"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Enforcement Action – La. R.S. 37:700(K)</a:t>
            </a:r>
          </a:p>
          <a:p>
            <a:pPr marL="26194" algn="l">
              <a:spcBef>
                <a:spcPct val="0"/>
              </a:spcBef>
              <a:buClr>
                <a:srgbClr val="629DD1"/>
              </a:buClr>
              <a:defRPr/>
            </a:pPr>
            <a:endParaRPr lang="en-US" altLang="en-US" sz="2800" b="1" cap="none" dirty="0" smtClean="0">
              <a:solidFill>
                <a:schemeClr val="tx1"/>
              </a:solidFill>
              <a:latin typeface="Cambria" panose="02040503050406030204" pitchFamily="18" charset="0"/>
              <a:ea typeface="Cambria" panose="02040503050406030204" pitchFamily="18" charset="0"/>
              <a:cs typeface="Verdana" panose="020B0604030504040204" pitchFamily="34" charset="0"/>
            </a:endParaRPr>
          </a:p>
          <a:p>
            <a:pPr marL="26194" algn="l">
              <a:spcBef>
                <a:spcPct val="0"/>
              </a:spcBef>
              <a:buClr>
                <a:srgbClr val="629DD1"/>
              </a:buClr>
              <a:defRPr/>
            </a:pP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“All enforcement actions taken shall be </a:t>
            </a:r>
            <a:r>
              <a:rPr lang="en-US" altLang="en-US" sz="2800" cap="none" dirty="0">
                <a:solidFill>
                  <a:schemeClr val="accent5"/>
                </a:solidFill>
                <a:latin typeface="Cambria" panose="02040503050406030204" pitchFamily="18" charset="0"/>
                <a:ea typeface="Cambria" panose="02040503050406030204" pitchFamily="18" charset="0"/>
                <a:cs typeface="Verdana" panose="020B0604030504040204" pitchFamily="34" charset="0"/>
              </a:rPr>
              <a:t>published</a:t>
            </a: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on the official website and in the official journal of the board and may be released to other professional organizations relating to professional engineering and land surveying or to the news media.”</a:t>
            </a:r>
          </a:p>
          <a:p>
            <a:pPr marL="26194">
              <a:spcBef>
                <a:spcPct val="0"/>
              </a:spcBef>
              <a:buClr>
                <a:srgbClr val="629DD1"/>
              </a:buClr>
              <a:defRPr/>
            </a:pPr>
            <a:endParaRPr lang="en-US" altLang="en-US" b="1" cap="none"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6194">
              <a:spcBef>
                <a:spcPct val="0"/>
              </a:spcBef>
              <a:buClr>
                <a:srgbClr val="629DD1"/>
              </a:buClr>
              <a:defRPr/>
            </a:pPr>
            <a:endParaRPr lang="en-US" altLang="en-US" sz="2100" b="1" dirty="0">
              <a:latin typeface="Verdana" panose="020B0604030504040204" pitchFamily="34" charset="0"/>
              <a:ea typeface="Verdana" panose="020B0604030504040204" pitchFamily="34" charset="0"/>
              <a:cs typeface="Verdana" panose="020B0604030504040204" pitchFamily="34" charset="0"/>
            </a:endParaRPr>
          </a:p>
          <a:p>
            <a:pPr marL="26194">
              <a:spcBef>
                <a:spcPct val="0"/>
              </a:spcBef>
              <a:buClr>
                <a:srgbClr val="629DD1"/>
              </a:buClr>
              <a:defRPr/>
            </a:pPr>
            <a:endParaRPr lang="en-US" altLang="en-US"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26194">
              <a:spcBef>
                <a:spcPct val="0"/>
              </a:spcBef>
              <a:buClr>
                <a:srgbClr val="629DD1"/>
              </a:buClr>
              <a:defRPr/>
            </a:pPr>
            <a:endParaRPr lang="en-US" altLang="en-US" sz="2100" dirty="0">
              <a:latin typeface="Verdana" panose="020B0604030504040204" pitchFamily="34" charset="0"/>
              <a:ea typeface="Verdana" panose="020B0604030504040204" pitchFamily="34" charset="0"/>
              <a:cs typeface="Times New Roman" pitchFamily="18" charset="0"/>
            </a:endParaRPr>
          </a:p>
          <a:p>
            <a:pPr marL="26194">
              <a:spcBef>
                <a:spcPct val="0"/>
              </a:spcBef>
              <a:buClr>
                <a:srgbClr val="629DD1"/>
              </a:buClr>
              <a:defRPr/>
            </a:pPr>
            <a:endParaRPr lang="en-US" altLang="en-US" sz="2100" dirty="0">
              <a:cs typeface="Times New Roman" pitchFamily="18"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21</a:t>
            </a:fld>
            <a:endParaRPr lang="en-US" dirty="0"/>
          </a:p>
        </p:txBody>
      </p:sp>
    </p:spTree>
    <p:extLst>
      <p:ext uri="{BB962C8B-B14F-4D97-AF65-F5344CB8AC3E}">
        <p14:creationId xmlns:p14="http://schemas.microsoft.com/office/powerpoint/2010/main" val="2387435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ctrTitle"/>
          </p:nvPr>
        </p:nvSpPr>
        <p:spPr>
          <a:xfrm>
            <a:off x="872289" y="274639"/>
            <a:ext cx="9338511" cy="700722"/>
          </a:xfrm>
        </p:spPr>
        <p:txBody>
          <a:bodyPr>
            <a:noAutofit/>
          </a:bodyPr>
          <a:lstStyle/>
          <a:p>
            <a:pPr algn="ctr" fontAlgn="ctr">
              <a:defRPr/>
            </a:pPr>
            <a:r>
              <a:rPr lang="en-US" sz="4000" b="1" cap="none" dirty="0">
                <a:solidFill>
                  <a:schemeClr val="accent5"/>
                </a:solidFill>
                <a:latin typeface="Cambria" panose="02040503050406030204" pitchFamily="18" charset="0"/>
                <a:ea typeface="Cambria" panose="02040503050406030204" pitchFamily="18" charset="0"/>
                <a:cs typeface="Verdana" panose="020B0604030504040204" pitchFamily="34" charset="0"/>
              </a:rPr>
              <a:t>Potential Violations</a:t>
            </a:r>
            <a:endParaRPr lang="en-US" altLang="en-US" sz="4000" b="1" cap="none" dirty="0">
              <a:solidFill>
                <a:schemeClr val="accent5"/>
              </a:solidFill>
              <a:latin typeface="Cambria" panose="02040503050406030204" pitchFamily="18" charset="0"/>
              <a:ea typeface="Cambria" panose="02040503050406030204" pitchFamily="18" charset="0"/>
              <a:cs typeface="Verdana" panose="020B0604030504040204" pitchFamily="34" charset="0"/>
            </a:endParaRPr>
          </a:p>
        </p:txBody>
      </p:sp>
      <p:sp>
        <p:nvSpPr>
          <p:cNvPr id="7171" name="Rectangle 3"/>
          <p:cNvSpPr>
            <a:spLocks noGrp="1"/>
          </p:cNvSpPr>
          <p:nvPr>
            <p:ph type="subTitle" idx="1"/>
          </p:nvPr>
        </p:nvSpPr>
        <p:spPr>
          <a:xfrm>
            <a:off x="1280161" y="1140823"/>
            <a:ext cx="10020300" cy="5252356"/>
          </a:xfrm>
        </p:spPr>
        <p:txBody>
          <a:bodyPr>
            <a:normAutofit/>
          </a:bodyPr>
          <a:lstStyle/>
          <a:p>
            <a:pPr algn="l" eaLnBrk="1" hangingPunct="1">
              <a:spcBef>
                <a:spcPct val="0"/>
              </a:spcBef>
              <a:buClr>
                <a:srgbClr val="629DD1"/>
              </a:buClr>
              <a:defRPr/>
            </a:pPr>
            <a:r>
              <a:rPr lang="en-US" altLang="en-US" sz="3200" cap="none"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Submitted to the Board:</a:t>
            </a:r>
          </a:p>
          <a:p>
            <a:pPr marL="914400" lvl="1" indent="-457200" algn="l">
              <a:spcBef>
                <a:spcPct val="0"/>
              </a:spcBef>
              <a:buClr>
                <a:schemeClr val="accent5"/>
              </a:buClr>
              <a:buFont typeface="Wingdings" panose="05000000000000000000" pitchFamily="2" charset="2"/>
              <a:buChar char="v"/>
              <a:defRPr/>
            </a:pP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Affidavits of Complaint</a:t>
            </a:r>
          </a:p>
          <a:p>
            <a:pPr marL="914400" lvl="1" indent="-457200" algn="l">
              <a:spcBef>
                <a:spcPct val="0"/>
              </a:spcBef>
              <a:buClr>
                <a:schemeClr val="accent5"/>
              </a:buClr>
              <a:buFont typeface="Wingdings" panose="05000000000000000000" pitchFamily="2" charset="2"/>
              <a:buChar char="v"/>
              <a:defRPr/>
            </a:pP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Complaint other than affidavit</a:t>
            </a:r>
          </a:p>
          <a:p>
            <a:pPr marL="914400" lvl="1" indent="-457200" algn="l">
              <a:spcBef>
                <a:spcPct val="0"/>
              </a:spcBef>
              <a:buClr>
                <a:schemeClr val="accent5"/>
              </a:buClr>
              <a:buFont typeface="Wingdings" panose="05000000000000000000" pitchFamily="2" charset="2"/>
              <a:buChar char="v"/>
              <a:defRPr/>
            </a:pP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Anonymously* </a:t>
            </a:r>
            <a:r>
              <a:rPr lang="en-US" altLang="en-US" sz="3200" i="1"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(remember rule 2501D?)</a:t>
            </a:r>
          </a:p>
          <a:p>
            <a:pPr lvl="1" algn="l" eaLnBrk="1" hangingPunct="1">
              <a:lnSpc>
                <a:spcPct val="125000"/>
              </a:lnSpc>
              <a:spcBef>
                <a:spcPct val="0"/>
              </a:spcBef>
              <a:buClr>
                <a:srgbClr val="629DD1"/>
              </a:buClr>
              <a:defRPr/>
            </a:pPr>
            <a:endParaRPr lang="en-US" altLang="en-US" sz="3200" dirty="0" smtClean="0">
              <a:latin typeface="Cambria" panose="02040503050406030204" pitchFamily="18" charset="0"/>
              <a:ea typeface="Cambria" panose="02040503050406030204" pitchFamily="18" charset="0"/>
              <a:cs typeface="Verdana" panose="020B0604030504040204" pitchFamily="34" charset="0"/>
            </a:endParaRPr>
          </a:p>
          <a:p>
            <a:pPr algn="l" eaLnBrk="1" hangingPunct="1">
              <a:lnSpc>
                <a:spcPct val="125000"/>
              </a:lnSpc>
              <a:spcBef>
                <a:spcPct val="0"/>
              </a:spcBef>
              <a:buClr>
                <a:srgbClr val="629DD1"/>
              </a:buClr>
              <a:defRPr/>
            </a:pPr>
            <a:r>
              <a:rPr lang="en-US" altLang="en-US" sz="3200" cap="none"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Discovered In-House:</a:t>
            </a:r>
          </a:p>
          <a:p>
            <a:pPr marL="1028700" lvl="1" indent="-571500" algn="l">
              <a:spcBef>
                <a:spcPct val="0"/>
              </a:spcBef>
              <a:buClr>
                <a:schemeClr val="accent5"/>
              </a:buClr>
              <a:buFont typeface="Wingdings" panose="05000000000000000000" pitchFamily="2" charset="2"/>
              <a:buChar char="v"/>
              <a:defRPr/>
            </a:pP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During investigations</a:t>
            </a:r>
          </a:p>
          <a:p>
            <a:pPr marL="1028700" lvl="1" indent="-571500" algn="l">
              <a:spcBef>
                <a:spcPct val="0"/>
              </a:spcBef>
              <a:buClr>
                <a:schemeClr val="accent5"/>
              </a:buClr>
              <a:buFont typeface="Wingdings" panose="05000000000000000000" pitchFamily="2" charset="2"/>
              <a:buChar char="v"/>
              <a:defRPr/>
            </a:pP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Reviewing documents </a:t>
            </a:r>
          </a:p>
          <a:p>
            <a:pPr algn="l" fontAlgn="ctr">
              <a:lnSpc>
                <a:spcPct val="90000"/>
              </a:lnSpc>
              <a:buFont typeface="Wingdings 2" panose="05020102010507070707" pitchFamily="18" charset="2"/>
              <a:buNone/>
              <a:defRPr/>
            </a:pPr>
            <a:endParaRPr lang="en-US" altLang="en-US" sz="15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22</a:t>
            </a:fld>
            <a:endParaRPr lang="en-US" dirty="0"/>
          </a:p>
        </p:txBody>
      </p:sp>
    </p:spTree>
    <p:extLst>
      <p:ext uri="{BB962C8B-B14F-4D97-AF65-F5344CB8AC3E}">
        <p14:creationId xmlns:p14="http://schemas.microsoft.com/office/powerpoint/2010/main" val="740309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946" y="365760"/>
            <a:ext cx="10399566" cy="807194"/>
          </a:xfrm>
        </p:spPr>
        <p:txBody>
          <a:bodyPr/>
          <a:lstStyle/>
          <a:p>
            <a:pPr algn="ctr"/>
            <a:r>
              <a:rPr lang="en-US" altLang="en-US" b="1" dirty="0">
                <a:solidFill>
                  <a:schemeClr val="accent5"/>
                </a:solidFill>
                <a:latin typeface="Cambria" panose="02040503050406030204" pitchFamily="18" charset="0"/>
                <a:ea typeface="Cambria" panose="02040503050406030204" pitchFamily="18" charset="0"/>
                <a:cs typeface="Verdana" panose="020B0604030504040204" pitchFamily="34" charset="0"/>
              </a:rPr>
              <a:t>Case Progression</a:t>
            </a:r>
            <a:endParaRPr lang="en-US" dirty="0"/>
          </a:p>
        </p:txBody>
      </p:sp>
      <p:sp>
        <p:nvSpPr>
          <p:cNvPr id="3" name="Content Placeholder 2"/>
          <p:cNvSpPr>
            <a:spLocks noGrp="1"/>
          </p:cNvSpPr>
          <p:nvPr>
            <p:ph idx="1"/>
          </p:nvPr>
        </p:nvSpPr>
        <p:spPr>
          <a:xfrm>
            <a:off x="554947" y="1336916"/>
            <a:ext cx="9780926" cy="4843221"/>
          </a:xfrm>
        </p:spPr>
        <p:txBody>
          <a:bodyPr>
            <a:normAutofit/>
          </a:bodyPr>
          <a:lstStyle/>
          <a:p>
            <a:pPr marL="457200" indent="-457200">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Potential violation is discovered or submitted</a:t>
            </a:r>
          </a:p>
          <a:p>
            <a:pPr marL="457200" indent="-457200">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 case is opened </a:t>
            </a:r>
          </a:p>
          <a:p>
            <a:pPr marL="457200" indent="-457200">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Preliminary investigation conducted</a:t>
            </a:r>
          </a:p>
          <a:p>
            <a:pPr marL="457200" indent="-457200">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Information and evidence collected</a:t>
            </a:r>
          </a:p>
          <a:p>
            <a:pPr marL="457200" indent="-457200">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Notify letters with evidence sent to the respondent with deadline of when to respond to the board</a:t>
            </a:r>
          </a:p>
          <a:p>
            <a:pPr marL="457200" indent="-457200">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Case is reviewed by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 complaint review committee ‘CRC’ which is comprised of 3 board members. </a:t>
            </a: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endParaRPr lang="en-US" dirty="0"/>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23</a:t>
            </a:fld>
            <a:endParaRPr lang="en-US" dirty="0"/>
          </a:p>
        </p:txBody>
      </p:sp>
    </p:spTree>
    <p:extLst>
      <p:ext uri="{BB962C8B-B14F-4D97-AF65-F5344CB8AC3E}">
        <p14:creationId xmlns:p14="http://schemas.microsoft.com/office/powerpoint/2010/main" val="4077579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ctrTitle"/>
          </p:nvPr>
        </p:nvSpPr>
        <p:spPr>
          <a:xfrm>
            <a:off x="661012" y="297498"/>
            <a:ext cx="10944248" cy="826222"/>
          </a:xfrm>
        </p:spPr>
        <p:txBody>
          <a:bodyPr>
            <a:noAutofit/>
          </a:bodyPr>
          <a:lstStyle/>
          <a:p>
            <a:pPr algn="ctr" fontAlgn="ctr">
              <a:defRPr/>
            </a:pPr>
            <a:r>
              <a:rPr 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Complaint Review </a:t>
            </a:r>
            <a:r>
              <a:rPr lang="en-US" sz="40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Committee ‘CRC’</a:t>
            </a:r>
            <a:endPar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endParaRPr>
          </a:p>
        </p:txBody>
      </p:sp>
      <p:sp>
        <p:nvSpPr>
          <p:cNvPr id="7171" name="Rectangle 3"/>
          <p:cNvSpPr>
            <a:spLocks noGrp="1"/>
          </p:cNvSpPr>
          <p:nvPr>
            <p:ph type="subTitle" idx="1"/>
          </p:nvPr>
        </p:nvSpPr>
        <p:spPr>
          <a:xfrm>
            <a:off x="1078360" y="1450427"/>
            <a:ext cx="9907051" cy="3939719"/>
          </a:xfrm>
        </p:spPr>
        <p:txBody>
          <a:bodyPr>
            <a:normAutofit/>
          </a:bodyPr>
          <a:lstStyle/>
          <a:p>
            <a:pPr marL="457200" indent="-457200" algn="l">
              <a:lnSpc>
                <a:spcPct val="120000"/>
              </a:lnSpc>
              <a:spcBef>
                <a:spcPct val="0"/>
              </a:spcBef>
              <a:buClr>
                <a:schemeClr val="accent5"/>
              </a:buClr>
              <a:buFont typeface="Wingdings" panose="05000000000000000000" pitchFamily="2" charset="2"/>
              <a:buChar char="v"/>
              <a:defRPr/>
            </a:pP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Dismiss the case;</a:t>
            </a:r>
          </a:p>
          <a:p>
            <a:pPr marL="457200" indent="-457200" algn="l">
              <a:lnSpc>
                <a:spcPct val="120000"/>
              </a:lnSpc>
              <a:spcBef>
                <a:spcPct val="0"/>
              </a:spcBef>
              <a:buClr>
                <a:schemeClr val="accent5"/>
              </a:buClr>
              <a:buFont typeface="Wingdings" panose="05000000000000000000" pitchFamily="2" charset="2"/>
              <a:buChar char="v"/>
              <a:defRPr/>
            </a:pP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Instruct enforcement </a:t>
            </a: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s</a:t>
            </a: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taff to obtain more information;</a:t>
            </a:r>
          </a:p>
          <a:p>
            <a:pPr marL="457200" indent="-457200" algn="l">
              <a:lnSpc>
                <a:spcPct val="120000"/>
              </a:lnSpc>
              <a:spcBef>
                <a:spcPct val="0"/>
              </a:spcBef>
              <a:buClr>
                <a:schemeClr val="accent5"/>
              </a:buClr>
              <a:buFont typeface="Wingdings" panose="05000000000000000000" pitchFamily="2" charset="2"/>
              <a:buChar char="v"/>
              <a:defRPr/>
            </a:pP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Issue a letter of caution or information;</a:t>
            </a:r>
          </a:p>
          <a:p>
            <a:pPr marL="457200" indent="-457200" algn="l">
              <a:lnSpc>
                <a:spcPct val="120000"/>
              </a:lnSpc>
              <a:spcBef>
                <a:spcPct val="0"/>
              </a:spcBef>
              <a:buClr>
                <a:schemeClr val="accent5"/>
              </a:buClr>
              <a:buFont typeface="Wingdings" panose="05000000000000000000" pitchFamily="2" charset="2"/>
              <a:buChar char="v"/>
              <a:defRPr/>
            </a:pP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Determine the matter should be handled by way of a consent order;</a:t>
            </a:r>
          </a:p>
          <a:p>
            <a:pPr>
              <a:lnSpc>
                <a:spcPct val="120000"/>
              </a:lnSpc>
              <a:spcBef>
                <a:spcPct val="0"/>
              </a:spcBef>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0" indent="0" fontAlgn="ctr">
              <a:buNone/>
              <a:defRPr/>
            </a:pPr>
            <a:endParaRPr lang="en-US" altLang="en-US" sz="15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24</a:t>
            </a:fld>
            <a:endParaRPr lang="en-US" dirty="0"/>
          </a:p>
        </p:txBody>
      </p:sp>
    </p:spTree>
    <p:extLst>
      <p:ext uri="{BB962C8B-B14F-4D97-AF65-F5344CB8AC3E}">
        <p14:creationId xmlns:p14="http://schemas.microsoft.com/office/powerpoint/2010/main" val="1363278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ctrTitle"/>
          </p:nvPr>
        </p:nvSpPr>
        <p:spPr>
          <a:xfrm>
            <a:off x="1181100" y="-152082"/>
            <a:ext cx="10347960" cy="1096962"/>
          </a:xfrm>
        </p:spPr>
        <p:txBody>
          <a:bodyPr>
            <a:normAutofit/>
          </a:bodyPr>
          <a:lstStyle/>
          <a:p>
            <a:pPr algn="ctr" fontAlgn="ctr">
              <a:defRPr/>
            </a:pP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If </a:t>
            </a:r>
            <a:r>
              <a:rPr lang="en-US" altLang="en-US" sz="40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a violation is discovered</a:t>
            </a: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a:t>
            </a:r>
          </a:p>
        </p:txBody>
      </p:sp>
      <p:sp>
        <p:nvSpPr>
          <p:cNvPr id="52227" name="Rectangle 3"/>
          <p:cNvSpPr>
            <a:spLocks noGrp="1"/>
          </p:cNvSpPr>
          <p:nvPr>
            <p:ph type="subTitle" idx="1"/>
          </p:nvPr>
        </p:nvSpPr>
        <p:spPr>
          <a:xfrm>
            <a:off x="681070" y="1084669"/>
            <a:ext cx="10847990" cy="1368446"/>
          </a:xfrm>
        </p:spPr>
        <p:txBody>
          <a:bodyPr>
            <a:normAutofit/>
          </a:bodyPr>
          <a:lstStyle/>
          <a:p>
            <a:pPr algn="l" eaLnBrk="1" hangingPunct="1">
              <a:lnSpc>
                <a:spcPct val="90000"/>
              </a:lnSpc>
              <a:buClr>
                <a:schemeClr val="tx1"/>
              </a:buClr>
              <a:defRPr/>
            </a:pPr>
            <a:r>
              <a:rPr lang="en-US" altLang="en-US" sz="35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CRC offers informal resolution via </a:t>
            </a:r>
            <a:r>
              <a:rPr lang="en-US" altLang="en-US" sz="35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a:t>
            </a:r>
            <a:r>
              <a:rPr lang="en-US" altLang="en-US" sz="35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onsent Order which contains:</a:t>
            </a: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25</a:t>
            </a:fld>
            <a:endParaRPr lang="en-US" dirty="0"/>
          </a:p>
        </p:txBody>
      </p:sp>
      <p:sp>
        <p:nvSpPr>
          <p:cNvPr id="6" name="Rectangle 3"/>
          <p:cNvSpPr txBox="1">
            <a:spLocks/>
          </p:cNvSpPr>
          <p:nvPr/>
        </p:nvSpPr>
        <p:spPr>
          <a:xfrm>
            <a:off x="1532408" y="2592904"/>
            <a:ext cx="8716547" cy="3454748"/>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marL="1028700" lvl="1" indent="-571500" algn="l">
              <a:lnSpc>
                <a:spcPct val="90000"/>
              </a:lnSpc>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Findings of fact</a:t>
            </a:r>
          </a:p>
          <a:p>
            <a:pPr marL="1028700" lvl="1" indent="-571500" algn="l">
              <a:lnSpc>
                <a:spcPct val="90000"/>
              </a:lnSpc>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An admission</a:t>
            </a:r>
          </a:p>
          <a:p>
            <a:pPr marL="1028700" lvl="1" indent="-571500" algn="l">
              <a:lnSpc>
                <a:spcPct val="90000"/>
              </a:lnSpc>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List of violations </a:t>
            </a:r>
          </a:p>
          <a:p>
            <a:pPr marL="1028700" lvl="1" indent="-571500" algn="l">
              <a:lnSpc>
                <a:spcPct val="90000"/>
              </a:lnSpc>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List of sanctions </a:t>
            </a:r>
          </a:p>
          <a:p>
            <a:pPr marL="1028700" lvl="1" indent="-571500" algn="l">
              <a:lnSpc>
                <a:spcPct val="90000"/>
              </a:lnSpc>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Waiver of rights to a hearing </a:t>
            </a:r>
          </a:p>
          <a:p>
            <a:pPr marL="1028700" lvl="1" indent="-571500" algn="l">
              <a:lnSpc>
                <a:spcPct val="90000"/>
              </a:lnSpc>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 finalization</a:t>
            </a: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p:txBody>
      </p:sp>
    </p:spTree>
    <p:extLst>
      <p:ext uri="{BB962C8B-B14F-4D97-AF65-F5344CB8AC3E}">
        <p14:creationId xmlns:p14="http://schemas.microsoft.com/office/powerpoint/2010/main" val="15095708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ctrTitle"/>
          </p:nvPr>
        </p:nvSpPr>
        <p:spPr>
          <a:xfrm>
            <a:off x="1641512" y="220337"/>
            <a:ext cx="9061123" cy="791340"/>
          </a:xfrm>
        </p:spPr>
        <p:txBody>
          <a:bodyPr>
            <a:normAutofit/>
          </a:bodyPr>
          <a:lstStyle/>
          <a:p>
            <a:pPr algn="ctr" fontAlgn="ctr">
              <a:defRPr/>
            </a:pP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Consent Order</a:t>
            </a:r>
          </a:p>
        </p:txBody>
      </p:sp>
      <p:sp>
        <p:nvSpPr>
          <p:cNvPr id="7171" name="Rectangle 3"/>
          <p:cNvSpPr>
            <a:spLocks noGrp="1"/>
          </p:cNvSpPr>
          <p:nvPr>
            <p:ph type="subTitle" idx="1"/>
          </p:nvPr>
        </p:nvSpPr>
        <p:spPr>
          <a:xfrm>
            <a:off x="800889" y="931817"/>
            <a:ext cx="10159300" cy="5756366"/>
          </a:xfrm>
        </p:spPr>
        <p:txBody>
          <a:bodyPr>
            <a:normAutofit/>
          </a:bodyPr>
          <a:lstStyle/>
          <a:p>
            <a:pPr marL="457200" indent="-457200">
              <a:buClr>
                <a:schemeClr val="accent5"/>
              </a:buClr>
              <a:buFont typeface="Wingdings" panose="05000000000000000000" pitchFamily="2" charset="2"/>
              <a:buChar char="v"/>
              <a:defRPr/>
            </a:pPr>
            <a:endParaRPr lang="en-US" altLang="en-US" sz="2600" dirty="0">
              <a:solidFill>
                <a:schemeClr val="accent5">
                  <a:lumMod val="20000"/>
                  <a:lumOff val="80000"/>
                </a:schemeClr>
              </a:solidFill>
              <a:latin typeface="Verdana" panose="020B0604030504040204" pitchFamily="34" charset="0"/>
              <a:ea typeface="Verdana" panose="020B0604030504040204" pitchFamily="34" charset="0"/>
              <a:cs typeface="Verdana" panose="020B0604030504040204" pitchFamily="34" charset="0"/>
            </a:endParaRPr>
          </a:p>
          <a:p>
            <a:pPr marL="571500" indent="-571500" algn="l">
              <a:buClr>
                <a:schemeClr val="accent5"/>
              </a:buClr>
              <a:buFont typeface="Wingdings" panose="05000000000000000000" pitchFamily="2" charset="2"/>
              <a:buChar char="v"/>
              <a:defRPr/>
            </a:pP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If respondent accepts Consent </a:t>
            </a: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O</a:t>
            </a: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rder, it goes to the full Board for approval at the next regular Board meeting;</a:t>
            </a:r>
          </a:p>
          <a:p>
            <a:pPr marL="608012" indent="-571500" algn="l">
              <a:buClr>
                <a:schemeClr val="accent5"/>
              </a:buClr>
              <a:buFont typeface="Wingdings" panose="05000000000000000000" pitchFamily="2" charset="2"/>
              <a:buChar char="v"/>
              <a:defRPr/>
            </a:pPr>
            <a:endPar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571500" indent="-571500" algn="l" eaLnBrk="1" hangingPunct="1">
              <a:lnSpc>
                <a:spcPct val="90000"/>
              </a:lnSpc>
              <a:buClr>
                <a:schemeClr val="accent5"/>
              </a:buClr>
              <a:buFont typeface="Wingdings" panose="05000000000000000000" pitchFamily="2" charset="2"/>
              <a:buChar char="v"/>
              <a:defRPr/>
            </a:pP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Consent Order must be accepted by a majority of the board;</a:t>
            </a:r>
          </a:p>
          <a:p>
            <a:pPr marL="571500" indent="-571500" algn="l" eaLnBrk="1" hangingPunct="1">
              <a:lnSpc>
                <a:spcPct val="90000"/>
              </a:lnSpc>
              <a:buClr>
                <a:schemeClr val="accent5"/>
              </a:buClr>
              <a:buFont typeface="Wingdings" panose="05000000000000000000" pitchFamily="2" charset="2"/>
              <a:buChar char="v"/>
              <a:defRPr/>
            </a:pPr>
            <a:endPar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571500" indent="-571500" algn="l">
              <a:lnSpc>
                <a:spcPct val="90000"/>
              </a:lnSpc>
              <a:buClr>
                <a:schemeClr val="accent5"/>
              </a:buClr>
              <a:buFont typeface="Wingdings" panose="05000000000000000000" pitchFamily="2" charset="2"/>
              <a:buChar char="v"/>
              <a:defRPr/>
            </a:pP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Once ratified and all sanctions are satisfied, and the consent order is published pursuant to La. R.S. 37:698(K) &amp; 700(K) the case is </a:t>
            </a:r>
            <a:r>
              <a:rPr lang="en-US" altLang="en-US" sz="28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closed;</a:t>
            </a:r>
            <a:endPar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lgn="l" eaLnBrk="1" hangingPunct="1">
              <a:lnSpc>
                <a:spcPct val="90000"/>
              </a:lnSpc>
              <a:buClr>
                <a:schemeClr val="tx1"/>
              </a:buClr>
              <a:defRPr/>
            </a:pPr>
            <a:endParaRPr lang="en-US" altLang="en-US" sz="2800" cap="none"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eaLnBrk="1" hangingPunct="1">
              <a:lnSpc>
                <a:spcPct val="90000"/>
              </a:lnSpc>
              <a:buClr>
                <a:srgbClr val="629DD1"/>
              </a:buClr>
              <a:defRPr/>
            </a:pPr>
            <a:endParaRPr lang="en-US" altLang="en-US" sz="2600" dirty="0">
              <a:latin typeface="Verdana" panose="020B0604030504040204" pitchFamily="34" charset="0"/>
              <a:ea typeface="Verdana" panose="020B0604030504040204" pitchFamily="34" charset="0"/>
              <a:cs typeface="Verdana" panose="020B0604030504040204" pitchFamily="34" charset="0"/>
            </a:endParaRPr>
          </a:p>
          <a:p>
            <a:pPr lvl="1" algn="l" eaLnBrk="1" hangingPunct="1">
              <a:lnSpc>
                <a:spcPct val="90000"/>
              </a:lnSpc>
              <a:buClr>
                <a:srgbClr val="629DD1"/>
              </a:buClr>
              <a:buFont typeface="Wingdings 2" panose="05020102010507070707" pitchFamily="18" charset="2"/>
              <a:buNone/>
              <a:defRPr/>
            </a:pPr>
            <a:endParaRPr lang="en-US" altLang="en-US" dirty="0">
              <a:solidFill>
                <a:prstClr val="white"/>
              </a:solidFill>
              <a:cs typeface="Times New Roman" panose="02020603050405020304" pitchFamily="18" charset="0"/>
            </a:endParaRPr>
          </a:p>
          <a:p>
            <a:pPr algn="l">
              <a:buClr>
                <a:schemeClr val="tx1"/>
              </a:buClr>
              <a:defRPr/>
            </a:pPr>
            <a:endParaRPr lang="en-US" altLang="en-US" sz="2600" dirty="0">
              <a:cs typeface="Times New Roman" panose="02020603050405020304" pitchFamily="18" charset="0"/>
            </a:endParaRPr>
          </a:p>
          <a:p>
            <a:pPr>
              <a:buClr>
                <a:srgbClr val="629DD1"/>
              </a:buClr>
              <a:defRPr/>
            </a:pPr>
            <a:endParaRPr lang="en-US" altLang="en-US" sz="2600" dirty="0">
              <a:solidFill>
                <a:prstClr val="white"/>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26</a:t>
            </a:fld>
            <a:endParaRPr lang="en-US" dirty="0"/>
          </a:p>
        </p:txBody>
      </p:sp>
    </p:spTree>
    <p:extLst>
      <p:ext uri="{BB962C8B-B14F-4D97-AF65-F5344CB8AC3E}">
        <p14:creationId xmlns:p14="http://schemas.microsoft.com/office/powerpoint/2010/main" val="3490830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p:cNvSpPr>
          <p:nvPr>
            <p:ph type="title"/>
          </p:nvPr>
        </p:nvSpPr>
        <p:spPr>
          <a:xfrm>
            <a:off x="1469345" y="169829"/>
            <a:ext cx="9059479" cy="870695"/>
          </a:xfrm>
        </p:spPr>
        <p:txBody>
          <a:bodyPr>
            <a:normAutofit/>
          </a:bodyPr>
          <a:lstStyle/>
          <a:p>
            <a:pPr algn="ctr">
              <a:lnSpc>
                <a:spcPct val="120000"/>
              </a:lnSpc>
              <a:defRPr/>
            </a:pP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Informal</a:t>
            </a:r>
            <a:r>
              <a:rPr lang="en-US" altLang="en-US" sz="4000" b="1" dirty="0">
                <a:solidFill>
                  <a:srgbClr val="FFFF00"/>
                </a:solidFill>
                <a:latin typeface="Cambria" panose="02040503050406030204" pitchFamily="18" charset="0"/>
                <a:ea typeface="Cambria" panose="02040503050406030204" pitchFamily="18" charset="0"/>
                <a:cs typeface="Verdana" panose="020B0604030504040204" pitchFamily="34" charset="0"/>
              </a:rPr>
              <a:t> </a:t>
            </a: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Conference</a:t>
            </a:r>
            <a:r>
              <a:rPr lang="en-US" altLang="en-US" sz="4000" b="1" dirty="0">
                <a:solidFill>
                  <a:srgbClr val="FFFF00"/>
                </a:solidFill>
                <a:latin typeface="Cambria" panose="02040503050406030204" pitchFamily="18" charset="0"/>
                <a:ea typeface="Cambria" panose="02040503050406030204" pitchFamily="18" charset="0"/>
                <a:cs typeface="Verdana" panose="020B0604030504040204" pitchFamily="34" charset="0"/>
              </a:rPr>
              <a:t> </a:t>
            </a:r>
            <a:endParaRPr lang="en-US" altLang="en-US" sz="4000" b="1" i="1" dirty="0">
              <a:solidFill>
                <a:srgbClr val="FFFF00"/>
              </a:solidFill>
              <a:latin typeface="Cambria" panose="02040503050406030204" pitchFamily="18" charset="0"/>
              <a:ea typeface="Cambria" panose="02040503050406030204" pitchFamily="18" charset="0"/>
              <a:cs typeface="Verdana" panose="020B0604030504040204" pitchFamily="34" charset="0"/>
            </a:endParaRPr>
          </a:p>
        </p:txBody>
      </p:sp>
      <p:sp>
        <p:nvSpPr>
          <p:cNvPr id="25605" name="Rectangle 3"/>
          <p:cNvSpPr>
            <a:spLocks noGrp="1"/>
          </p:cNvSpPr>
          <p:nvPr>
            <p:ph idx="1"/>
          </p:nvPr>
        </p:nvSpPr>
        <p:spPr>
          <a:xfrm>
            <a:off x="788276" y="1204485"/>
            <a:ext cx="10045787" cy="3834174"/>
          </a:xfrm>
        </p:spPr>
        <p:txBody>
          <a:bodyPr>
            <a:normAutofit/>
          </a:bodyPr>
          <a:lstStyle/>
          <a:p>
            <a:pPr>
              <a:lnSpc>
                <a:spcPct val="90000"/>
              </a:lnSpc>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At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request of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Respondent;</a:t>
            </a: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lnSpc>
                <a:spcPct val="90000"/>
              </a:lnSpc>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Respondent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may bring an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attorney;</a:t>
            </a: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lnSpc>
                <a:spcPct val="90000"/>
              </a:lnSpc>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3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CRC members, Executive Staff,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Staff Attorney and the    	Enforcement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Personnel </a:t>
            </a:r>
          </a:p>
          <a:p>
            <a:pPr>
              <a:lnSpc>
                <a:spcPct val="90000"/>
              </a:lnSpc>
              <a:defRPr/>
            </a:pP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457200" lvl="1" indent="0">
              <a:buNone/>
              <a:defRPr/>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27</a:t>
            </a:fld>
            <a:endParaRPr lang="en-US" dirty="0"/>
          </a:p>
        </p:txBody>
      </p:sp>
    </p:spTree>
    <p:extLst>
      <p:ext uri="{BB962C8B-B14F-4D97-AF65-F5344CB8AC3E}">
        <p14:creationId xmlns:p14="http://schemas.microsoft.com/office/powerpoint/2010/main" val="2316139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p:cNvSpPr>
          <p:nvPr>
            <p:ph type="title"/>
          </p:nvPr>
        </p:nvSpPr>
        <p:spPr>
          <a:xfrm>
            <a:off x="929640" y="289560"/>
            <a:ext cx="10454640" cy="990600"/>
          </a:xfrm>
        </p:spPr>
        <p:txBody>
          <a:bodyPr>
            <a:normAutofit/>
          </a:bodyPr>
          <a:lstStyle/>
          <a:p>
            <a:pPr algn="ctr">
              <a:lnSpc>
                <a:spcPct val="120000"/>
              </a:lnSpc>
              <a:defRPr/>
            </a:pP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Informal</a:t>
            </a:r>
            <a:r>
              <a:rPr lang="en-US" altLang="en-US" sz="4000" b="1" dirty="0">
                <a:solidFill>
                  <a:srgbClr val="FFFF00"/>
                </a:solidFill>
                <a:latin typeface="Cambria" panose="02040503050406030204" pitchFamily="18" charset="0"/>
                <a:ea typeface="Cambria" panose="02040503050406030204" pitchFamily="18" charset="0"/>
                <a:cs typeface="Verdana" panose="020B0604030504040204" pitchFamily="34" charset="0"/>
              </a:rPr>
              <a:t> </a:t>
            </a: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Conference</a:t>
            </a:r>
            <a:r>
              <a:rPr lang="en-US" altLang="en-US" sz="4000" b="1" dirty="0">
                <a:solidFill>
                  <a:srgbClr val="FFFF00"/>
                </a:solidFill>
                <a:latin typeface="Cambria" panose="02040503050406030204" pitchFamily="18" charset="0"/>
                <a:ea typeface="Cambria" panose="02040503050406030204" pitchFamily="18" charset="0"/>
                <a:cs typeface="Verdana" panose="020B0604030504040204" pitchFamily="34" charset="0"/>
              </a:rPr>
              <a:t> </a:t>
            </a: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Results</a:t>
            </a:r>
          </a:p>
        </p:txBody>
      </p:sp>
      <p:sp>
        <p:nvSpPr>
          <p:cNvPr id="25605" name="Rectangle 3"/>
          <p:cNvSpPr>
            <a:spLocks noGrp="1"/>
          </p:cNvSpPr>
          <p:nvPr>
            <p:ph idx="1"/>
          </p:nvPr>
        </p:nvSpPr>
        <p:spPr>
          <a:xfrm>
            <a:off x="148046" y="1553188"/>
            <a:ext cx="11887199" cy="4489472"/>
          </a:xfrm>
        </p:spPr>
        <p:txBody>
          <a:bodyPr>
            <a:normAutofit/>
          </a:bodyPr>
          <a:lstStyle/>
          <a:p>
            <a:pPr lvl="1">
              <a:lnSpc>
                <a:spcPct val="90000"/>
              </a:lnSpc>
              <a:buClr>
                <a:schemeClr val="accent5"/>
              </a:buClr>
              <a:buFont typeface="Wingdings" panose="05000000000000000000" pitchFamily="2" charset="2"/>
              <a:buChar char="v"/>
              <a:defRPr/>
            </a:pPr>
            <a:r>
              <a:rPr lang="en-US" altLang="en-US" sz="35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Signing of the current Consent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Order;</a:t>
            </a: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lvl="1">
              <a:lnSpc>
                <a:spcPct val="90000"/>
              </a:lnSpc>
              <a:buClr>
                <a:schemeClr val="accent5"/>
              </a:buClr>
              <a:buFont typeface="Wingdings" panose="05000000000000000000" pitchFamily="2" charset="2"/>
              <a:buChar char="v"/>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lvl="1">
              <a:lnSpc>
                <a:spcPct val="90000"/>
              </a:lnSpc>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Change in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charges/fines/sanctions;</a:t>
            </a: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lvl="1">
              <a:lnSpc>
                <a:spcPct val="90000"/>
              </a:lnSpc>
              <a:buClr>
                <a:schemeClr val="accent5"/>
              </a:buClr>
              <a:buFont typeface="Wingdings" panose="05000000000000000000" pitchFamily="2" charset="2"/>
              <a:buChar char="v"/>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lvl="1">
              <a:lnSpc>
                <a:spcPct val="90000"/>
              </a:lnSpc>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Dismissal of case or the addition of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violation;</a:t>
            </a: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lvl="1">
              <a:lnSpc>
                <a:spcPct val="90000"/>
              </a:lnSpc>
              <a:buClr>
                <a:schemeClr val="accent5"/>
              </a:buClr>
              <a:buFont typeface="Wingdings" panose="05000000000000000000" pitchFamily="2" charset="2"/>
              <a:buChar char="v"/>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lvl="1">
              <a:lnSpc>
                <a:spcPct val="90000"/>
              </a:lnSpc>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If no resolution it goes to a formal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hearing;</a:t>
            </a: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lvl="1">
              <a:lnSpc>
                <a:spcPct val="90000"/>
              </a:lnSpc>
              <a:defRPr/>
            </a:pPr>
            <a:endParaRPr lang="en-US" alt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28</a:t>
            </a:fld>
            <a:endParaRPr lang="en-US" dirty="0"/>
          </a:p>
        </p:txBody>
      </p:sp>
    </p:spTree>
    <p:extLst>
      <p:ext uri="{BB962C8B-B14F-4D97-AF65-F5344CB8AC3E}">
        <p14:creationId xmlns:p14="http://schemas.microsoft.com/office/powerpoint/2010/main" val="3936115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ctrTitle"/>
          </p:nvPr>
        </p:nvSpPr>
        <p:spPr>
          <a:xfrm>
            <a:off x="2516177" y="100900"/>
            <a:ext cx="7939514" cy="706294"/>
          </a:xfrm>
        </p:spPr>
        <p:txBody>
          <a:bodyPr>
            <a:normAutofit/>
          </a:bodyPr>
          <a:lstStyle/>
          <a:p>
            <a:pPr algn="ctr" fontAlgn="ctr">
              <a:defRPr/>
            </a:pP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Formal</a:t>
            </a:r>
            <a:r>
              <a:rPr lang="en-US" altLang="en-US" sz="4000" b="1" dirty="0">
                <a:solidFill>
                  <a:srgbClr val="FFFF00"/>
                </a:solidFill>
                <a:latin typeface="Cambria" panose="02040503050406030204" pitchFamily="18" charset="0"/>
                <a:ea typeface="Cambria" panose="02040503050406030204" pitchFamily="18" charset="0"/>
                <a:cs typeface="Verdana" panose="020B0604030504040204" pitchFamily="34" charset="0"/>
              </a:rPr>
              <a:t> </a:t>
            </a: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Hearing</a:t>
            </a:r>
          </a:p>
        </p:txBody>
      </p:sp>
      <p:sp>
        <p:nvSpPr>
          <p:cNvPr id="7171" name="Rectangle 3"/>
          <p:cNvSpPr>
            <a:spLocks noGrp="1"/>
          </p:cNvSpPr>
          <p:nvPr>
            <p:ph type="subTitle" idx="1"/>
          </p:nvPr>
        </p:nvSpPr>
        <p:spPr>
          <a:xfrm>
            <a:off x="271168" y="807194"/>
            <a:ext cx="11433152" cy="5744955"/>
          </a:xfrm>
        </p:spPr>
        <p:txBody>
          <a:bodyPr>
            <a:normAutofit fontScale="55000" lnSpcReduction="20000"/>
          </a:bodyPr>
          <a:lstStyle/>
          <a:p>
            <a:pPr marL="571500" indent="-571500" algn="l" eaLnBrk="1" hangingPunct="1">
              <a:lnSpc>
                <a:spcPct val="90000"/>
              </a:lnSpc>
              <a:buClr>
                <a:schemeClr val="accent5"/>
              </a:buClr>
              <a:buFont typeface="Wingdings" panose="05000000000000000000" pitchFamily="2" charset="2"/>
              <a:buChar char="v"/>
              <a:defRPr/>
            </a:pPr>
            <a:r>
              <a:rPr lang="en-US" altLang="en-US" sz="51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three members of the CRC are recused and retained for potential witness </a:t>
            </a:r>
            <a:r>
              <a:rPr lang="en-US" altLang="en-US" sz="51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testimony</a:t>
            </a:r>
            <a:r>
              <a:rPr lang="en-US" altLang="en-US" sz="51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a:t>
            </a:r>
            <a:r>
              <a:rPr lang="en-US" altLang="en-US" sz="51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and the remaining </a:t>
            </a:r>
            <a:r>
              <a:rPr lang="en-US" altLang="en-US" sz="51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members of the board, which must constitute a majority, participate in the </a:t>
            </a:r>
            <a:r>
              <a:rPr lang="en-US" altLang="en-US" sz="51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proceedings.</a:t>
            </a:r>
          </a:p>
          <a:p>
            <a:pPr algn="l" eaLnBrk="1" hangingPunct="1">
              <a:lnSpc>
                <a:spcPct val="90000"/>
              </a:lnSpc>
              <a:buClr>
                <a:schemeClr val="accent5"/>
              </a:buClr>
              <a:defRPr/>
            </a:pPr>
            <a:endParaRPr lang="en-US" altLang="en-US" sz="51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571500" indent="-571500" algn="l">
              <a:lnSpc>
                <a:spcPct val="90000"/>
              </a:lnSpc>
              <a:buClr>
                <a:schemeClr val="accent5"/>
              </a:buClr>
              <a:buFont typeface="Wingdings" panose="05000000000000000000" pitchFamily="2" charset="2"/>
              <a:buChar char="v"/>
              <a:defRPr/>
            </a:pPr>
            <a:r>
              <a:rPr lang="en-US" altLang="en-US" sz="51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Respondents have the right to appear in person, or by counsel, or both to cross-examine witnesses in their defense and to produce evidence and witnesses in their defense.</a:t>
            </a:r>
          </a:p>
          <a:p>
            <a:pPr algn="l">
              <a:lnSpc>
                <a:spcPct val="90000"/>
              </a:lnSpc>
              <a:buClr>
                <a:schemeClr val="accent5"/>
              </a:buClr>
              <a:defRPr/>
            </a:pPr>
            <a:endParaRPr lang="en-US" altLang="en-US" sz="51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571500" indent="-571500" algn="l">
              <a:lnSpc>
                <a:spcPct val="90000"/>
              </a:lnSpc>
              <a:buClr>
                <a:schemeClr val="accent5"/>
              </a:buClr>
              <a:buFont typeface="Wingdings" panose="05000000000000000000" pitchFamily="2" charset="2"/>
              <a:buChar char="v"/>
              <a:defRPr/>
            </a:pPr>
            <a:r>
              <a:rPr lang="en-US" altLang="en-US" sz="51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 respondent may appeal the outcome of a formal hearing pursuant to the provisions of the administrative procedures act</a:t>
            </a:r>
            <a:r>
              <a:rPr lang="en-US" altLang="en-US" sz="51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t>
            </a:r>
          </a:p>
          <a:p>
            <a:pPr algn="l">
              <a:defRPr/>
            </a:pPr>
            <a:endParaRPr lang="en-US" altLang="en-US" sz="4200" b="1" u="sng" cap="none" dirty="0" smtClean="0">
              <a:solidFill>
                <a:schemeClr val="accent5"/>
              </a:solidFill>
              <a:latin typeface="Cambria" panose="02040503050406030204" pitchFamily="18" charset="0"/>
              <a:ea typeface="Cambria" panose="02040503050406030204" pitchFamily="18" charset="0"/>
              <a:cs typeface="Verdana" panose="020B0604030504040204" pitchFamily="34" charset="0"/>
            </a:endParaRPr>
          </a:p>
          <a:p>
            <a:pPr algn="l">
              <a:defRPr/>
            </a:pPr>
            <a:r>
              <a:rPr lang="en-US" altLang="en-US" sz="4200" b="1" u="sng" cap="none"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Interesting Facts:</a:t>
            </a:r>
          </a:p>
          <a:p>
            <a:pPr marL="1028700" lvl="1" indent="-571500" algn="l">
              <a:buClr>
                <a:schemeClr val="accent5"/>
              </a:buClr>
              <a:buFont typeface="Wingdings" panose="05000000000000000000" pitchFamily="2" charset="2"/>
              <a:buChar char="v"/>
              <a:defRPr/>
            </a:pPr>
            <a:r>
              <a:rPr lang="en-US" altLang="en-US" sz="42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Board has conducted 25 formal hearings since 2006</a:t>
            </a:r>
          </a:p>
          <a:p>
            <a:pPr marL="1028700" lvl="1" indent="-571500" algn="l">
              <a:buClr>
                <a:schemeClr val="accent5"/>
              </a:buClr>
              <a:buFont typeface="Wingdings" panose="05000000000000000000" pitchFamily="2" charset="2"/>
              <a:buChar char="v"/>
              <a:defRPr/>
            </a:pPr>
            <a:r>
              <a:rPr lang="en-US" altLang="en-US" sz="40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In </a:t>
            </a:r>
            <a:r>
              <a:rPr lang="en-US" altLang="en-US" sz="40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past 60 </a:t>
            </a:r>
            <a:r>
              <a:rPr lang="en-US" altLang="en-US" sz="4000" cap="none"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years, </a:t>
            </a:r>
            <a:r>
              <a:rPr lang="en-US" altLang="en-US" sz="40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27 licenses have been revoked  </a:t>
            </a:r>
            <a:endParaRPr lang="en-US" altLang="en-US" sz="36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29</a:t>
            </a:fld>
            <a:endParaRPr lang="en-US" dirty="0"/>
          </a:p>
        </p:txBody>
      </p:sp>
    </p:spTree>
    <p:extLst>
      <p:ext uri="{BB962C8B-B14F-4D97-AF65-F5344CB8AC3E}">
        <p14:creationId xmlns:p14="http://schemas.microsoft.com/office/powerpoint/2010/main" val="2206324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61" y="184417"/>
            <a:ext cx="11584502" cy="610166"/>
          </a:xfrm>
        </p:spPr>
        <p:txBody>
          <a:bodyPr>
            <a:noAutofit/>
          </a:bodyPr>
          <a:lstStyle/>
          <a:p>
            <a:pPr algn="ctr"/>
            <a:r>
              <a:rPr lang="en-US" sz="4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r>
            <a:br>
              <a:rPr lang="en-US" sz="4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br>
            <a:r>
              <a:rPr lang="en-US" sz="4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r>
            <a:br>
              <a:rPr lang="en-US" sz="4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br>
            <a:r>
              <a:rPr lang="en-US" sz="4000" b="1" dirty="0">
                <a:solidFill>
                  <a:srgbClr val="FFFF00"/>
                </a:solidFill>
                <a:latin typeface="Verdana" panose="020B0604030504040204" pitchFamily="34" charset="0"/>
                <a:ea typeface="Verdana" panose="020B0604030504040204" pitchFamily="34" charset="0"/>
                <a:cs typeface="Verdana" panose="020B0604030504040204" pitchFamily="34" charset="0"/>
              </a:rPr>
              <a:t/>
            </a:r>
            <a:br>
              <a:rPr lang="en-US" sz="4000" b="1" dirty="0">
                <a:solidFill>
                  <a:srgbClr val="FFFF00"/>
                </a:solidFill>
                <a:latin typeface="Verdana" panose="020B0604030504040204" pitchFamily="34" charset="0"/>
                <a:ea typeface="Verdana" panose="020B0604030504040204" pitchFamily="34" charset="0"/>
                <a:cs typeface="Verdana" panose="020B0604030504040204" pitchFamily="34" charset="0"/>
              </a:rPr>
            </a:br>
            <a:r>
              <a:rPr lang="en-US" sz="4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r>
            <a:br>
              <a:rPr lang="en-US" sz="40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br>
            <a:r>
              <a:rPr lang="en-US" sz="4000" b="1" dirty="0">
                <a:solidFill>
                  <a:srgbClr val="FFFF00"/>
                </a:solidFill>
                <a:latin typeface="Verdana" panose="020B0604030504040204" pitchFamily="34" charset="0"/>
                <a:ea typeface="Verdana" panose="020B0604030504040204" pitchFamily="34" charset="0"/>
                <a:cs typeface="Verdana" panose="020B0604030504040204" pitchFamily="34" charset="0"/>
              </a:rPr>
              <a:t/>
            </a:r>
            <a:br>
              <a:rPr lang="en-US" sz="4000" b="1" dirty="0">
                <a:solidFill>
                  <a:srgbClr val="FFFF00"/>
                </a:solidFill>
                <a:latin typeface="Verdana" panose="020B0604030504040204" pitchFamily="34" charset="0"/>
                <a:ea typeface="Verdana" panose="020B0604030504040204" pitchFamily="34" charset="0"/>
                <a:cs typeface="Verdana" panose="020B0604030504040204" pitchFamily="34" charset="0"/>
              </a:rPr>
            </a:br>
            <a:r>
              <a:rPr lang="en-US" sz="43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
            </a:r>
            <a:br>
              <a:rPr lang="en-US" sz="43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br>
            <a:endParaRPr lang="en-US" sz="4300" b="1" dirty="0">
              <a:solidFill>
                <a:schemeClr val="accent5"/>
              </a:solidFill>
              <a:latin typeface="Cambria" panose="02040503050406030204" pitchFamily="18" charset="0"/>
              <a:ea typeface="Cambria" panose="02040503050406030204" pitchFamily="18" charset="0"/>
              <a:cs typeface="Verdana" panose="020B0604030504040204" pitchFamily="34" charset="0"/>
            </a:endParaRPr>
          </a:p>
        </p:txBody>
      </p:sp>
      <p:sp>
        <p:nvSpPr>
          <p:cNvPr id="3" name="Content Placeholder 2"/>
          <p:cNvSpPr>
            <a:spLocks noGrp="1"/>
          </p:cNvSpPr>
          <p:nvPr>
            <p:ph idx="1"/>
          </p:nvPr>
        </p:nvSpPr>
        <p:spPr>
          <a:xfrm>
            <a:off x="132430" y="1040522"/>
            <a:ext cx="11767381" cy="5650363"/>
          </a:xfrm>
        </p:spPr>
        <p:txBody>
          <a:bodyPr>
            <a:noAutofit/>
          </a:bodyPr>
          <a:lstStyle/>
          <a:p>
            <a:pPr>
              <a:buClr>
                <a:schemeClr val="accent5"/>
              </a:buClr>
              <a:buFont typeface="Wingdings" panose="05000000000000000000" pitchFamily="2" charset="2"/>
              <a:buChar char="v"/>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First </a:t>
            </a: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and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foremost…..your </a:t>
            </a: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responsibility as a professional engineer is to ‘safeguard life, health and property and to promote the public welfare</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(2501 A)</a:t>
            </a:r>
          </a:p>
          <a:p>
            <a:pPr>
              <a:buClr>
                <a:schemeClr val="accent5"/>
              </a:buClr>
              <a:buFont typeface="Wingdings" panose="05000000000000000000" pitchFamily="2" charset="2"/>
              <a:buChar char="v"/>
            </a:pPr>
            <a:endPar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buClr>
                <a:schemeClr val="accent5"/>
              </a:buClr>
              <a:buFont typeface="Wingdings" panose="05000000000000000000" pitchFamily="2" charset="2"/>
              <a:buChar char="v"/>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Second….Professional </a:t>
            </a: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conduct is to have knowledge of the existence of the laws/rules of the board and to be familiar and understand the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provisions (2501 B)</a:t>
            </a:r>
          </a:p>
          <a:p>
            <a:pPr>
              <a:buClr>
                <a:schemeClr val="accent5"/>
              </a:buClr>
              <a:buFont typeface="Wingdings" panose="05000000000000000000" pitchFamily="2" charset="2"/>
              <a:buChar char="v"/>
            </a:pPr>
            <a:endPar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buClr>
                <a:schemeClr val="accent5"/>
              </a:buClr>
              <a:buFont typeface="Wingdings" panose="05000000000000000000" pitchFamily="2" charset="2"/>
              <a:buChar char="v"/>
            </a:pPr>
            <a:r>
              <a:rPr lang="en-US" sz="2800" dirty="0">
                <a:solidFill>
                  <a:schemeClr val="accent5">
                    <a:lumMod val="20000"/>
                    <a:lumOff val="80000"/>
                  </a:schemeClr>
                </a:solidFill>
                <a:latin typeface="Cambria" panose="02040503050406030204" pitchFamily="18" charset="0"/>
                <a:ea typeface="Cambria" panose="02040503050406030204" pitchFamily="18" charset="0"/>
              </a:rPr>
              <a:t>If you have knowledge of any violation of the laws/rules of the board, of any licensee or non licensee, you </a:t>
            </a:r>
            <a:r>
              <a:rPr lang="en-US" sz="2800" b="1" dirty="0">
                <a:solidFill>
                  <a:schemeClr val="accent5"/>
                </a:solidFill>
                <a:latin typeface="Cambria" panose="02040503050406030204" pitchFamily="18" charset="0"/>
                <a:ea typeface="Cambria" panose="02040503050406030204" pitchFamily="18" charset="0"/>
              </a:rPr>
              <a:t>SHALL</a:t>
            </a:r>
            <a:r>
              <a:rPr lang="en-US" sz="2800" dirty="0">
                <a:solidFill>
                  <a:schemeClr val="accent5">
                    <a:lumMod val="20000"/>
                    <a:lumOff val="80000"/>
                  </a:schemeClr>
                </a:solidFill>
                <a:latin typeface="Cambria" panose="02040503050406030204" pitchFamily="18" charset="0"/>
                <a:ea typeface="Cambria" panose="02040503050406030204" pitchFamily="18" charset="0"/>
              </a:rPr>
              <a:t> report it to the board (2501 D)</a:t>
            </a:r>
          </a:p>
          <a:p>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3</a:t>
            </a:fld>
            <a:endParaRPr lang="en-US" dirty="0"/>
          </a:p>
        </p:txBody>
      </p:sp>
      <p:sp>
        <p:nvSpPr>
          <p:cNvPr id="5" name="TextBox 4"/>
          <p:cNvSpPr txBox="1"/>
          <p:nvPr/>
        </p:nvSpPr>
        <p:spPr>
          <a:xfrm>
            <a:off x="706931" y="184417"/>
            <a:ext cx="9866299" cy="707886"/>
          </a:xfrm>
          <a:prstGeom prst="rect">
            <a:avLst/>
          </a:prstGeom>
          <a:noFill/>
        </p:spPr>
        <p:txBody>
          <a:bodyPr wrap="square" rtlCol="0">
            <a:spAutoFit/>
          </a:bodyPr>
          <a:lstStyle/>
          <a:p>
            <a:pPr algn="ctr"/>
            <a:r>
              <a:rPr 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Chapter 25 – Professional Conduct</a:t>
            </a:r>
            <a:endParaRPr lang="en-US" sz="4000" dirty="0"/>
          </a:p>
        </p:txBody>
      </p:sp>
    </p:spTree>
    <p:extLst>
      <p:ext uri="{BB962C8B-B14F-4D97-AF65-F5344CB8AC3E}">
        <p14:creationId xmlns:p14="http://schemas.microsoft.com/office/powerpoint/2010/main" val="1619283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ctrTitle"/>
          </p:nvPr>
        </p:nvSpPr>
        <p:spPr>
          <a:xfrm>
            <a:off x="1247173" y="96098"/>
            <a:ext cx="9144000" cy="990600"/>
          </a:xfrm>
        </p:spPr>
        <p:txBody>
          <a:bodyPr>
            <a:normAutofit/>
          </a:bodyPr>
          <a:lstStyle/>
          <a:p>
            <a:pPr algn="ctr" fontAlgn="ctr">
              <a:defRPr/>
            </a:pP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Most</a:t>
            </a:r>
            <a:r>
              <a:rPr lang="en-US" altLang="en-US" sz="4000" b="1" dirty="0">
                <a:solidFill>
                  <a:srgbClr val="FFFF00"/>
                </a:solidFill>
                <a:latin typeface="Cambria" panose="02040503050406030204" pitchFamily="18" charset="0"/>
                <a:ea typeface="Cambria" panose="02040503050406030204" pitchFamily="18" charset="0"/>
                <a:cs typeface="Verdana" panose="020B0604030504040204" pitchFamily="34" charset="0"/>
              </a:rPr>
              <a:t> </a:t>
            </a: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Common</a:t>
            </a:r>
            <a:r>
              <a:rPr lang="en-US" altLang="en-US" sz="4000" b="1" dirty="0">
                <a:solidFill>
                  <a:srgbClr val="FFFF00"/>
                </a:solidFill>
                <a:latin typeface="Cambria" panose="02040503050406030204" pitchFamily="18" charset="0"/>
                <a:ea typeface="Cambria" panose="02040503050406030204" pitchFamily="18" charset="0"/>
                <a:cs typeface="Verdana" panose="020B0604030504040204" pitchFamily="34" charset="0"/>
              </a:rPr>
              <a:t> </a:t>
            </a: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Violations</a:t>
            </a:r>
          </a:p>
        </p:txBody>
      </p:sp>
      <p:sp>
        <p:nvSpPr>
          <p:cNvPr id="7171" name="Rectangle 3"/>
          <p:cNvSpPr>
            <a:spLocks noGrp="1"/>
          </p:cNvSpPr>
          <p:nvPr>
            <p:ph type="subTitle" idx="1"/>
          </p:nvPr>
        </p:nvSpPr>
        <p:spPr>
          <a:xfrm>
            <a:off x="592184" y="1086698"/>
            <a:ext cx="11072432" cy="4889229"/>
          </a:xfrm>
        </p:spPr>
        <p:txBody>
          <a:bodyPr>
            <a:normAutofit fontScale="85000" lnSpcReduction="20000"/>
          </a:bodyPr>
          <a:lstStyle/>
          <a:p>
            <a:pPr eaLnBrk="1" hangingPunct="1">
              <a:lnSpc>
                <a:spcPct val="90000"/>
              </a:lnSpc>
              <a:buClr>
                <a:schemeClr val="tx1"/>
              </a:buClr>
              <a:defRPr/>
            </a:pPr>
            <a:endParaRPr lang="en-US" altLang="en-US" sz="2000" dirty="0">
              <a:solidFill>
                <a:srgbClr val="FFFFFF"/>
              </a:solidFill>
              <a:cs typeface="Times New Roman" panose="02020603050405020304" pitchFamily="18" charset="0"/>
            </a:endParaRPr>
          </a:p>
          <a:p>
            <a:pPr marL="571500" indent="-571500" algn="l" eaLnBrk="1" hangingPunct="1">
              <a:lnSpc>
                <a:spcPct val="90000"/>
              </a:lnSpc>
              <a:buClr>
                <a:schemeClr val="accent5"/>
              </a:buClr>
              <a:buFont typeface="Wingdings" panose="05000000000000000000" pitchFamily="2" charset="2"/>
              <a:buChar char="v"/>
              <a:defRPr/>
            </a:pPr>
            <a:r>
              <a:rPr lang="en-US" altLang="en-US" sz="33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Unlicensed/Expired Practice</a:t>
            </a:r>
          </a:p>
          <a:p>
            <a:pPr marL="571500" indent="-571500" algn="l" eaLnBrk="1" hangingPunct="1">
              <a:lnSpc>
                <a:spcPct val="90000"/>
              </a:lnSpc>
              <a:buClr>
                <a:schemeClr val="accent5"/>
              </a:buClr>
              <a:buFont typeface="Wingdings" panose="05000000000000000000" pitchFamily="2" charset="2"/>
              <a:buChar char="v"/>
              <a:defRPr/>
            </a:pPr>
            <a:endParaRPr lang="en-US" altLang="en-US" sz="33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571500" indent="-571500" algn="l" eaLnBrk="1" hangingPunct="1">
              <a:lnSpc>
                <a:spcPct val="90000"/>
              </a:lnSpc>
              <a:buClr>
                <a:schemeClr val="accent5"/>
              </a:buClr>
              <a:buFont typeface="Wingdings" panose="05000000000000000000" pitchFamily="2" charset="2"/>
              <a:buChar char="v"/>
              <a:defRPr/>
            </a:pPr>
            <a:r>
              <a:rPr lang="en-US" altLang="en-US" sz="33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Aiding and Assisting</a:t>
            </a:r>
          </a:p>
          <a:p>
            <a:pPr marL="571500" indent="-571500" algn="l" eaLnBrk="1" hangingPunct="1">
              <a:lnSpc>
                <a:spcPct val="90000"/>
              </a:lnSpc>
              <a:buClr>
                <a:schemeClr val="accent5"/>
              </a:buClr>
              <a:buFont typeface="Wingdings" panose="05000000000000000000" pitchFamily="2" charset="2"/>
              <a:buChar char="v"/>
              <a:defRPr/>
            </a:pPr>
            <a:endParaRPr lang="en-US" altLang="en-US" sz="33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571500" indent="-571500" algn="l" eaLnBrk="1" hangingPunct="1">
              <a:lnSpc>
                <a:spcPct val="90000"/>
              </a:lnSpc>
              <a:buClr>
                <a:schemeClr val="accent5"/>
              </a:buClr>
              <a:buFont typeface="Wingdings" panose="05000000000000000000" pitchFamily="2" charset="2"/>
              <a:buChar char="v"/>
              <a:defRPr/>
            </a:pPr>
            <a:r>
              <a:rPr lang="en-US" altLang="en-US" sz="33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Sealing Violations</a:t>
            </a:r>
          </a:p>
          <a:p>
            <a:pPr marL="571500" indent="-571500" algn="l" eaLnBrk="1" hangingPunct="1">
              <a:lnSpc>
                <a:spcPct val="90000"/>
              </a:lnSpc>
              <a:buClr>
                <a:schemeClr val="accent5"/>
              </a:buClr>
              <a:buFont typeface="Wingdings" panose="05000000000000000000" pitchFamily="2" charset="2"/>
              <a:buChar char="v"/>
              <a:defRPr/>
            </a:pPr>
            <a:endParaRPr lang="en-US" altLang="en-US" sz="33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571500" indent="-571500" algn="l" eaLnBrk="1" hangingPunct="1">
              <a:lnSpc>
                <a:spcPct val="90000"/>
              </a:lnSpc>
              <a:buClr>
                <a:schemeClr val="accent5"/>
              </a:buClr>
              <a:buFont typeface="Wingdings" panose="05000000000000000000" pitchFamily="2" charset="2"/>
              <a:buChar char="v"/>
              <a:defRPr/>
            </a:pPr>
            <a:r>
              <a:rPr lang="en-US" altLang="en-US" sz="33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Standards Of Practice</a:t>
            </a:r>
          </a:p>
          <a:p>
            <a:pPr marL="571500" indent="-571500" algn="l" eaLnBrk="1" hangingPunct="1">
              <a:lnSpc>
                <a:spcPct val="90000"/>
              </a:lnSpc>
              <a:buClr>
                <a:schemeClr val="accent5"/>
              </a:buClr>
              <a:buFont typeface="Wingdings" panose="05000000000000000000" pitchFamily="2" charset="2"/>
              <a:buChar char="v"/>
              <a:defRPr/>
            </a:pPr>
            <a:endParaRPr lang="en-US" altLang="en-US" sz="33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571500" indent="-571500" algn="l" eaLnBrk="1" hangingPunct="1">
              <a:lnSpc>
                <a:spcPct val="90000"/>
              </a:lnSpc>
              <a:buClr>
                <a:schemeClr val="accent5"/>
              </a:buClr>
              <a:buFont typeface="Wingdings" panose="05000000000000000000" pitchFamily="2" charset="2"/>
              <a:buChar char="v"/>
              <a:defRPr/>
            </a:pPr>
            <a:r>
              <a:rPr lang="en-US" altLang="en-US" sz="33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Misinformation on application or renewal invoice </a:t>
            </a: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30</a:t>
            </a:fld>
            <a:endParaRPr lang="en-US" dirty="0"/>
          </a:p>
        </p:txBody>
      </p:sp>
    </p:spTree>
    <p:extLst>
      <p:ext uri="{BB962C8B-B14F-4D97-AF65-F5344CB8AC3E}">
        <p14:creationId xmlns:p14="http://schemas.microsoft.com/office/powerpoint/2010/main" val="39021273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p:cNvSpPr>
          <p:nvPr>
            <p:ph type="ctrTitle"/>
          </p:nvPr>
        </p:nvSpPr>
        <p:spPr>
          <a:xfrm>
            <a:off x="1715288" y="274638"/>
            <a:ext cx="8952712" cy="677599"/>
          </a:xfrm>
        </p:spPr>
        <p:txBody>
          <a:bodyPr>
            <a:normAutofit/>
          </a:bodyPr>
          <a:lstStyle/>
          <a:p>
            <a:pPr algn="ctr" fontAlgn="ct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Disciplinary</a:t>
            </a:r>
            <a:r>
              <a:rPr lang="en-US" altLang="en-US" sz="4000" b="1" dirty="0">
                <a:solidFill>
                  <a:srgbClr val="FFFF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000" b="1" dirty="0">
                <a:solidFill>
                  <a:schemeClr val="accent5"/>
                </a:solidFill>
                <a:latin typeface="Cambria" panose="02040503050406030204" pitchFamily="18" charset="0"/>
                <a:ea typeface="Cambria" panose="02040503050406030204" pitchFamily="18" charset="0"/>
                <a:cs typeface="Verdana" panose="020B0604030504040204" pitchFamily="34" charset="0"/>
              </a:rPr>
              <a:t>Guidelines</a:t>
            </a:r>
          </a:p>
        </p:txBody>
      </p:sp>
      <p:sp>
        <p:nvSpPr>
          <p:cNvPr id="7171" name="Rectangle 3"/>
          <p:cNvSpPr>
            <a:spLocks noGrp="1"/>
          </p:cNvSpPr>
          <p:nvPr>
            <p:ph type="subTitle" idx="1"/>
          </p:nvPr>
        </p:nvSpPr>
        <p:spPr>
          <a:xfrm>
            <a:off x="447741" y="1002688"/>
            <a:ext cx="10693501" cy="3796336"/>
          </a:xfrm>
        </p:spPr>
        <p:txBody>
          <a:bodyPr>
            <a:normAutofit/>
          </a:bodyPr>
          <a:lstStyle/>
          <a:p>
            <a:pPr marL="549275" indent="-514350" algn="l">
              <a:spcBef>
                <a:spcPct val="0"/>
              </a:spcBef>
              <a:buClr>
                <a:schemeClr val="accent5"/>
              </a:buClr>
              <a:buFont typeface="Wingdings" panose="05000000000000000000" pitchFamily="2" charset="2"/>
              <a:buChar char="v"/>
              <a:defRPr/>
            </a:pP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disciplinary guidelines were established in 2006 to aid board members in assessing sanctions in a fair and consistent manner.</a:t>
            </a:r>
          </a:p>
          <a:p>
            <a:pPr marL="549275" indent="-514350" algn="l">
              <a:spcBef>
                <a:spcPct val="0"/>
              </a:spcBef>
              <a:buClr>
                <a:schemeClr val="accent5"/>
              </a:buClr>
              <a:buFont typeface="Wingdings" panose="05000000000000000000" pitchFamily="2" charset="2"/>
              <a:buChar char="v"/>
              <a:defRPr/>
            </a:pPr>
            <a:endPar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549275" indent="-514350" algn="l">
              <a:spcBef>
                <a:spcPct val="0"/>
              </a:spcBef>
              <a:buClr>
                <a:schemeClr val="accent5"/>
              </a:buClr>
              <a:buFont typeface="Wingdings" panose="05000000000000000000" pitchFamily="2" charset="2"/>
              <a:buChar char="v"/>
              <a:defRPr/>
            </a:pPr>
            <a:r>
              <a:rPr lang="en-US" altLang="en-US" sz="2800" cap="none"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guidelines have been revised multiple times since adoption and were revised and expanded as recently as April 2019.</a:t>
            </a:r>
          </a:p>
          <a:p>
            <a:pPr algn="l" fontAlgn="ctr">
              <a:lnSpc>
                <a:spcPct val="90000"/>
              </a:lnSpc>
              <a:buFont typeface="Wingdings 2" panose="05020102010507070707" pitchFamily="18" charset="2"/>
              <a:buNone/>
              <a:defRPr/>
            </a:pPr>
            <a:endParaRPr lang="en-US" altLang="en-US" sz="15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31</a:t>
            </a:fld>
            <a:endParaRPr lang="en-US" dirty="0"/>
          </a:p>
        </p:txBody>
      </p:sp>
    </p:spTree>
    <p:extLst>
      <p:ext uri="{BB962C8B-B14F-4D97-AF65-F5344CB8AC3E}">
        <p14:creationId xmlns:p14="http://schemas.microsoft.com/office/powerpoint/2010/main" val="15918364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1950720" y="95251"/>
            <a:ext cx="7470753" cy="788414"/>
          </a:xfrm>
        </p:spPr>
        <p:txBody>
          <a:bodyPr>
            <a:noAutofit/>
          </a:bodyPr>
          <a:lstStyle/>
          <a:p>
            <a:pPr algn="ctr"/>
            <a:r>
              <a:rPr lang="en-US" altLang="en-US" sz="3900" b="1" dirty="0" smtClean="0">
                <a:solidFill>
                  <a:schemeClr val="accent5"/>
                </a:solidFill>
                <a:latin typeface="Cambria" panose="02040503050406030204" pitchFamily="18" charset="0"/>
                <a:ea typeface="Cambria" panose="02040503050406030204" pitchFamily="18" charset="0"/>
                <a:cs typeface="Cambria" panose="02040503050406030204" pitchFamily="18" charset="0"/>
              </a:rPr>
              <a:t>Statistics </a:t>
            </a:r>
            <a:r>
              <a:rPr lang="en-US" altLang="en-US" sz="3900" b="1" dirty="0" smtClean="0">
                <a:solidFill>
                  <a:schemeClr val="accent5"/>
                </a:solidFill>
                <a:latin typeface="Cambria" panose="02040503050406030204" pitchFamily="18" charset="0"/>
                <a:ea typeface="Cambria" panose="02040503050406030204" pitchFamily="18" charset="0"/>
                <a:cs typeface="Cambria" panose="02040503050406030204" pitchFamily="18" charset="0"/>
              </a:rPr>
              <a:t>for 2021</a:t>
            </a:r>
          </a:p>
        </p:txBody>
      </p:sp>
      <p:sp>
        <p:nvSpPr>
          <p:cNvPr id="95235" name="Content Placeholder 2"/>
          <p:cNvSpPr>
            <a:spLocks noGrp="1"/>
          </p:cNvSpPr>
          <p:nvPr>
            <p:ph idx="1"/>
          </p:nvPr>
        </p:nvSpPr>
        <p:spPr>
          <a:xfrm>
            <a:off x="315311" y="953590"/>
            <a:ext cx="10543189" cy="5491172"/>
          </a:xfrm>
        </p:spPr>
        <p:txBody>
          <a:bodyPr>
            <a:normAutofit lnSpcReduction="10000"/>
          </a:bodyPr>
          <a:lstStyle/>
          <a:p>
            <a:pPr algn="ctr">
              <a:buClr>
                <a:schemeClr val="accent5"/>
              </a:buClr>
              <a:buFont typeface="Wingdings" panose="05000000000000000000" pitchFamily="2" charset="2"/>
              <a:buChar char="v"/>
              <a:defRPr/>
            </a:pPr>
            <a:r>
              <a:rPr lang="en-US" altLang="en-US" sz="4000" b="1" dirty="0" smtClean="0">
                <a:latin typeface="Verdana" panose="020B0604030504040204" pitchFamily="34" charset="0"/>
                <a:ea typeface="Verdana" panose="020B0604030504040204" pitchFamily="34" charset="0"/>
                <a:cs typeface="Cambria" panose="02040503050406030204" pitchFamily="18" charset="0"/>
              </a:rPr>
              <a:t> </a:t>
            </a:r>
            <a:r>
              <a:rPr lang="en-US" altLang="en-US" sz="4000" b="1"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Applications </a:t>
            </a:r>
            <a:r>
              <a:rPr lang="en-US" altLang="en-US" sz="4000" b="1"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and </a:t>
            </a:r>
            <a:r>
              <a:rPr lang="en-US" altLang="en-US" sz="4000" b="1"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Licenses</a:t>
            </a:r>
          </a:p>
          <a:p>
            <a:pPr algn="ctr">
              <a:buClr>
                <a:schemeClr val="accent5"/>
              </a:buClr>
              <a:buFont typeface="Wingdings" panose="05000000000000000000" pitchFamily="2" charset="2"/>
              <a:buChar char="v"/>
              <a:defRPr/>
            </a:pPr>
            <a:endParaRPr lang="en-US" altLang="en-US" sz="800" b="1" dirty="0">
              <a:solidFill>
                <a:schemeClr val="accent5">
                  <a:lumMod val="20000"/>
                  <a:lumOff val="80000"/>
                </a:schemeClr>
              </a:solidFill>
              <a:latin typeface="Verdana" panose="020B0604030504040204" pitchFamily="34" charset="0"/>
              <a:ea typeface="Verdana" panose="020B0604030504040204" pitchFamily="34" charset="0"/>
              <a:cs typeface="Cambria" panose="02040503050406030204" pitchFamily="18" charset="0"/>
            </a:endParaRPr>
          </a:p>
          <a:p>
            <a:pPr>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LAPELS receives approximately 140 applications for licensure each month:  EI, LSI, PE and PLS (exam and comity), EF,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VF</a:t>
            </a:r>
          </a:p>
          <a:p>
            <a:pPr lvl="1">
              <a:buClr>
                <a:schemeClr val="accent5"/>
              </a:buClr>
              <a:buFont typeface="Arial" panose="020B0604020202020204" pitchFamily="34" charset="0"/>
              <a:buChar char="•"/>
              <a:defRPr/>
            </a:pPr>
            <a:r>
              <a:rPr lang="en-US" altLang="en-US" sz="2600" dirty="0" smtClean="0">
                <a:solidFill>
                  <a:schemeClr val="accent5">
                    <a:lumMod val="40000"/>
                    <a:lumOff val="60000"/>
                  </a:schemeClr>
                </a:solidFill>
                <a:latin typeface="Cambria" panose="02040503050406030204" pitchFamily="18" charset="0"/>
                <a:ea typeface="Cambria" panose="02040503050406030204" pitchFamily="18" charset="0"/>
                <a:cs typeface="Cambria" panose="02040503050406030204" pitchFamily="18" charset="0"/>
              </a:rPr>
              <a:t>In September of this year, after Hurricane Ida, we received 186 applications, including reinstatement applications</a:t>
            </a:r>
            <a:r>
              <a:rPr lang="en-US" altLang="en-US" sz="2600"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a:t>
            </a:r>
            <a:endParaRPr lang="en-US" altLang="en-US" sz="26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buClr>
                <a:schemeClr val="accent5"/>
              </a:buClr>
              <a:buFont typeface="Wingdings" panose="05000000000000000000" pitchFamily="2" charset="2"/>
              <a:buChar char="v"/>
              <a:defRPr/>
            </a:pPr>
            <a:endParaRPr lang="en-US" altLang="en-US" sz="8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We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issue approximately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1,400+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licenses and certificates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annually</a:t>
            </a:r>
          </a:p>
          <a:p>
            <a:pPr>
              <a:buClr>
                <a:schemeClr val="accent5"/>
              </a:buClr>
              <a:buFont typeface="Wingdings" panose="05000000000000000000" pitchFamily="2" charset="2"/>
              <a:buChar char="v"/>
              <a:defRPr/>
            </a:pPr>
            <a:endParaRPr lang="en-US" altLang="en-US" sz="8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We conduct 2 renewal cycles every year (March &amp; Sept)</a:t>
            </a:r>
          </a:p>
          <a:p>
            <a:pPr lvl="1">
              <a:buClr>
                <a:schemeClr val="accent5"/>
              </a:buClr>
              <a:buFont typeface="Arial" panose="020B0604020202020204" pitchFamily="34" charset="0"/>
              <a:buChar char="•"/>
              <a:defRPr/>
            </a:pPr>
            <a:r>
              <a:rPr lang="en-US" altLang="en-US" sz="2800" dirty="0">
                <a:solidFill>
                  <a:schemeClr val="accent5">
                    <a:lumMod val="40000"/>
                    <a:lumOff val="60000"/>
                  </a:schemeClr>
                </a:solidFill>
                <a:latin typeface="Cambria" panose="02040503050406030204" pitchFamily="18" charset="0"/>
                <a:ea typeface="Cambria" panose="02040503050406030204" pitchFamily="18" charset="0"/>
                <a:cs typeface="Cambria" panose="02040503050406030204" pitchFamily="18" charset="0"/>
              </a:rPr>
              <a:t>Renewing </a:t>
            </a:r>
            <a:r>
              <a:rPr lang="en-US" altLang="en-US" sz="2800" dirty="0" smtClean="0">
                <a:solidFill>
                  <a:schemeClr val="accent5">
                    <a:lumMod val="40000"/>
                    <a:lumOff val="60000"/>
                  </a:schemeClr>
                </a:solidFill>
                <a:latin typeface="Cambria" panose="02040503050406030204" pitchFamily="18" charset="0"/>
                <a:ea typeface="Cambria" panose="02040503050406030204" pitchFamily="18" charset="0"/>
                <a:cs typeface="Cambria" panose="02040503050406030204" pitchFamily="18" charset="0"/>
              </a:rPr>
              <a:t>approximately 5,000 </a:t>
            </a:r>
            <a:r>
              <a:rPr lang="en-US" altLang="en-US" sz="2800" dirty="0">
                <a:solidFill>
                  <a:schemeClr val="accent5">
                    <a:lumMod val="40000"/>
                    <a:lumOff val="60000"/>
                  </a:schemeClr>
                </a:solidFill>
                <a:latin typeface="Cambria" panose="02040503050406030204" pitchFamily="18" charset="0"/>
                <a:ea typeface="Cambria" panose="02040503050406030204" pitchFamily="18" charset="0"/>
                <a:cs typeface="Cambria" panose="02040503050406030204" pitchFamily="18" charset="0"/>
              </a:rPr>
              <a:t>individuals </a:t>
            </a:r>
            <a:r>
              <a:rPr lang="en-US" altLang="en-US" sz="2800" dirty="0" smtClean="0">
                <a:solidFill>
                  <a:schemeClr val="accent5">
                    <a:lumMod val="40000"/>
                    <a:lumOff val="60000"/>
                  </a:schemeClr>
                </a:solidFill>
                <a:latin typeface="Cambria" panose="02040503050406030204" pitchFamily="18" charset="0"/>
                <a:ea typeface="Cambria" panose="02040503050406030204" pitchFamily="18" charset="0"/>
                <a:cs typeface="Cambria" panose="02040503050406030204" pitchFamily="18" charset="0"/>
              </a:rPr>
              <a:t>&amp; </a:t>
            </a:r>
            <a:r>
              <a:rPr lang="en-US" altLang="en-US" sz="2800" dirty="0">
                <a:solidFill>
                  <a:schemeClr val="accent5">
                    <a:lumMod val="40000"/>
                    <a:lumOff val="60000"/>
                  </a:schemeClr>
                </a:solidFill>
                <a:latin typeface="Cambria" panose="02040503050406030204" pitchFamily="18" charset="0"/>
                <a:ea typeface="Cambria" panose="02040503050406030204" pitchFamily="18" charset="0"/>
                <a:cs typeface="Cambria" panose="02040503050406030204" pitchFamily="18" charset="0"/>
              </a:rPr>
              <a:t>firms each cycle</a:t>
            </a:r>
          </a:p>
          <a:p>
            <a:pPr lvl="1">
              <a:buClr>
                <a:schemeClr val="accent5"/>
              </a:buClr>
              <a:buFont typeface="Arial" panose="020B0604020202020204" pitchFamily="34" charset="0"/>
              <a:buChar char="•"/>
              <a:defRPr/>
            </a:pPr>
            <a:r>
              <a:rPr lang="en-US" altLang="en-US" sz="2800" dirty="0">
                <a:solidFill>
                  <a:schemeClr val="accent5">
                    <a:lumMod val="40000"/>
                    <a:lumOff val="60000"/>
                  </a:schemeClr>
                </a:solidFill>
                <a:latin typeface="Cambria" panose="02040503050406030204" pitchFamily="18" charset="0"/>
                <a:ea typeface="Cambria" panose="02040503050406030204" pitchFamily="18" charset="0"/>
                <a:cs typeface="Cambria" panose="02040503050406030204" pitchFamily="18" charset="0"/>
              </a:rPr>
              <a:t>Auditing </a:t>
            </a:r>
            <a:r>
              <a:rPr lang="en-US" altLang="en-US" sz="2800" dirty="0" smtClean="0">
                <a:solidFill>
                  <a:schemeClr val="accent5">
                    <a:lumMod val="40000"/>
                    <a:lumOff val="60000"/>
                  </a:schemeClr>
                </a:solidFill>
                <a:latin typeface="Cambria" panose="02040503050406030204" pitchFamily="18" charset="0"/>
                <a:ea typeface="Cambria" panose="02040503050406030204" pitchFamily="18" charset="0"/>
                <a:cs typeface="Cambria" panose="02040503050406030204" pitchFamily="18" charset="0"/>
              </a:rPr>
              <a:t>100 </a:t>
            </a:r>
            <a:r>
              <a:rPr lang="en-US" altLang="en-US" sz="2800" dirty="0">
                <a:solidFill>
                  <a:schemeClr val="accent5">
                    <a:lumMod val="40000"/>
                    <a:lumOff val="60000"/>
                  </a:schemeClr>
                </a:solidFill>
                <a:latin typeface="Cambria" panose="02040503050406030204" pitchFamily="18" charset="0"/>
                <a:ea typeface="Cambria" panose="02040503050406030204" pitchFamily="18" charset="0"/>
                <a:cs typeface="Cambria" panose="02040503050406030204" pitchFamily="18" charset="0"/>
              </a:rPr>
              <a:t>+/- each cycle</a:t>
            </a: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32</a:t>
            </a:fld>
            <a:endParaRPr lang="en-US" dirty="0"/>
          </a:p>
        </p:txBody>
      </p:sp>
    </p:spTree>
    <p:extLst>
      <p:ext uri="{BB962C8B-B14F-4D97-AF65-F5344CB8AC3E}">
        <p14:creationId xmlns:p14="http://schemas.microsoft.com/office/powerpoint/2010/main" val="16120555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64" y="304801"/>
            <a:ext cx="10940715" cy="850232"/>
          </a:xfrm>
        </p:spPr>
        <p:txBody>
          <a:bodyPr>
            <a:normAutofit/>
          </a:bodyPr>
          <a:lstStyle/>
          <a:p>
            <a:pPr algn="ctr"/>
            <a:r>
              <a:rPr lang="en-US" sz="4000" b="1" dirty="0" smtClean="0">
                <a:solidFill>
                  <a:schemeClr val="accent5"/>
                </a:solidFill>
              </a:rPr>
              <a:t>Taking the FE and PE exams</a:t>
            </a:r>
            <a:endParaRPr lang="en-US" sz="4000" b="1" dirty="0">
              <a:solidFill>
                <a:schemeClr val="accent5"/>
              </a:solidFill>
            </a:endParaRPr>
          </a:p>
        </p:txBody>
      </p:sp>
      <p:sp>
        <p:nvSpPr>
          <p:cNvPr id="3" name="Content Placeholder 2"/>
          <p:cNvSpPr>
            <a:spLocks noGrp="1"/>
          </p:cNvSpPr>
          <p:nvPr>
            <p:ph idx="1"/>
          </p:nvPr>
        </p:nvSpPr>
        <p:spPr>
          <a:xfrm>
            <a:off x="232611" y="1155033"/>
            <a:ext cx="10614066" cy="5017167"/>
          </a:xfrm>
        </p:spPr>
        <p:txBody>
          <a:bodyPr>
            <a:noAutofit/>
          </a:bodyPr>
          <a:lstStyle/>
          <a:p>
            <a:pPr>
              <a:buClr>
                <a:schemeClr val="accent5"/>
              </a:buClr>
              <a:buFont typeface="Wingdings" panose="05000000000000000000" pitchFamily="2" charset="2"/>
              <a:buChar char="v"/>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  Engineering students are encouraged to take the FE exam during their last year in school.  All FE exams are now offered as CBT;</a:t>
            </a:r>
          </a:p>
          <a:p>
            <a:pPr>
              <a:buClr>
                <a:schemeClr val="accent5"/>
              </a:buClr>
              <a:buFont typeface="Wingdings" panose="05000000000000000000" pitchFamily="2" charset="2"/>
              <a:buChar char="v"/>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  The board allows graduates with a verified EAC/ABET degree and a passing FE score, before obtaining </a:t>
            </a:r>
            <a:r>
              <a:rPr lang="en-US" sz="2800" dirty="0">
                <a:solidFill>
                  <a:schemeClr val="accent5">
                    <a:lumMod val="20000"/>
                    <a:lumOff val="80000"/>
                  </a:schemeClr>
                </a:solidFill>
                <a:latin typeface="Cambria" panose="02040503050406030204" pitchFamily="18" charset="0"/>
                <a:ea typeface="Cambria" panose="02040503050406030204" pitchFamily="18" charset="0"/>
              </a:rPr>
              <a:t>the requisite years of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experience, to take the PE exam; </a:t>
            </a:r>
          </a:p>
          <a:p>
            <a:pPr>
              <a:buClr>
                <a:schemeClr val="accent5"/>
              </a:buClr>
              <a:buFont typeface="Wingdings" panose="05000000000000000000" pitchFamily="2" charset="2"/>
              <a:buChar char="v"/>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  Once a candidate has obtained the 4 years of progressive engineering experience, under the supervision of a US PE, they can apply to the board for licensure as a professional engineer.</a:t>
            </a:r>
            <a:endParaRPr lang="en-US" sz="2800" dirty="0">
              <a:solidFill>
                <a:schemeClr val="accent5">
                  <a:lumMod val="20000"/>
                  <a:lumOff val="80000"/>
                </a:schemeClr>
              </a:solidFill>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33</a:t>
            </a:fld>
            <a:endParaRPr lang="en-US" dirty="0"/>
          </a:p>
        </p:txBody>
      </p:sp>
    </p:spTree>
    <p:extLst>
      <p:ext uri="{BB962C8B-B14F-4D97-AF65-F5344CB8AC3E}">
        <p14:creationId xmlns:p14="http://schemas.microsoft.com/office/powerpoint/2010/main" val="32863188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p:cNvSpPr>
          <p:nvPr>
            <p:ph type="title"/>
          </p:nvPr>
        </p:nvSpPr>
        <p:spPr>
          <a:xfrm>
            <a:off x="1527175" y="25400"/>
            <a:ext cx="9144000" cy="508000"/>
          </a:xfrm>
        </p:spPr>
        <p:txBody>
          <a:bodyPr>
            <a:normAutofit fontScale="90000"/>
          </a:bodyPr>
          <a:lstStyle/>
          <a:p>
            <a:pPr algn="ctr" eaLnBrk="1" hangingPunct="1"/>
            <a:r>
              <a:rPr lang="en-US" altLang="en-US" sz="3200" b="1" dirty="0">
                <a:solidFill>
                  <a:schemeClr val="accent5"/>
                </a:solidFill>
                <a:latin typeface="Cambria" panose="02040503050406030204" pitchFamily="18" charset="0"/>
                <a:ea typeface="Cambria" panose="02040503050406030204" pitchFamily="18" charset="0"/>
                <a:cs typeface="Times New Roman" panose="02020603050405020304" pitchFamily="18" charset="0"/>
              </a:rPr>
              <a:t>NCEES PE Exams</a:t>
            </a:r>
          </a:p>
        </p:txBody>
      </p:sp>
      <p:sp>
        <p:nvSpPr>
          <p:cNvPr id="27652" name="Rectangle 3"/>
          <p:cNvSpPr>
            <a:spLocks noGrp="1"/>
          </p:cNvSpPr>
          <p:nvPr>
            <p:ph idx="1"/>
          </p:nvPr>
        </p:nvSpPr>
        <p:spPr>
          <a:xfrm>
            <a:off x="2819400" y="5372100"/>
            <a:ext cx="9144000" cy="5334000"/>
          </a:xfrm>
        </p:spPr>
        <p:txBody>
          <a:bodyPr/>
          <a:lstStyle/>
          <a:p>
            <a:pPr marL="34925" indent="0">
              <a:spcBef>
                <a:spcPct val="0"/>
              </a:spcBef>
              <a:buNone/>
              <a:tabLst>
                <a:tab pos="231775" algn="l"/>
              </a:tabLst>
            </a:pPr>
            <a:r>
              <a:rPr lang="en-US" altLang="en-US" sz="2400">
                <a:latin typeface="Times New Roman" panose="02020603050405020304" pitchFamily="18" charset="0"/>
                <a:cs typeface="Times New Roman" panose="02020603050405020304" pitchFamily="18" charset="0"/>
              </a:rPr>
              <a:t>	</a:t>
            </a:r>
            <a:endParaRPr lang="en-US" altLang="en-US" sz="2400">
              <a:solidFill>
                <a:srgbClr val="FFFF00"/>
              </a:solidFill>
              <a:latin typeface="Calibri" panose="020F0502020204030204" pitchFamily="34" charset="0"/>
              <a:cs typeface="Times New Roman" panose="02020603050405020304" pitchFamily="18" charset="0"/>
            </a:endParaRPr>
          </a:p>
        </p:txBody>
      </p:sp>
      <p:sp>
        <p:nvSpPr>
          <p:cNvPr id="31747" name="Slide Number Placeholder 17"/>
          <p:cNvSpPr>
            <a:spLocks noGrp="1"/>
          </p:cNvSpPr>
          <p:nvPr>
            <p:ph type="sldNum" sz="quarter" idx="12"/>
          </p:nvPr>
        </p:nvSpPr>
        <p:spPr bwMode="auto">
          <a:ln>
            <a:miter lim="800000"/>
            <a:headEnd/>
            <a:tailEnd/>
          </a:ln>
        </p:spPr>
        <p:txBody>
          <a:bodyPr>
            <a:normAutofit lnSpcReduction="10000"/>
          </a:bodyPr>
          <a:lstStyle/>
          <a:p>
            <a:pPr>
              <a:defRPr/>
            </a:pPr>
            <a:fld id="{2318F2DF-D683-4CCB-9944-DB5166106F79}" type="slidenum">
              <a:rPr lang="en-US" altLang="en-US"/>
              <a:pPr>
                <a:defRPr/>
              </a:pPr>
              <a:t>34</a:t>
            </a:fld>
            <a:endParaRPr lang="en-US" altLang="en-US" dirty="0"/>
          </a:p>
        </p:txBody>
      </p:sp>
      <p:sp>
        <p:nvSpPr>
          <p:cNvPr id="2" name="TextBox 1"/>
          <p:cNvSpPr txBox="1"/>
          <p:nvPr/>
        </p:nvSpPr>
        <p:spPr>
          <a:xfrm>
            <a:off x="1171073" y="533400"/>
            <a:ext cx="10792327" cy="7017306"/>
          </a:xfrm>
          <a:prstGeom prst="rect">
            <a:avLst/>
          </a:prstGeom>
          <a:noFill/>
        </p:spPr>
        <p:txBody>
          <a:bodyPr wrap="square" numCol="2">
            <a:spAutoFit/>
          </a:bodyPr>
          <a:lstStyle/>
          <a:p>
            <a:pPr>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Agricultural &amp; Biological Engineering *</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Architectural *</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Chemical</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Civil (1 of 5 – PM modules)</a:t>
            </a:r>
          </a:p>
          <a:p>
            <a:pPr>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	1. Construction</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r>
              <a:rPr lang="en-US" sz="2000" dirty="0">
                <a:solidFill>
                  <a:schemeClr val="accent5">
                    <a:lumMod val="20000"/>
                    <a:lumOff val="80000"/>
                  </a:schemeClr>
                </a:solidFill>
                <a:latin typeface="Cambria" panose="02040503050406030204" pitchFamily="18" charset="0"/>
                <a:ea typeface="Cambria" panose="02040503050406030204" pitchFamily="18" charset="0"/>
              </a:rPr>
              <a:t>	2. Geotechnical</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r>
              <a:rPr lang="en-US" sz="2000" dirty="0">
                <a:solidFill>
                  <a:schemeClr val="accent5">
                    <a:lumMod val="20000"/>
                    <a:lumOff val="80000"/>
                  </a:schemeClr>
                </a:solidFill>
                <a:latin typeface="Cambria" panose="02040503050406030204" pitchFamily="18" charset="0"/>
                <a:ea typeface="Cambria" panose="02040503050406030204" pitchFamily="18" charset="0"/>
              </a:rPr>
              <a:t>	3. Structural</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r>
              <a:rPr lang="en-US" sz="2000" dirty="0">
                <a:solidFill>
                  <a:schemeClr val="accent5">
                    <a:lumMod val="20000"/>
                    <a:lumOff val="80000"/>
                  </a:schemeClr>
                </a:solidFill>
                <a:latin typeface="Cambria" panose="02040503050406030204" pitchFamily="18" charset="0"/>
                <a:ea typeface="Cambria" panose="02040503050406030204" pitchFamily="18" charset="0"/>
              </a:rPr>
              <a:t>	4. Transportation</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r>
              <a:rPr lang="en-US" sz="2000" dirty="0">
                <a:solidFill>
                  <a:schemeClr val="accent5">
                    <a:lumMod val="20000"/>
                    <a:lumOff val="80000"/>
                  </a:schemeClr>
                </a:solidFill>
                <a:latin typeface="Cambria" panose="02040503050406030204" pitchFamily="18" charset="0"/>
                <a:ea typeface="Cambria" panose="02040503050406030204" pitchFamily="18" charset="0"/>
              </a:rPr>
              <a:t>	5. Water Resources &amp; </a:t>
            </a:r>
            <a:r>
              <a:rPr lang="en-US" sz="2000" dirty="0" smtClean="0">
                <a:solidFill>
                  <a:schemeClr val="accent5">
                    <a:lumMod val="20000"/>
                    <a:lumOff val="80000"/>
                  </a:schemeClr>
                </a:solidFill>
                <a:latin typeface="Cambria" panose="02040503050406030204" pitchFamily="18" charset="0"/>
                <a:ea typeface="Cambria" panose="02040503050406030204" pitchFamily="18" charset="0"/>
              </a:rPr>
              <a:t>Environmental</a:t>
            </a:r>
          </a:p>
          <a:p>
            <a:pPr>
              <a:lnSpc>
                <a:spcPct val="90000"/>
              </a:lnSpc>
              <a:defRPr/>
            </a:pP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Control Systems</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Electrical &amp; Computer (1 of 3) </a:t>
            </a:r>
          </a:p>
          <a:p>
            <a:pPr>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           1.  Computer Engineering</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r>
              <a:rPr lang="en-US" sz="2000" dirty="0">
                <a:solidFill>
                  <a:schemeClr val="accent5">
                    <a:lumMod val="20000"/>
                    <a:lumOff val="80000"/>
                  </a:schemeClr>
                </a:solidFill>
                <a:latin typeface="Cambria" panose="02040503050406030204" pitchFamily="18" charset="0"/>
                <a:ea typeface="Cambria" panose="02040503050406030204" pitchFamily="18" charset="0"/>
              </a:rPr>
              <a:t>           2.  Electrical and Electronics</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r>
              <a:rPr lang="en-US" sz="2000" dirty="0">
                <a:solidFill>
                  <a:schemeClr val="accent5">
                    <a:lumMod val="20000"/>
                    <a:lumOff val="80000"/>
                  </a:schemeClr>
                </a:solidFill>
                <a:latin typeface="Cambria" panose="02040503050406030204" pitchFamily="18" charset="0"/>
                <a:ea typeface="Cambria" panose="02040503050406030204" pitchFamily="18" charset="0"/>
              </a:rPr>
              <a:t>           3.  Power</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a:lnSpc>
                <a:spcPct val="90000"/>
              </a:lnSpc>
              <a:defRPr/>
            </a:pPr>
            <a:r>
              <a:rPr lang="en-US" sz="2000" dirty="0" smtClean="0">
                <a:solidFill>
                  <a:schemeClr val="accent5">
                    <a:lumMod val="20000"/>
                    <a:lumOff val="80000"/>
                  </a:schemeClr>
                </a:solidFill>
                <a:latin typeface="Cambria" panose="02040503050406030204" pitchFamily="18" charset="0"/>
                <a:ea typeface="Cambria" panose="02040503050406030204" pitchFamily="18" charset="0"/>
              </a:rPr>
              <a:t>Environmental</a:t>
            </a:r>
          </a:p>
          <a:p>
            <a:pPr>
              <a:lnSpc>
                <a:spcPct val="90000"/>
              </a:lnSpc>
              <a:defRPr/>
            </a:pP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a:lnSpc>
                <a:spcPct val="90000"/>
              </a:lnSpc>
              <a:defRPr/>
            </a:pP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a:lnSpc>
                <a:spcPct val="90000"/>
              </a:lnSpc>
              <a:defRPr/>
            </a:pP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a:lnSpc>
                <a:spcPct val="90000"/>
              </a:lnSpc>
              <a:defRPr/>
            </a:pP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marL="115888">
              <a:lnSpc>
                <a:spcPct val="90000"/>
              </a:lnSpc>
              <a:defRPr/>
            </a:pPr>
            <a:r>
              <a:rPr lang="en-US" sz="2000" dirty="0" smtClean="0">
                <a:solidFill>
                  <a:schemeClr val="accent5">
                    <a:lumMod val="20000"/>
                    <a:lumOff val="80000"/>
                  </a:schemeClr>
                </a:solidFill>
                <a:latin typeface="Cambria" panose="02040503050406030204" pitchFamily="18" charset="0"/>
                <a:ea typeface="Cambria" panose="02040503050406030204" pitchFamily="18" charset="0"/>
              </a:rPr>
              <a:t>Fire </a:t>
            </a:r>
            <a:r>
              <a:rPr lang="en-US" sz="2000" dirty="0">
                <a:solidFill>
                  <a:schemeClr val="accent5">
                    <a:lumMod val="20000"/>
                    <a:lumOff val="80000"/>
                  </a:schemeClr>
                </a:solidFill>
                <a:latin typeface="Cambria" panose="02040503050406030204" pitchFamily="18" charset="0"/>
                <a:ea typeface="Cambria" panose="02040503050406030204" pitchFamily="18" charset="0"/>
              </a:rPr>
              <a:t>Protection </a:t>
            </a:r>
            <a:r>
              <a:rPr lang="en-US" sz="2000" dirty="0" smtClean="0">
                <a:solidFill>
                  <a:schemeClr val="accent5">
                    <a:lumMod val="20000"/>
                    <a:lumOff val="80000"/>
                  </a:schemeClr>
                </a:solidFill>
                <a:latin typeface="Cambria" panose="02040503050406030204" pitchFamily="18" charset="0"/>
                <a:ea typeface="Cambria" panose="02040503050406030204" pitchFamily="18" charset="0"/>
              </a:rPr>
              <a:t>*</a:t>
            </a:r>
          </a:p>
          <a:p>
            <a:pPr marL="115888">
              <a:lnSpc>
                <a:spcPct val="90000"/>
              </a:lnSpc>
              <a:defRPr/>
            </a:pP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marL="115888">
              <a:lnSpc>
                <a:spcPct val="90000"/>
              </a:lnSpc>
              <a:defRPr/>
            </a:pPr>
            <a:r>
              <a:rPr lang="en-US" sz="2000" dirty="0" smtClean="0">
                <a:solidFill>
                  <a:schemeClr val="accent5">
                    <a:lumMod val="20000"/>
                    <a:lumOff val="80000"/>
                  </a:schemeClr>
                </a:solidFill>
                <a:latin typeface="Cambria" panose="02040503050406030204" pitchFamily="18" charset="0"/>
                <a:ea typeface="Cambria" panose="02040503050406030204" pitchFamily="18" charset="0"/>
              </a:rPr>
              <a:t>Industrial </a:t>
            </a:r>
            <a:r>
              <a:rPr lang="en-US" sz="2000" dirty="0">
                <a:solidFill>
                  <a:schemeClr val="accent5">
                    <a:lumMod val="20000"/>
                    <a:lumOff val="80000"/>
                  </a:schemeClr>
                </a:solidFill>
                <a:latin typeface="Cambria" panose="02040503050406030204" pitchFamily="18" charset="0"/>
                <a:ea typeface="Cambria" panose="02040503050406030204" pitchFamily="18" charset="0"/>
              </a:rPr>
              <a:t>and Systems</a:t>
            </a:r>
          </a:p>
          <a:p>
            <a:pPr marL="115888">
              <a:lnSpc>
                <a:spcPct val="90000"/>
              </a:lnSpc>
              <a:defRPr/>
            </a:pP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marL="115888">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Mechanical (1 of 3) </a:t>
            </a:r>
          </a:p>
          <a:p>
            <a:pPr marL="115888">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        1. Thermal &amp; Fluids Systems*</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r>
              <a:rPr lang="en-US" sz="2000" dirty="0">
                <a:solidFill>
                  <a:schemeClr val="accent5">
                    <a:lumMod val="20000"/>
                    <a:lumOff val="80000"/>
                  </a:schemeClr>
                </a:solidFill>
                <a:latin typeface="Cambria" panose="02040503050406030204" pitchFamily="18" charset="0"/>
                <a:ea typeface="Cambria" panose="02040503050406030204" pitchFamily="18" charset="0"/>
              </a:rPr>
              <a:t>        2. Mechanical Systems &amp; Materials</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r>
              <a:rPr lang="en-US" sz="2000" dirty="0">
                <a:solidFill>
                  <a:schemeClr val="accent5">
                    <a:lumMod val="20000"/>
                    <a:lumOff val="80000"/>
                  </a:schemeClr>
                </a:solidFill>
                <a:latin typeface="Cambria" panose="02040503050406030204" pitchFamily="18" charset="0"/>
                <a:ea typeface="Cambria" panose="02040503050406030204" pitchFamily="18" charset="0"/>
              </a:rPr>
              <a:t>        3. HVAC and Refrigeration</a:t>
            </a:r>
          </a:p>
          <a:p>
            <a:pPr marL="115888">
              <a:lnSpc>
                <a:spcPct val="90000"/>
              </a:lnSpc>
              <a:defRPr/>
            </a:pP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marL="115888">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Metallurgical and Materials *</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marL="115888">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Mining and Mineral Processing *</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marL="115888">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Naval Architecture and Marine *</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marL="115888">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Nuclear *</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marL="115888">
              <a:lnSpc>
                <a:spcPct val="90000"/>
              </a:lnSpc>
              <a:defRPr/>
            </a:pPr>
            <a:r>
              <a:rPr lang="en-US" sz="2000" dirty="0">
                <a:solidFill>
                  <a:schemeClr val="accent5">
                    <a:lumMod val="20000"/>
                    <a:lumOff val="80000"/>
                  </a:schemeClr>
                </a:solidFill>
                <a:latin typeface="Cambria" panose="02040503050406030204" pitchFamily="18" charset="0"/>
                <a:ea typeface="Cambria" panose="02040503050406030204" pitchFamily="18" charset="0"/>
              </a:rPr>
              <a:t>Petroleum *</a:t>
            </a:r>
            <a:br>
              <a:rPr lang="en-US" sz="2000" dirty="0">
                <a:solidFill>
                  <a:schemeClr val="accent5">
                    <a:lumMod val="20000"/>
                    <a:lumOff val="80000"/>
                  </a:schemeClr>
                </a:solidFill>
                <a:latin typeface="Cambria" panose="02040503050406030204" pitchFamily="18" charset="0"/>
                <a:ea typeface="Cambria" panose="02040503050406030204" pitchFamily="18" charset="0"/>
              </a:rPr>
            </a:br>
            <a:endParaRPr lang="en-US" sz="2000" dirty="0">
              <a:solidFill>
                <a:schemeClr val="accent5">
                  <a:lumMod val="20000"/>
                  <a:lumOff val="80000"/>
                </a:schemeClr>
              </a:solidFill>
              <a:latin typeface="Cambria" panose="02040503050406030204" pitchFamily="18" charset="0"/>
              <a:ea typeface="Cambria" panose="02040503050406030204" pitchFamily="18" charset="0"/>
            </a:endParaRPr>
          </a:p>
          <a:p>
            <a:pPr marL="115888">
              <a:lnSpc>
                <a:spcPct val="90000"/>
              </a:lnSpc>
              <a:defRPr/>
            </a:pPr>
            <a:r>
              <a:rPr lang="en-US" sz="2000" dirty="0" smtClean="0">
                <a:solidFill>
                  <a:schemeClr val="accent5"/>
                </a:solidFill>
                <a:latin typeface="Cambria" panose="02040503050406030204" pitchFamily="18" charset="0"/>
                <a:ea typeface="Cambria" panose="02040503050406030204" pitchFamily="18" charset="0"/>
              </a:rPr>
              <a:t>Structural Lateral Forces</a:t>
            </a:r>
          </a:p>
          <a:p>
            <a:pPr marL="115888">
              <a:lnSpc>
                <a:spcPct val="90000"/>
              </a:lnSpc>
              <a:defRPr/>
            </a:pPr>
            <a:r>
              <a:rPr lang="en-US" sz="2000" dirty="0" smtClean="0">
                <a:solidFill>
                  <a:schemeClr val="accent5"/>
                </a:solidFill>
                <a:latin typeface="Cambria" panose="02040503050406030204" pitchFamily="18" charset="0"/>
                <a:ea typeface="Cambria" panose="02040503050406030204" pitchFamily="18" charset="0"/>
              </a:rPr>
              <a:t>Structural Vertical Forces </a:t>
            </a:r>
            <a:endParaRPr lang="en-US" sz="2000" dirty="0">
              <a:solidFill>
                <a:schemeClr val="accent5"/>
              </a:solidFill>
              <a:latin typeface="Cambria" panose="02040503050406030204" pitchFamily="18" charset="0"/>
              <a:ea typeface="Cambria" panose="02040503050406030204" pitchFamily="18" charset="0"/>
            </a:endParaRPr>
          </a:p>
          <a:p>
            <a:pPr>
              <a:lnSpc>
                <a:spcPct val="90000"/>
              </a:lnSpc>
              <a:defRPr/>
            </a:pPr>
            <a:endParaRPr lang="en-US" dirty="0">
              <a:latin typeface="Cambria" panose="02040503050406030204" pitchFamily="18" charset="0"/>
              <a:ea typeface="Cambria" panose="02040503050406030204" pitchFamily="18" charset="0"/>
            </a:endParaRPr>
          </a:p>
          <a:p>
            <a:pPr>
              <a:lnSpc>
                <a:spcPct val="90000"/>
              </a:lnSpc>
              <a:defRPr/>
            </a:pP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77062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p:cNvSpPr>
          <p:nvPr>
            <p:ph type="title"/>
          </p:nvPr>
        </p:nvSpPr>
        <p:spPr>
          <a:xfrm>
            <a:off x="1527175" y="25400"/>
            <a:ext cx="9144000" cy="812800"/>
          </a:xfrm>
        </p:spPr>
        <p:txBody>
          <a:bodyPr>
            <a:normAutofit/>
          </a:bodyPr>
          <a:lstStyle/>
          <a:p>
            <a:pPr algn="ctr" eaLnBrk="1" hangingPunct="1"/>
            <a:r>
              <a:rPr lang="en-US" altLang="en-US" sz="3600" b="1" dirty="0">
                <a:solidFill>
                  <a:schemeClr val="accent5"/>
                </a:solidFill>
                <a:latin typeface="Cambria" panose="02040503050406030204" pitchFamily="18" charset="0"/>
                <a:ea typeface="Cambria" panose="02040503050406030204" pitchFamily="18" charset="0"/>
                <a:cs typeface="Times New Roman" panose="02020603050405020304" pitchFamily="18" charset="0"/>
              </a:rPr>
              <a:t>NCEES CBT PE Exams</a:t>
            </a:r>
          </a:p>
        </p:txBody>
      </p:sp>
      <p:sp>
        <p:nvSpPr>
          <p:cNvPr id="29700" name="Rectangle 3"/>
          <p:cNvSpPr>
            <a:spLocks noGrp="1"/>
          </p:cNvSpPr>
          <p:nvPr>
            <p:ph idx="1"/>
          </p:nvPr>
        </p:nvSpPr>
        <p:spPr>
          <a:xfrm>
            <a:off x="146050" y="4800600"/>
            <a:ext cx="9144000" cy="5334000"/>
          </a:xfrm>
        </p:spPr>
        <p:txBody>
          <a:bodyPr/>
          <a:lstStyle/>
          <a:p>
            <a:pPr marL="34925" indent="0">
              <a:spcBef>
                <a:spcPct val="0"/>
              </a:spcBef>
              <a:buNone/>
              <a:tabLst>
                <a:tab pos="231775" algn="l"/>
              </a:tabLst>
            </a:pPr>
            <a:r>
              <a:rPr lang="en-US" altLang="en-US" sz="2400">
                <a:latin typeface="Times New Roman" panose="02020603050405020304" pitchFamily="18" charset="0"/>
                <a:cs typeface="Times New Roman" panose="02020603050405020304" pitchFamily="18" charset="0"/>
              </a:rPr>
              <a:t>	</a:t>
            </a:r>
            <a:endParaRPr lang="en-US" altLang="en-US" sz="2400">
              <a:solidFill>
                <a:srgbClr val="FFFF00"/>
              </a:solidFill>
              <a:latin typeface="Calibri" panose="020F0502020204030204" pitchFamily="34" charset="0"/>
              <a:cs typeface="Times New Roman" panose="02020603050405020304" pitchFamily="18" charset="0"/>
            </a:endParaRPr>
          </a:p>
        </p:txBody>
      </p:sp>
      <p:sp>
        <p:nvSpPr>
          <p:cNvPr id="31747" name="Slide Number Placeholder 17"/>
          <p:cNvSpPr>
            <a:spLocks noGrp="1"/>
          </p:cNvSpPr>
          <p:nvPr>
            <p:ph type="sldNum" sz="quarter" idx="12"/>
          </p:nvPr>
        </p:nvSpPr>
        <p:spPr bwMode="auto">
          <a:ln>
            <a:miter lim="800000"/>
            <a:headEnd/>
            <a:tailEnd/>
          </a:ln>
        </p:spPr>
        <p:txBody>
          <a:bodyPr>
            <a:normAutofit lnSpcReduction="10000"/>
          </a:bodyPr>
          <a:lstStyle/>
          <a:p>
            <a:pPr>
              <a:defRPr/>
            </a:pPr>
            <a:fld id="{289C1A5C-DA1A-4705-82BB-A97E1D0049C6}" type="slidenum">
              <a:rPr lang="en-US" altLang="en-US"/>
              <a:pPr>
                <a:defRPr/>
              </a:pPr>
              <a:t>35</a:t>
            </a:fld>
            <a:endParaRPr lang="en-US" altLang="en-US" dirty="0"/>
          </a:p>
        </p:txBody>
      </p:sp>
      <p:sp>
        <p:nvSpPr>
          <p:cNvPr id="5" name="TextBox 4"/>
          <p:cNvSpPr txBox="1"/>
          <p:nvPr/>
        </p:nvSpPr>
        <p:spPr>
          <a:xfrm>
            <a:off x="359454" y="958543"/>
            <a:ext cx="11456028" cy="6340197"/>
          </a:xfrm>
          <a:prstGeom prst="rect">
            <a:avLst/>
          </a:prstGeom>
          <a:noFill/>
        </p:spPr>
        <p:txBody>
          <a:bodyPr wrap="square">
            <a:spAutoFit/>
          </a:bodyPr>
          <a:lstStyle/>
          <a:p>
            <a:pPr marL="171450" indent="-171450" algn="ctr">
              <a:buFont typeface="Wingdings" panose="05000000000000000000" pitchFamily="2" charset="2"/>
              <a:buChar char="v"/>
              <a:defRPr/>
            </a:pPr>
            <a:endParaRPr lang="en-US" sz="1000" u="sng" dirty="0" smtClean="0">
              <a:solidFill>
                <a:srgbClr val="FFFF00"/>
              </a:solidFill>
            </a:endParaRPr>
          </a:p>
          <a:p>
            <a:pPr marL="457200" indent="-457200">
              <a:spcAft>
                <a:spcPts val="1200"/>
              </a:spcAft>
              <a:buClr>
                <a:schemeClr val="accent5"/>
              </a:buClr>
              <a:buFont typeface="Wingdings" panose="05000000000000000000" pitchFamily="2" charset="2"/>
              <a:buChar char="v"/>
              <a:defRPr/>
            </a:pPr>
            <a:r>
              <a:rPr lang="en-US" sz="3200" dirty="0" smtClean="0">
                <a:solidFill>
                  <a:schemeClr val="accent5">
                    <a:lumMod val="20000"/>
                    <a:lumOff val="80000"/>
                  </a:schemeClr>
                </a:solidFill>
                <a:latin typeface="Cambria" panose="02040503050406030204" pitchFamily="18" charset="0"/>
                <a:ea typeface="Cambria" panose="02040503050406030204" pitchFamily="18" charset="0"/>
              </a:rPr>
              <a:t>2018 - Chemical &amp; Nuclear* </a:t>
            </a:r>
          </a:p>
          <a:p>
            <a:pPr marL="457200" indent="-457200">
              <a:spcAft>
                <a:spcPts val="1200"/>
              </a:spcAft>
              <a:buClr>
                <a:schemeClr val="accent5"/>
              </a:buClr>
              <a:buFont typeface="Wingdings" panose="05000000000000000000" pitchFamily="2" charset="2"/>
              <a:buChar char="v"/>
              <a:defRPr/>
            </a:pPr>
            <a:r>
              <a:rPr lang="en-US" sz="3200" dirty="0" smtClean="0">
                <a:solidFill>
                  <a:schemeClr val="accent5">
                    <a:lumMod val="20000"/>
                    <a:lumOff val="80000"/>
                  </a:schemeClr>
                </a:solidFill>
                <a:latin typeface="Cambria" panose="02040503050406030204" pitchFamily="18" charset="0"/>
                <a:ea typeface="Cambria" panose="02040503050406030204" pitchFamily="18" charset="0"/>
              </a:rPr>
              <a:t>2019 - Environmental &amp; Petroleum* </a:t>
            </a:r>
          </a:p>
          <a:p>
            <a:pPr marL="457200" indent="-457200">
              <a:buClr>
                <a:schemeClr val="accent5"/>
              </a:buClr>
              <a:buFont typeface="Wingdings" panose="05000000000000000000" pitchFamily="2" charset="2"/>
              <a:buChar char="v"/>
              <a:tabLst>
                <a:tab pos="166688" algn="l"/>
              </a:tabLst>
              <a:defRPr/>
            </a:pPr>
            <a:r>
              <a:rPr lang="en-US" sz="3200" dirty="0" smtClean="0">
                <a:solidFill>
                  <a:schemeClr val="accent5">
                    <a:lumMod val="20000"/>
                    <a:lumOff val="80000"/>
                  </a:schemeClr>
                </a:solidFill>
                <a:latin typeface="Cambria" panose="02040503050406030204" pitchFamily="18" charset="0"/>
                <a:ea typeface="Cambria" panose="02040503050406030204" pitchFamily="18" charset="0"/>
              </a:rPr>
              <a:t>2020 - Electrical, Mechanical, Industrial and Systems* </a:t>
            </a:r>
          </a:p>
          <a:p>
            <a:pPr>
              <a:buClr>
                <a:schemeClr val="accent5"/>
              </a:buClr>
              <a:tabLst>
                <a:tab pos="166688" algn="l"/>
              </a:tabLst>
              <a:defRPr/>
            </a:pPr>
            <a:r>
              <a:rPr lang="en-US" sz="3200" dirty="0">
                <a:solidFill>
                  <a:schemeClr val="accent5">
                    <a:lumMod val="20000"/>
                    <a:lumOff val="80000"/>
                  </a:schemeClr>
                </a:solidFill>
                <a:latin typeface="Cambria" panose="02040503050406030204" pitchFamily="18" charset="0"/>
                <a:ea typeface="Cambria" panose="02040503050406030204" pitchFamily="18" charset="0"/>
              </a:rPr>
              <a:t>	</a:t>
            </a:r>
            <a:r>
              <a:rPr lang="en-US" sz="3200" dirty="0" smtClean="0">
                <a:solidFill>
                  <a:schemeClr val="accent5">
                    <a:lumMod val="20000"/>
                    <a:lumOff val="80000"/>
                  </a:schemeClr>
                </a:solidFill>
                <a:latin typeface="Cambria" panose="02040503050406030204" pitchFamily="18" charset="0"/>
                <a:ea typeface="Cambria" panose="02040503050406030204" pitchFamily="18" charset="0"/>
              </a:rPr>
              <a:t>				   &amp; Fire Protection* </a:t>
            </a:r>
          </a:p>
          <a:p>
            <a:pPr marL="457200" indent="-457200">
              <a:spcAft>
                <a:spcPts val="1200"/>
              </a:spcAft>
              <a:buClr>
                <a:schemeClr val="accent5"/>
              </a:buClr>
              <a:buFont typeface="Wingdings" panose="05000000000000000000" pitchFamily="2" charset="2"/>
              <a:buChar char="v"/>
              <a:tabLst>
                <a:tab pos="231775" algn="l"/>
              </a:tabLst>
              <a:defRPr/>
            </a:pPr>
            <a:r>
              <a:rPr lang="en-US" sz="3200" dirty="0" smtClean="0">
                <a:solidFill>
                  <a:schemeClr val="accent5">
                    <a:lumMod val="20000"/>
                    <a:lumOff val="80000"/>
                  </a:schemeClr>
                </a:solidFill>
                <a:latin typeface="Cambria" panose="02040503050406030204" pitchFamily="18" charset="0"/>
                <a:ea typeface="Cambria" panose="02040503050406030204" pitchFamily="18" charset="0"/>
              </a:rPr>
              <a:t>2021 - Agricultural/Biological*, Mining &amp; Mineral Processing* </a:t>
            </a:r>
          </a:p>
          <a:p>
            <a:pPr marL="457200" indent="-457200">
              <a:buClr>
                <a:schemeClr val="accent5"/>
              </a:buClr>
              <a:buFont typeface="Wingdings" panose="05000000000000000000" pitchFamily="2" charset="2"/>
              <a:buChar char="v"/>
              <a:tabLst>
                <a:tab pos="231775" algn="l"/>
              </a:tabLst>
              <a:defRPr/>
            </a:pPr>
            <a:r>
              <a:rPr lang="en-US" sz="3200" dirty="0" smtClean="0">
                <a:solidFill>
                  <a:schemeClr val="accent5">
                    <a:lumMod val="20000"/>
                    <a:lumOff val="80000"/>
                  </a:schemeClr>
                </a:solidFill>
                <a:latin typeface="Cambria" panose="02040503050406030204" pitchFamily="18" charset="0"/>
                <a:ea typeface="Cambria" panose="02040503050406030204" pitchFamily="18" charset="0"/>
              </a:rPr>
              <a:t>2022 - Architectural*, Control Systems*, Metallurgical and 				   Materials* &amp; Naval Architecture and Marine * </a:t>
            </a:r>
          </a:p>
          <a:p>
            <a:pPr marL="457200" indent="-457200">
              <a:spcAft>
                <a:spcPts val="1200"/>
              </a:spcAft>
              <a:buClr>
                <a:schemeClr val="accent5"/>
              </a:buClr>
              <a:buFont typeface="Wingdings" panose="05000000000000000000" pitchFamily="2" charset="2"/>
              <a:buChar char="v"/>
              <a:tabLst>
                <a:tab pos="231775" algn="l"/>
              </a:tabLst>
              <a:defRPr/>
            </a:pPr>
            <a:r>
              <a:rPr lang="en-US" sz="3200" dirty="0" smtClean="0">
                <a:solidFill>
                  <a:schemeClr val="accent5"/>
                </a:solidFill>
                <a:latin typeface="Cambria" panose="02040503050406030204" pitchFamily="18" charset="0"/>
                <a:ea typeface="Cambria" panose="02040503050406030204" pitchFamily="18" charset="0"/>
              </a:rPr>
              <a:t>2022 - Civil – beginning </a:t>
            </a:r>
            <a:r>
              <a:rPr lang="en-US" sz="3200" smtClean="0">
                <a:solidFill>
                  <a:schemeClr val="accent5"/>
                </a:solidFill>
                <a:latin typeface="Cambria" panose="02040503050406030204" pitchFamily="18" charset="0"/>
                <a:ea typeface="Cambria" panose="02040503050406030204" pitchFamily="18" charset="0"/>
              </a:rPr>
              <a:t>January 4, </a:t>
            </a:r>
            <a:r>
              <a:rPr lang="en-US" sz="3200" dirty="0" smtClean="0">
                <a:solidFill>
                  <a:schemeClr val="accent5"/>
                </a:solidFill>
                <a:latin typeface="Cambria" panose="02040503050406030204" pitchFamily="18" charset="0"/>
                <a:ea typeface="Cambria" panose="02040503050406030204" pitchFamily="18" charset="0"/>
              </a:rPr>
              <a:t>2022</a:t>
            </a:r>
          </a:p>
          <a:p>
            <a:pPr marL="457200" indent="-457200">
              <a:spcAft>
                <a:spcPts val="1200"/>
              </a:spcAft>
              <a:buClr>
                <a:schemeClr val="accent5"/>
              </a:buClr>
              <a:buFont typeface="Wingdings" panose="05000000000000000000" pitchFamily="2" charset="2"/>
              <a:buChar char="v"/>
              <a:defRPr/>
            </a:pPr>
            <a:r>
              <a:rPr lang="en-US" sz="3200" dirty="0" smtClean="0">
                <a:solidFill>
                  <a:schemeClr val="accent5">
                    <a:lumMod val="20000"/>
                    <a:lumOff val="80000"/>
                  </a:schemeClr>
                </a:solidFill>
                <a:latin typeface="Cambria" panose="02040503050406030204" pitchFamily="18" charset="0"/>
                <a:ea typeface="Cambria" panose="02040503050406030204" pitchFamily="18" charset="0"/>
              </a:rPr>
              <a:t>2024 - Structural Lateral and Vertical  </a:t>
            </a:r>
          </a:p>
          <a:p>
            <a:pPr>
              <a:spcAft>
                <a:spcPts val="1200"/>
              </a:spcAft>
              <a:defRPr/>
            </a:pPr>
            <a:endParaRPr lang="en-US" sz="2400" dirty="0">
              <a:latin typeface="Calibri" panose="020F0502020204030204" pitchFamily="34" charset="0"/>
            </a:endParaRPr>
          </a:p>
          <a:p>
            <a:pPr>
              <a:spcAft>
                <a:spcPts val="1200"/>
              </a:spcAft>
              <a:defRPr/>
            </a:pPr>
            <a:endParaRPr lang="en-US" sz="2400" dirty="0">
              <a:latin typeface="Calibri" panose="020F0502020204030204" pitchFamily="34" charset="0"/>
            </a:endParaRPr>
          </a:p>
        </p:txBody>
      </p:sp>
    </p:spTree>
    <p:extLst>
      <p:ext uri="{BB962C8B-B14F-4D97-AF65-F5344CB8AC3E}">
        <p14:creationId xmlns:p14="http://schemas.microsoft.com/office/powerpoint/2010/main" val="221356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45943" y="132430"/>
            <a:ext cx="9881826" cy="1891863"/>
          </a:xfrm>
        </p:spPr>
        <p:txBody>
          <a:bodyPr>
            <a:normAutofit fontScale="90000"/>
          </a:bodyPr>
          <a:lstStyle/>
          <a:p>
            <a:pPr algn="ctr"/>
            <a:r>
              <a:rPr lang="en-US" altLang="en-US" sz="3600" b="1" cap="none" dirty="0">
                <a:solidFill>
                  <a:schemeClr val="accent5"/>
                </a:solidFill>
                <a:latin typeface="Cambria" panose="02040503050406030204" pitchFamily="18" charset="0"/>
                <a:ea typeface="Cambria" panose="02040503050406030204" pitchFamily="18" charset="0"/>
                <a:cs typeface="+mn-cs"/>
              </a:rPr>
              <a:t>NCEES exams are international exams.  </a:t>
            </a:r>
            <a:br>
              <a:rPr lang="en-US" altLang="en-US" sz="3600" b="1" cap="none" dirty="0">
                <a:solidFill>
                  <a:schemeClr val="accent5"/>
                </a:solidFill>
                <a:latin typeface="Cambria" panose="02040503050406030204" pitchFamily="18" charset="0"/>
                <a:ea typeface="Cambria" panose="02040503050406030204" pitchFamily="18" charset="0"/>
                <a:cs typeface="+mn-cs"/>
              </a:rPr>
            </a:br>
            <a:r>
              <a:rPr lang="en-US" altLang="en-US" sz="3600" b="1" cap="none" dirty="0">
                <a:solidFill>
                  <a:schemeClr val="accent5"/>
                </a:solidFill>
                <a:latin typeface="Cambria" panose="02040503050406030204" pitchFamily="18" charset="0"/>
                <a:ea typeface="Cambria" panose="02040503050406030204" pitchFamily="18" charset="0"/>
                <a:cs typeface="+mn-cs"/>
              </a:rPr>
              <a:t>You may take an exam at any </a:t>
            </a:r>
            <a:r>
              <a:rPr lang="en-US" altLang="en-US" sz="3600" b="1" cap="none" dirty="0" smtClean="0">
                <a:solidFill>
                  <a:schemeClr val="accent5"/>
                </a:solidFill>
                <a:latin typeface="Cambria" panose="02040503050406030204" pitchFamily="18" charset="0"/>
                <a:ea typeface="Cambria" panose="02040503050406030204" pitchFamily="18" charset="0"/>
                <a:cs typeface="+mn-cs"/>
              </a:rPr>
              <a:t/>
            </a:r>
            <a:br>
              <a:rPr lang="en-US" altLang="en-US" sz="3600" b="1" cap="none" dirty="0" smtClean="0">
                <a:solidFill>
                  <a:schemeClr val="accent5"/>
                </a:solidFill>
                <a:latin typeface="Cambria" panose="02040503050406030204" pitchFamily="18" charset="0"/>
                <a:ea typeface="Cambria" panose="02040503050406030204" pitchFamily="18" charset="0"/>
                <a:cs typeface="+mn-cs"/>
              </a:rPr>
            </a:br>
            <a:r>
              <a:rPr lang="en-US" altLang="en-US" sz="3600" b="1" cap="none" dirty="0" smtClean="0">
                <a:solidFill>
                  <a:schemeClr val="accent5"/>
                </a:solidFill>
                <a:latin typeface="Cambria" panose="02040503050406030204" pitchFamily="18" charset="0"/>
                <a:ea typeface="Cambria" panose="02040503050406030204" pitchFamily="18" charset="0"/>
                <a:cs typeface="+mn-cs"/>
              </a:rPr>
              <a:t>Pearson </a:t>
            </a:r>
            <a:r>
              <a:rPr lang="en-US" altLang="en-US" sz="3600" b="1" cap="none" dirty="0" err="1">
                <a:solidFill>
                  <a:schemeClr val="accent5"/>
                </a:solidFill>
                <a:latin typeface="Cambria" panose="02040503050406030204" pitchFamily="18" charset="0"/>
                <a:ea typeface="Cambria" panose="02040503050406030204" pitchFamily="18" charset="0"/>
                <a:cs typeface="+mn-cs"/>
              </a:rPr>
              <a:t>Vue</a:t>
            </a:r>
            <a:r>
              <a:rPr lang="en-US" altLang="en-US" sz="3600" b="1" cap="none" dirty="0">
                <a:solidFill>
                  <a:schemeClr val="accent5"/>
                </a:solidFill>
                <a:latin typeface="Cambria" panose="02040503050406030204" pitchFamily="18" charset="0"/>
                <a:ea typeface="Cambria" panose="02040503050406030204" pitchFamily="18" charset="0"/>
                <a:cs typeface="+mn-cs"/>
              </a:rPr>
              <a:t> location in the world: </a:t>
            </a:r>
            <a:r>
              <a:rPr lang="en-US" altLang="en-US" b="1" dirty="0" smtClean="0">
                <a:latin typeface="Cambria" panose="02040503050406030204" pitchFamily="18" charset="0"/>
                <a:ea typeface="Cambria" panose="02040503050406030204" pitchFamily="18" charset="0"/>
                <a:cs typeface="Cambria" panose="02040503050406030204" pitchFamily="18" charset="0"/>
              </a:rPr>
              <a:t/>
            </a:r>
            <a:br>
              <a:rPr lang="en-US" altLang="en-US" b="1" dirty="0" smtClean="0">
                <a:latin typeface="Cambria" panose="02040503050406030204" pitchFamily="18" charset="0"/>
                <a:ea typeface="Cambria" panose="02040503050406030204" pitchFamily="18" charset="0"/>
                <a:cs typeface="Cambria" panose="02040503050406030204" pitchFamily="18" charset="0"/>
              </a:rPr>
            </a:br>
            <a:endParaRPr lang="en-US" altLang="en-US" b="1" dirty="0" smtClean="0"/>
          </a:p>
        </p:txBody>
      </p:sp>
      <p:sp>
        <p:nvSpPr>
          <p:cNvPr id="3" name="Content Placeholder 2"/>
          <p:cNvSpPr>
            <a:spLocks noGrp="1"/>
          </p:cNvSpPr>
          <p:nvPr>
            <p:ph idx="1"/>
          </p:nvPr>
        </p:nvSpPr>
        <p:spPr>
          <a:xfrm>
            <a:off x="657726" y="2177143"/>
            <a:ext cx="5759116" cy="3394165"/>
          </a:xfrm>
        </p:spPr>
        <p:txBody>
          <a:bodyPr>
            <a:normAutofit/>
          </a:bodyPr>
          <a:lstStyle/>
          <a:p>
            <a:pPr>
              <a:buClr>
                <a:schemeClr val="accent5"/>
              </a:buClr>
              <a:buFont typeface="Wingdings" panose="05000000000000000000" pitchFamily="2" charset="2"/>
              <a:buChar char="v"/>
              <a:defRPr/>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 Any </a:t>
            </a:r>
            <a:r>
              <a:rPr lang="en-US" sz="2800" dirty="0">
                <a:solidFill>
                  <a:schemeClr val="accent5">
                    <a:lumMod val="20000"/>
                    <a:lumOff val="80000"/>
                  </a:schemeClr>
                </a:solidFill>
                <a:latin typeface="Cambria" panose="02040503050406030204" pitchFamily="18" charset="0"/>
                <a:ea typeface="Cambria" panose="02040503050406030204" pitchFamily="18" charset="0"/>
              </a:rPr>
              <a:t>of the 3 locations in Louisiana</a:t>
            </a:r>
          </a:p>
          <a:p>
            <a:pPr lvl="1">
              <a:buClr>
                <a:schemeClr val="accent5"/>
              </a:buClr>
              <a:buFont typeface="Arial" panose="020B0604020202020204" pitchFamily="34" charset="0"/>
              <a:buChar char="•"/>
              <a:defRPr/>
            </a:pPr>
            <a:r>
              <a:rPr lang="en-US" sz="2800" dirty="0">
                <a:solidFill>
                  <a:schemeClr val="accent5">
                    <a:lumMod val="20000"/>
                    <a:lumOff val="80000"/>
                  </a:schemeClr>
                </a:solidFill>
                <a:latin typeface="Cambria" panose="02040503050406030204" pitchFamily="18" charset="0"/>
                <a:ea typeface="Cambria" panose="02040503050406030204" pitchFamily="18" charset="0"/>
              </a:rPr>
              <a:t>Metairie</a:t>
            </a:r>
          </a:p>
          <a:p>
            <a:pPr lvl="1">
              <a:buClr>
                <a:schemeClr val="accent5"/>
              </a:buClr>
              <a:buFont typeface="Arial" panose="020B0604020202020204" pitchFamily="34" charset="0"/>
              <a:buChar char="•"/>
              <a:defRPr/>
            </a:pPr>
            <a:r>
              <a:rPr lang="en-US" sz="2800" dirty="0">
                <a:solidFill>
                  <a:schemeClr val="accent5">
                    <a:lumMod val="20000"/>
                    <a:lumOff val="80000"/>
                  </a:schemeClr>
                </a:solidFill>
                <a:latin typeface="Cambria" panose="02040503050406030204" pitchFamily="18" charset="0"/>
                <a:ea typeface="Cambria" panose="02040503050406030204" pitchFamily="18" charset="0"/>
              </a:rPr>
              <a:t>Baton Rouge</a:t>
            </a:r>
          </a:p>
          <a:p>
            <a:pPr lvl="1">
              <a:buClr>
                <a:schemeClr val="accent5"/>
              </a:buClr>
              <a:buFont typeface="Arial" panose="020B0604020202020204" pitchFamily="34" charset="0"/>
              <a:buChar char="•"/>
              <a:defRPr/>
            </a:pPr>
            <a:r>
              <a:rPr lang="en-US" sz="2800" dirty="0">
                <a:solidFill>
                  <a:schemeClr val="accent5">
                    <a:lumMod val="20000"/>
                    <a:lumOff val="80000"/>
                  </a:schemeClr>
                </a:solidFill>
                <a:latin typeface="Cambria" panose="02040503050406030204" pitchFamily="18" charset="0"/>
                <a:ea typeface="Cambria" panose="02040503050406030204" pitchFamily="18" charset="0"/>
              </a:rPr>
              <a:t>Shreveport</a:t>
            </a:r>
          </a:p>
          <a:p>
            <a:pPr>
              <a:buClr>
                <a:schemeClr val="accent5"/>
              </a:buClr>
              <a:buFont typeface="Wingdings" panose="05000000000000000000" pitchFamily="2" charset="2"/>
              <a:buChar char="v"/>
              <a:defRPr/>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 Or </a:t>
            </a:r>
            <a:r>
              <a:rPr lang="en-US" sz="2800" dirty="0">
                <a:solidFill>
                  <a:schemeClr val="accent5">
                    <a:lumMod val="20000"/>
                    <a:lumOff val="80000"/>
                  </a:schemeClr>
                </a:solidFill>
                <a:latin typeface="Cambria" panose="02040503050406030204" pitchFamily="18" charset="0"/>
                <a:ea typeface="Cambria" panose="02040503050406030204" pitchFamily="18" charset="0"/>
              </a:rPr>
              <a:t>any US jurisdiction </a:t>
            </a:r>
          </a:p>
          <a:p>
            <a:pPr>
              <a:buClr>
                <a:schemeClr val="accent5"/>
              </a:buClr>
              <a:buFont typeface="Wingdings" panose="05000000000000000000" pitchFamily="2" charset="2"/>
              <a:buChar char="v"/>
              <a:defRPr/>
            </a:pP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 All </a:t>
            </a:r>
            <a:r>
              <a:rPr lang="en-US" sz="2800" dirty="0">
                <a:solidFill>
                  <a:schemeClr val="accent5">
                    <a:lumMod val="20000"/>
                    <a:lumOff val="80000"/>
                  </a:schemeClr>
                </a:solidFill>
                <a:latin typeface="Cambria" panose="02040503050406030204" pitchFamily="18" charset="0"/>
                <a:ea typeface="Cambria" panose="02040503050406030204" pitchFamily="18" charset="0"/>
              </a:rPr>
              <a:t>Canadian Provinces </a:t>
            </a:r>
          </a:p>
          <a:p>
            <a:pPr marL="0" indent="0">
              <a:buNone/>
              <a:defRPr/>
            </a:pPr>
            <a:endParaRPr lang="en-US" dirty="0"/>
          </a:p>
        </p:txBody>
      </p:sp>
      <p:sp>
        <p:nvSpPr>
          <p:cNvPr id="6" name="TextBox 5"/>
          <p:cNvSpPr txBox="1"/>
          <p:nvPr/>
        </p:nvSpPr>
        <p:spPr>
          <a:xfrm>
            <a:off x="6723017" y="2177143"/>
            <a:ext cx="4354286" cy="4339650"/>
          </a:xfrm>
          <a:prstGeom prst="rect">
            <a:avLst/>
          </a:prstGeom>
          <a:noFill/>
        </p:spPr>
        <p:txBody>
          <a:bodyPr wrap="square">
            <a:spAutoFit/>
          </a:bodyPr>
          <a:lstStyle/>
          <a:p>
            <a:pPr marL="342900" indent="-342900">
              <a:buClr>
                <a:schemeClr val="accent5"/>
              </a:buClr>
              <a:buFont typeface="Wingdings" panose="05000000000000000000" pitchFamily="2" charset="2"/>
              <a:buChar char="v"/>
              <a:defRPr/>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cs typeface="+mj-cs"/>
              </a:rPr>
              <a:t> Emirate </a:t>
            </a:r>
            <a:r>
              <a:rPr lang="en-US" sz="2600" dirty="0">
                <a:solidFill>
                  <a:schemeClr val="accent5">
                    <a:lumMod val="20000"/>
                    <a:lumOff val="80000"/>
                  </a:schemeClr>
                </a:solidFill>
                <a:latin typeface="Cambria" panose="02040503050406030204" pitchFamily="18" charset="0"/>
                <a:ea typeface="Cambria" panose="02040503050406030204" pitchFamily="18" charset="0"/>
                <a:cs typeface="+mj-cs"/>
              </a:rPr>
              <a:t>of Sharjah</a:t>
            </a:r>
          </a:p>
          <a:p>
            <a:pPr>
              <a:buClr>
                <a:schemeClr val="accent5"/>
              </a:buClr>
              <a:defRPr/>
            </a:pPr>
            <a:endParaRPr lang="en-US" sz="800" dirty="0">
              <a:solidFill>
                <a:schemeClr val="accent5">
                  <a:lumMod val="20000"/>
                  <a:lumOff val="80000"/>
                </a:schemeClr>
              </a:solidFill>
              <a:latin typeface="Cambria" panose="02040503050406030204" pitchFamily="18" charset="0"/>
              <a:ea typeface="Cambria" panose="02040503050406030204" pitchFamily="18" charset="0"/>
              <a:cs typeface="+mj-cs"/>
            </a:endParaRPr>
          </a:p>
          <a:p>
            <a:pPr marL="342900" indent="-342900">
              <a:buClr>
                <a:schemeClr val="accent5"/>
              </a:buClr>
              <a:buFont typeface="Wingdings" panose="05000000000000000000" pitchFamily="2" charset="2"/>
              <a:buChar char="v"/>
              <a:defRPr/>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rPr>
              <a:t> Egypt</a:t>
            </a:r>
            <a:endParaRPr lang="en-US" sz="2600" dirty="0">
              <a:solidFill>
                <a:schemeClr val="accent5">
                  <a:lumMod val="20000"/>
                  <a:lumOff val="80000"/>
                </a:schemeClr>
              </a:solidFill>
              <a:latin typeface="Cambria" panose="02040503050406030204" pitchFamily="18" charset="0"/>
              <a:ea typeface="Cambria" panose="02040503050406030204" pitchFamily="18" charset="0"/>
            </a:endParaRPr>
          </a:p>
          <a:p>
            <a:pPr>
              <a:buClr>
                <a:schemeClr val="accent5"/>
              </a:buClr>
              <a:defRPr/>
            </a:pPr>
            <a:endParaRPr lang="en-US" sz="800" dirty="0">
              <a:solidFill>
                <a:schemeClr val="accent5">
                  <a:lumMod val="20000"/>
                  <a:lumOff val="80000"/>
                </a:schemeClr>
              </a:solidFill>
              <a:latin typeface="Cambria" panose="02040503050406030204" pitchFamily="18" charset="0"/>
              <a:ea typeface="Cambria" panose="02040503050406030204" pitchFamily="18" charset="0"/>
              <a:cs typeface="+mj-cs"/>
            </a:endParaRPr>
          </a:p>
          <a:p>
            <a:pPr marL="342900" indent="-342900">
              <a:buClr>
                <a:schemeClr val="accent5"/>
              </a:buClr>
              <a:buFont typeface="Wingdings" panose="05000000000000000000" pitchFamily="2" charset="2"/>
              <a:buChar char="v"/>
              <a:defRPr/>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cs typeface="+mj-cs"/>
              </a:rPr>
              <a:t> Japan</a:t>
            </a:r>
          </a:p>
          <a:p>
            <a:pPr>
              <a:buClr>
                <a:schemeClr val="accent5"/>
              </a:buClr>
              <a:defRPr/>
            </a:pPr>
            <a:endParaRPr lang="en-US" sz="800" dirty="0">
              <a:solidFill>
                <a:schemeClr val="accent5">
                  <a:lumMod val="20000"/>
                  <a:lumOff val="80000"/>
                </a:schemeClr>
              </a:solidFill>
              <a:latin typeface="Cambria" panose="02040503050406030204" pitchFamily="18" charset="0"/>
              <a:ea typeface="Cambria" panose="02040503050406030204" pitchFamily="18" charset="0"/>
              <a:cs typeface="+mj-cs"/>
            </a:endParaRPr>
          </a:p>
          <a:p>
            <a:pPr marL="342900" indent="-342900">
              <a:buClr>
                <a:schemeClr val="accent5"/>
              </a:buClr>
              <a:buFont typeface="Wingdings" panose="05000000000000000000" pitchFamily="2" charset="2"/>
              <a:buChar char="v"/>
              <a:defRPr/>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cs typeface="+mj-cs"/>
              </a:rPr>
              <a:t> Qatar</a:t>
            </a:r>
          </a:p>
          <a:p>
            <a:pPr>
              <a:buClr>
                <a:schemeClr val="accent5"/>
              </a:buClr>
              <a:defRPr/>
            </a:pPr>
            <a:endParaRPr lang="en-US" sz="800" dirty="0">
              <a:solidFill>
                <a:schemeClr val="accent5">
                  <a:lumMod val="20000"/>
                  <a:lumOff val="80000"/>
                </a:schemeClr>
              </a:solidFill>
              <a:latin typeface="Cambria" panose="02040503050406030204" pitchFamily="18" charset="0"/>
              <a:ea typeface="Cambria" panose="02040503050406030204" pitchFamily="18" charset="0"/>
              <a:cs typeface="+mj-cs"/>
            </a:endParaRPr>
          </a:p>
          <a:p>
            <a:pPr marL="342900" indent="-342900">
              <a:buClr>
                <a:schemeClr val="accent5"/>
              </a:buClr>
              <a:buFont typeface="Wingdings" panose="05000000000000000000" pitchFamily="2" charset="2"/>
              <a:buChar char="v"/>
              <a:defRPr/>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cs typeface="+mj-cs"/>
              </a:rPr>
              <a:t> South </a:t>
            </a:r>
            <a:r>
              <a:rPr lang="en-US" sz="2600" dirty="0">
                <a:solidFill>
                  <a:schemeClr val="accent5">
                    <a:lumMod val="20000"/>
                    <a:lumOff val="80000"/>
                  </a:schemeClr>
                </a:solidFill>
                <a:latin typeface="Cambria" panose="02040503050406030204" pitchFamily="18" charset="0"/>
                <a:ea typeface="Cambria" panose="02040503050406030204" pitchFamily="18" charset="0"/>
                <a:cs typeface="+mj-cs"/>
              </a:rPr>
              <a:t>Korea</a:t>
            </a:r>
          </a:p>
          <a:p>
            <a:pPr>
              <a:buClr>
                <a:schemeClr val="accent5"/>
              </a:buClr>
              <a:defRPr/>
            </a:pPr>
            <a:endParaRPr lang="en-US" sz="800" dirty="0">
              <a:solidFill>
                <a:schemeClr val="accent5">
                  <a:lumMod val="20000"/>
                  <a:lumOff val="80000"/>
                </a:schemeClr>
              </a:solidFill>
              <a:latin typeface="Cambria" panose="02040503050406030204" pitchFamily="18" charset="0"/>
              <a:ea typeface="Cambria" panose="02040503050406030204" pitchFamily="18" charset="0"/>
              <a:cs typeface="+mj-cs"/>
            </a:endParaRPr>
          </a:p>
          <a:p>
            <a:pPr marL="342900" indent="-342900">
              <a:buClr>
                <a:schemeClr val="accent5"/>
              </a:buClr>
              <a:buFont typeface="Wingdings" panose="05000000000000000000" pitchFamily="2" charset="2"/>
              <a:buChar char="v"/>
              <a:defRPr/>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cs typeface="+mj-cs"/>
              </a:rPr>
              <a:t> Saudi </a:t>
            </a:r>
            <a:r>
              <a:rPr lang="en-US" sz="2600" dirty="0">
                <a:solidFill>
                  <a:schemeClr val="accent5">
                    <a:lumMod val="20000"/>
                    <a:lumOff val="80000"/>
                  </a:schemeClr>
                </a:solidFill>
                <a:latin typeface="Cambria" panose="02040503050406030204" pitchFamily="18" charset="0"/>
                <a:ea typeface="Cambria" panose="02040503050406030204" pitchFamily="18" charset="0"/>
                <a:cs typeface="+mj-cs"/>
              </a:rPr>
              <a:t>Arabia</a:t>
            </a:r>
          </a:p>
          <a:p>
            <a:pPr>
              <a:buClr>
                <a:schemeClr val="accent5"/>
              </a:buClr>
              <a:defRPr/>
            </a:pPr>
            <a:endParaRPr lang="en-US" sz="800" dirty="0">
              <a:solidFill>
                <a:schemeClr val="accent5">
                  <a:lumMod val="20000"/>
                  <a:lumOff val="80000"/>
                </a:schemeClr>
              </a:solidFill>
              <a:latin typeface="Cambria" panose="02040503050406030204" pitchFamily="18" charset="0"/>
              <a:ea typeface="Cambria" panose="02040503050406030204" pitchFamily="18" charset="0"/>
              <a:cs typeface="+mj-cs"/>
            </a:endParaRPr>
          </a:p>
          <a:p>
            <a:pPr marL="342900" indent="-342900">
              <a:buClr>
                <a:schemeClr val="accent5"/>
              </a:buClr>
              <a:buFont typeface="Wingdings" panose="05000000000000000000" pitchFamily="2" charset="2"/>
              <a:buChar char="v"/>
              <a:defRPr/>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cs typeface="+mj-cs"/>
              </a:rPr>
              <a:t> Taiwan</a:t>
            </a:r>
            <a:endParaRPr lang="en-US" sz="2600" dirty="0">
              <a:solidFill>
                <a:schemeClr val="accent5">
                  <a:lumMod val="20000"/>
                  <a:lumOff val="80000"/>
                </a:schemeClr>
              </a:solidFill>
              <a:latin typeface="Cambria" panose="02040503050406030204" pitchFamily="18" charset="0"/>
              <a:ea typeface="Cambria" panose="02040503050406030204" pitchFamily="18" charset="0"/>
              <a:cs typeface="+mj-cs"/>
            </a:endParaRPr>
          </a:p>
          <a:p>
            <a:pPr>
              <a:buClr>
                <a:schemeClr val="accent5"/>
              </a:buClr>
              <a:defRPr/>
            </a:pPr>
            <a:endParaRPr lang="en-US" sz="800" dirty="0">
              <a:solidFill>
                <a:schemeClr val="accent5">
                  <a:lumMod val="20000"/>
                  <a:lumOff val="80000"/>
                </a:schemeClr>
              </a:solidFill>
              <a:latin typeface="Cambria" panose="02040503050406030204" pitchFamily="18" charset="0"/>
              <a:ea typeface="Cambria" panose="02040503050406030204" pitchFamily="18" charset="0"/>
              <a:cs typeface="+mj-cs"/>
            </a:endParaRPr>
          </a:p>
          <a:p>
            <a:pPr marL="342900" indent="-342900">
              <a:buClr>
                <a:schemeClr val="accent5"/>
              </a:buClr>
              <a:buFont typeface="Wingdings" panose="05000000000000000000" pitchFamily="2" charset="2"/>
              <a:buChar char="v"/>
              <a:defRPr/>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cs typeface="+mj-cs"/>
              </a:rPr>
              <a:t> Turkey</a:t>
            </a:r>
            <a:endParaRPr lang="en-US" sz="2600" dirty="0">
              <a:solidFill>
                <a:schemeClr val="accent5">
                  <a:lumMod val="20000"/>
                  <a:lumOff val="80000"/>
                </a:schemeClr>
              </a:solidFill>
              <a:latin typeface="Cambria" panose="02040503050406030204" pitchFamily="18" charset="0"/>
              <a:ea typeface="Cambria" panose="02040503050406030204" pitchFamily="18" charset="0"/>
              <a:cs typeface="+mj-cs"/>
            </a:endParaRPr>
          </a:p>
          <a:p>
            <a:pPr>
              <a:defRPr/>
            </a:pPr>
            <a:endParaRPr lang="en-US" sz="1200" dirty="0"/>
          </a:p>
        </p:txBody>
      </p:sp>
    </p:spTree>
    <p:extLst>
      <p:ext uri="{BB962C8B-B14F-4D97-AF65-F5344CB8AC3E}">
        <p14:creationId xmlns:p14="http://schemas.microsoft.com/office/powerpoint/2010/main" val="3760222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107248" y="216218"/>
            <a:ext cx="7974012" cy="690562"/>
          </a:xfrm>
        </p:spPr>
        <p:txBody>
          <a:bodyPr>
            <a:noAutofit/>
          </a:bodyPr>
          <a:lstStyle/>
          <a:p>
            <a:pPr algn="ctr" eaLnBrk="1" hangingPunct="1"/>
            <a:r>
              <a:rPr lang="en-US" altLang="en-US" sz="4400" b="1" dirty="0" smtClean="0">
                <a:solidFill>
                  <a:schemeClr val="accent5"/>
                </a:solidFill>
                <a:latin typeface="Cambria" panose="02040503050406030204" pitchFamily="18" charset="0"/>
                <a:ea typeface="Cambria" panose="02040503050406030204" pitchFamily="18" charset="0"/>
                <a:cs typeface="Cambria" panose="02040503050406030204" pitchFamily="18" charset="0"/>
              </a:rPr>
              <a:t>In Louisiana</a:t>
            </a:r>
          </a:p>
        </p:txBody>
      </p:sp>
      <p:sp>
        <p:nvSpPr>
          <p:cNvPr id="50179" name="Content Placeholder 2"/>
          <p:cNvSpPr>
            <a:spLocks noGrp="1"/>
          </p:cNvSpPr>
          <p:nvPr>
            <p:ph idx="1"/>
          </p:nvPr>
        </p:nvSpPr>
        <p:spPr>
          <a:xfrm>
            <a:off x="302698" y="906780"/>
            <a:ext cx="11388989" cy="4963795"/>
          </a:xfrm>
        </p:spPr>
        <p:txBody>
          <a:bodyPr rtlCol="0">
            <a:noAutofit/>
          </a:bodyPr>
          <a:lstStyle/>
          <a:p>
            <a:pPr defTabSz="457207">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rPr>
              <a:t>We rank 19</a:t>
            </a:r>
            <a:r>
              <a:rPr lang="en-US" altLang="en-US" sz="2800" baseline="30000" dirty="0">
                <a:solidFill>
                  <a:schemeClr val="accent5">
                    <a:lumMod val="20000"/>
                    <a:lumOff val="80000"/>
                  </a:schemeClr>
                </a:solidFill>
                <a:latin typeface="Cambria" panose="02040503050406030204" pitchFamily="18" charset="0"/>
                <a:ea typeface="Cambria" panose="02040503050406030204" pitchFamily="18" charset="0"/>
              </a:rPr>
              <a:t>th</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rPr>
              <a:t> nationally in the number of licensed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rPr>
              <a:t>engineers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rPr>
              <a:t>with approximately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rPr>
              <a:t>20,000+/-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rPr>
              <a:t>active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rPr>
              <a:t>PEs</a:t>
            </a: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endParaRPr>
          </a:p>
          <a:p>
            <a:pPr marL="0" indent="0" defTabSz="457207">
              <a:buClr>
                <a:schemeClr val="accent5"/>
              </a:buClr>
              <a:buNone/>
              <a:defRPr/>
            </a:pPr>
            <a:endParaRPr lang="en-US" altLang="en-US" sz="800" dirty="0">
              <a:solidFill>
                <a:schemeClr val="accent5">
                  <a:lumMod val="20000"/>
                  <a:lumOff val="80000"/>
                </a:schemeClr>
              </a:solidFill>
              <a:latin typeface="Cambria" panose="02040503050406030204" pitchFamily="18" charset="0"/>
              <a:ea typeface="Cambria" panose="02040503050406030204" pitchFamily="18" charset="0"/>
            </a:endParaRPr>
          </a:p>
          <a:p>
            <a:pPr defTabSz="457207">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rPr>
              <a:t>6,500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rPr>
              <a:t>are resident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rPr>
              <a:t>engineers and 13,500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rPr>
              <a:t>are non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rPr>
              <a:t>resident engineers</a:t>
            </a: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endParaRPr>
          </a:p>
          <a:p>
            <a:pPr marL="0" indent="0" defTabSz="457207">
              <a:buClr>
                <a:schemeClr val="accent5"/>
              </a:buClr>
              <a:buNone/>
              <a:defRPr/>
            </a:pPr>
            <a:endParaRPr lang="en-US" altLang="en-US" sz="800" dirty="0">
              <a:solidFill>
                <a:schemeClr val="accent5">
                  <a:lumMod val="20000"/>
                  <a:lumOff val="80000"/>
                </a:schemeClr>
              </a:solidFill>
              <a:latin typeface="Cambria" panose="02040503050406030204" pitchFamily="18" charset="0"/>
              <a:ea typeface="Cambria" panose="02040503050406030204" pitchFamily="18" charset="0"/>
            </a:endParaRPr>
          </a:p>
          <a:p>
            <a:pPr defTabSz="457207">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rPr>
              <a:t>175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rPr>
              <a:t>hold dual licenses as a professional engineer and a professional land surveyor</a:t>
            </a:r>
          </a:p>
          <a:p>
            <a:pPr marL="0" indent="0" defTabSz="457207">
              <a:buClr>
                <a:schemeClr val="accent5"/>
              </a:buClr>
              <a:buNone/>
              <a:defRPr/>
            </a:pPr>
            <a:endParaRPr lang="en-US" altLang="en-US" sz="800" dirty="0">
              <a:solidFill>
                <a:schemeClr val="accent5">
                  <a:lumMod val="20000"/>
                  <a:lumOff val="80000"/>
                </a:schemeClr>
              </a:solidFill>
              <a:latin typeface="Cambria" panose="02040503050406030204" pitchFamily="18" charset="0"/>
              <a:ea typeface="Cambria" panose="02040503050406030204" pitchFamily="18" charset="0"/>
            </a:endParaRPr>
          </a:p>
          <a:p>
            <a:pPr defTabSz="457207">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rPr>
              <a:t>800+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rPr>
              <a:t>licensed surveyors;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rPr>
              <a:t>574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rPr>
              <a:t>resident and </a:t>
            </a: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rPr>
              <a:t>225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rPr>
              <a:t>are non resident</a:t>
            </a:r>
          </a:p>
          <a:p>
            <a:pPr marL="0" indent="0" defTabSz="457207">
              <a:buClr>
                <a:schemeClr val="accent5"/>
              </a:buClr>
              <a:buNone/>
              <a:defRPr/>
            </a:pPr>
            <a:endParaRPr lang="en-US" altLang="en-US" sz="800" dirty="0">
              <a:solidFill>
                <a:schemeClr val="accent5">
                  <a:lumMod val="20000"/>
                  <a:lumOff val="80000"/>
                </a:schemeClr>
              </a:solidFill>
              <a:latin typeface="Cambria" panose="02040503050406030204" pitchFamily="18" charset="0"/>
              <a:ea typeface="Cambria" panose="02040503050406030204" pitchFamily="18" charset="0"/>
            </a:endParaRPr>
          </a:p>
          <a:p>
            <a:pPr defTabSz="457207">
              <a:buClr>
                <a:schemeClr val="accent5"/>
              </a:buClr>
              <a:buFont typeface="Wingdings" panose="05000000000000000000" pitchFamily="2" charset="2"/>
              <a:buChar char="v"/>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rPr>
              <a:t>3,500+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rPr>
              <a:t>engineering and surveying firms </a:t>
            </a: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37</a:t>
            </a:fld>
            <a:endParaRPr lang="en-US" dirty="0"/>
          </a:p>
        </p:txBody>
      </p:sp>
    </p:spTree>
    <p:extLst>
      <p:ext uri="{BB962C8B-B14F-4D97-AF65-F5344CB8AC3E}">
        <p14:creationId xmlns:p14="http://schemas.microsoft.com/office/powerpoint/2010/main" val="750320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Box 29"/>
          <p:cNvSpPr txBox="1">
            <a:spLocks noChangeArrowheads="1"/>
          </p:cNvSpPr>
          <p:nvPr/>
        </p:nvSpPr>
        <p:spPr bwMode="auto">
          <a:xfrm>
            <a:off x="1465243" y="1"/>
            <a:ext cx="10378414" cy="6509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en-US" altLang="en-US" sz="4800" b="1" cap="all" dirty="0" smtClean="0">
                <a:ln w="3175" cmpd="sng">
                  <a:noFill/>
                </a:ln>
                <a:solidFill>
                  <a:schemeClr val="accent5"/>
                </a:solidFill>
                <a:latin typeface="Cambria" panose="02040503050406030204" pitchFamily="18" charset="0"/>
                <a:ea typeface="Cambria" panose="02040503050406030204" pitchFamily="18" charset="0"/>
                <a:cs typeface="Verdana" panose="020B0604030504040204" pitchFamily="34" charset="0"/>
              </a:rPr>
              <a:t>The LAPELS </a:t>
            </a:r>
            <a:r>
              <a:rPr lang="en-US" altLang="en-US" sz="4800" b="1" cap="all" dirty="0">
                <a:ln w="3175" cmpd="sng">
                  <a:noFill/>
                </a:ln>
                <a:solidFill>
                  <a:schemeClr val="accent5"/>
                </a:solidFill>
                <a:latin typeface="Cambria" panose="02040503050406030204" pitchFamily="18" charset="0"/>
                <a:ea typeface="Cambria" panose="02040503050406030204" pitchFamily="18" charset="0"/>
                <a:cs typeface="Verdana" panose="020B0604030504040204" pitchFamily="34" charset="0"/>
              </a:rPr>
              <a:t>Board</a:t>
            </a:r>
          </a:p>
          <a:p>
            <a:pPr marL="457200" indent="-457200" algn="ctr">
              <a:buClr>
                <a:schemeClr val="accent5"/>
              </a:buClr>
              <a:buFont typeface="Wingdings" panose="05000000000000000000" pitchFamily="2" charset="2"/>
              <a:buChar char="v"/>
              <a:defRPr/>
            </a:pPr>
            <a:endParaRPr lang="en-US" altLang="en-US" sz="9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457200" indent="-457200">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11 members – 9 PE / 2 PLS</a:t>
            </a:r>
          </a:p>
          <a:p>
            <a:pPr marL="457200" indent="-457200">
              <a:buClr>
                <a:schemeClr val="accent5"/>
              </a:buClr>
              <a:buFont typeface="Wingdings" panose="05000000000000000000" pitchFamily="2" charset="2"/>
              <a:buChar char="v"/>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457200" indent="-457200">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Each serves a term of no less than 5 years</a:t>
            </a:r>
          </a:p>
          <a:p>
            <a:pPr marL="457200" indent="-457200">
              <a:buClr>
                <a:schemeClr val="accent5"/>
              </a:buClr>
              <a:buFont typeface="Wingdings" panose="05000000000000000000" pitchFamily="2" charset="2"/>
              <a:buChar char="v"/>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457200" indent="-457200">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Each is appointed by the Governor/Confirmed by the Senate</a:t>
            </a:r>
          </a:p>
          <a:p>
            <a:pPr marL="457200" indent="-457200">
              <a:buClr>
                <a:schemeClr val="accent5"/>
              </a:buClr>
              <a:buFont typeface="Wingdings" panose="05000000000000000000" pitchFamily="2" charset="2"/>
              <a:buChar char="v"/>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457200" indent="-457200">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In most years, 2 members’ terms expire in March (usually)</a:t>
            </a:r>
          </a:p>
          <a:p>
            <a:pPr marL="457200" indent="-457200">
              <a:buClr>
                <a:schemeClr val="accent5"/>
              </a:buClr>
              <a:buFont typeface="Wingdings" panose="05000000000000000000" pitchFamily="2" charset="2"/>
              <a:buChar char="v"/>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457200" indent="-457200">
              <a:buClr>
                <a:schemeClr val="accent5"/>
              </a:buClr>
              <a:buFont typeface="Wingdings" panose="05000000000000000000" pitchFamily="2" charset="2"/>
              <a:buChar char="v"/>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Members represent the following areas of practice:</a:t>
            </a:r>
          </a:p>
          <a:p>
            <a:pPr marL="457200" indent="-457200">
              <a:buClr>
                <a:schemeClr val="accent5"/>
              </a:buClr>
              <a:buFont typeface="Wingdings" panose="05000000000000000000" pitchFamily="2" charset="2"/>
              <a:buChar char="v"/>
              <a:defRPr/>
            </a:pPr>
            <a:endPar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algn="ctr">
              <a:buClr>
                <a:schemeClr val="accent5"/>
              </a:buClr>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Construction - Education - Government </a:t>
            </a:r>
          </a:p>
          <a:p>
            <a:pPr algn="ctr">
              <a:buClr>
                <a:schemeClr val="accent5"/>
              </a:buClr>
              <a:defRPr/>
            </a:pPr>
            <a:r>
              <a:rPr lang="en-US" alt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a:t>
            </a: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Industry - Private Practice - Surveying</a:t>
            </a:r>
          </a:p>
          <a:p>
            <a:pPr>
              <a:defRPr/>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11267" name="TextBox 20"/>
          <p:cNvSpPr txBox="1">
            <a:spLocks noChangeArrowheads="1"/>
          </p:cNvSpPr>
          <p:nvPr/>
        </p:nvSpPr>
        <p:spPr bwMode="auto">
          <a:xfrm>
            <a:off x="2887663" y="1257300"/>
            <a:ext cx="9144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350" dirty="0">
              <a:solidFill>
                <a:srgbClr val="FFFFFF"/>
              </a:solidFill>
              <a:latin typeface="Times Roman" pitchFamily="18" charset="0"/>
              <a:cs typeface="Arial" panose="020B0604020202020204" pitchFamily="34"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38</a:t>
            </a:fld>
            <a:endParaRPr lang="en-US" dirty="0"/>
          </a:p>
        </p:txBody>
      </p:sp>
    </p:spTree>
    <p:extLst>
      <p:ext uri="{BB962C8B-B14F-4D97-AF65-F5344CB8AC3E}">
        <p14:creationId xmlns:p14="http://schemas.microsoft.com/office/powerpoint/2010/main" val="391345430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29"/>
          <p:cNvSpPr txBox="1">
            <a:spLocks noChangeArrowheads="1"/>
          </p:cNvSpPr>
          <p:nvPr/>
        </p:nvSpPr>
        <p:spPr bwMode="auto">
          <a:xfrm>
            <a:off x="2828926" y="302420"/>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Tx/>
              <a:buSzTx/>
              <a:buNone/>
              <a:defRPr/>
            </a:pPr>
            <a:r>
              <a:rPr lang="en-US" altLang="en-US" sz="3600" b="1" cap="all" dirty="0">
                <a:ln w="3175" cmpd="sng">
                  <a:noFill/>
                </a:ln>
                <a:solidFill>
                  <a:schemeClr val="accent5"/>
                </a:solidFill>
                <a:latin typeface="Cambria" panose="02040503050406030204" pitchFamily="18" charset="0"/>
                <a:ea typeface="Cambria" panose="02040503050406030204" pitchFamily="18" charset="0"/>
                <a:cs typeface="+mj-cs"/>
              </a:rPr>
              <a:t>2021-2022 LAPELS BOARD</a:t>
            </a:r>
          </a:p>
        </p:txBody>
      </p:sp>
      <p:sp>
        <p:nvSpPr>
          <p:cNvPr id="34819" name="AutoShape 4" descr="Image result for Jeff Pike Homer, LA"/>
          <p:cNvSpPr>
            <a:spLocks noChangeAspect="1" noChangeArrowheads="1"/>
          </p:cNvSpPr>
          <p:nvPr/>
        </p:nvSpPr>
        <p:spPr bwMode="auto">
          <a:xfrm>
            <a:off x="2897188" y="8636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defRPr/>
            </a:pPr>
            <a:endParaRPr lang="en-US" altLang="en-US" sz="1350">
              <a:latin typeface="Cambria" panose="02040503050406030204" pitchFamily="18" charset="0"/>
              <a:ea typeface="Cambria" panose="02040503050406030204" pitchFamily="18" charset="0"/>
              <a:cs typeface="Cambria" panose="02040503050406030204" pitchFamily="18" charset="0"/>
            </a:endParaRPr>
          </a:p>
        </p:txBody>
      </p:sp>
      <p:sp>
        <p:nvSpPr>
          <p:cNvPr id="31" name="Text Placeholder 117"/>
          <p:cNvSpPr txBox="1">
            <a:spLocks/>
          </p:cNvSpPr>
          <p:nvPr/>
        </p:nvSpPr>
        <p:spPr>
          <a:xfrm>
            <a:off x="4523953" y="1104058"/>
            <a:ext cx="1782254" cy="1633745"/>
          </a:xfrm>
          <a:prstGeom prst="rect">
            <a:avLst/>
          </a:prstGeom>
          <a:ln w="19050" cmpd="dbl">
            <a:noFill/>
          </a:ln>
        </p:spPr>
        <p:txBody>
          <a:bodyPr lIns="0" tIns="151280" rIns="0" bIns="0" anchor="ctr"/>
          <a:lst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aiandra GD" pitchFamily="34" charset="0"/>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aiandra GD" pitchFamily="34" charset="0"/>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aiandra GD" pitchFamily="34" charset="0"/>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aiandra GD" pitchFamily="34" charset="0"/>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aiandra GD" pitchFamily="34"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lgn="ctr">
              <a:spcBef>
                <a:spcPts val="0"/>
              </a:spcBef>
              <a:buNone/>
              <a:defRPr/>
            </a:pPr>
            <a:endParaRPr lang="en-US" sz="1200" b="1" u="sng" dirty="0">
              <a:latin typeface="Cambria" panose="02040503050406030204" pitchFamily="18" charset="0"/>
              <a:ea typeface="Cambria" panose="02040503050406030204" pitchFamily="18" charset="0"/>
            </a:endParaRPr>
          </a:p>
          <a:p>
            <a:pPr marL="0" indent="0" algn="ctr">
              <a:spcBef>
                <a:spcPts val="0"/>
              </a:spcBef>
              <a:buNone/>
              <a:defRPr/>
            </a:pPr>
            <a:r>
              <a:rPr lang="en-US" sz="1200" b="1" u="sng" dirty="0">
                <a:solidFill>
                  <a:schemeClr val="accent5">
                    <a:lumMod val="20000"/>
                    <a:lumOff val="80000"/>
                  </a:schemeClr>
                </a:solidFill>
                <a:latin typeface="Cambria" panose="02040503050406030204" pitchFamily="18" charset="0"/>
                <a:ea typeface="Cambria" panose="02040503050406030204" pitchFamily="18" charset="0"/>
              </a:rPr>
              <a:t>Christopher K. Richard</a:t>
            </a: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Vice Chairman</a:t>
            </a:r>
          </a:p>
          <a:p>
            <a:pPr marL="0" indent="0" algn="ctr">
              <a:spcBef>
                <a:spcPts val="0"/>
              </a:spcBef>
              <a:buNone/>
              <a:defRPr/>
            </a:pPr>
            <a:endParaRPr lang="en-US" sz="1200" dirty="0">
              <a:solidFill>
                <a:schemeClr val="accent5">
                  <a:lumMod val="20000"/>
                  <a:lumOff val="80000"/>
                </a:schemeClr>
              </a:solidFill>
              <a:latin typeface="Cambria" panose="02040503050406030204" pitchFamily="18" charset="0"/>
              <a:ea typeface="Cambria" panose="02040503050406030204" pitchFamily="18" charset="0"/>
            </a:endParaRP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P.E.</a:t>
            </a: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Private Practice</a:t>
            </a: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Appointed 2017</a:t>
            </a: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Term Expires 2023</a:t>
            </a:r>
          </a:p>
          <a:p>
            <a:pPr marL="0" indent="0" algn="ctr">
              <a:spcBef>
                <a:spcPts val="0"/>
              </a:spcBef>
              <a:buNone/>
              <a:defRPr/>
            </a:pPr>
            <a:endParaRPr lang="en-US" sz="2250" b="1" dirty="0">
              <a:latin typeface="Cambria" panose="02040503050406030204" pitchFamily="18" charset="0"/>
              <a:ea typeface="Cambria" panose="02040503050406030204" pitchFamily="18" charset="0"/>
            </a:endParaRPr>
          </a:p>
        </p:txBody>
      </p:sp>
      <p:sp>
        <p:nvSpPr>
          <p:cNvPr id="34824" name="Text Placeholder 117"/>
          <p:cNvSpPr txBox="1">
            <a:spLocks/>
          </p:cNvSpPr>
          <p:nvPr/>
        </p:nvSpPr>
        <p:spPr bwMode="auto">
          <a:xfrm>
            <a:off x="7833715" y="1175227"/>
            <a:ext cx="1257474" cy="1489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mpd="dbl">
                <a:solidFill>
                  <a:srgbClr val="000000"/>
                </a:solidFill>
                <a:miter lim="800000"/>
                <a:headEnd/>
                <a:tailEnd/>
              </a14:hiddenLine>
            </a:ext>
          </a:extLst>
        </p:spPr>
        <p:txBody>
          <a:bodyPr lIns="0" tIns="151280" rIns="0" bIns="0"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22313" indent="-2730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004888" indent="-255588">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279525" indent="-236538">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1489075" indent="-182563">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19462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4034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28606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3178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
                <a:schemeClr val="accent1"/>
              </a:buClr>
              <a:buNone/>
              <a:defRPr/>
            </a:pPr>
            <a:endParaRPr lang="en-US" altLang="en-US" sz="1200" b="1" u="sng"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r>
              <a:rPr lang="en-US" altLang="en-US" sz="1200" b="1" u="sng"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Chad C. Vosburg</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Treasurer</a:t>
            </a:r>
          </a:p>
          <a:p>
            <a:pPr algn="ctr">
              <a:spcBef>
                <a:spcPct val="0"/>
              </a:spcBef>
              <a:buClr>
                <a:schemeClr val="accent1"/>
              </a:buClr>
              <a:buNone/>
              <a:defRPr/>
            </a:pPr>
            <a:endPar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P.E.</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Construction</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Appointed 2017</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Term Expires 2023</a:t>
            </a:r>
          </a:p>
          <a:p>
            <a:pPr algn="ctr">
              <a:spcBef>
                <a:spcPct val="0"/>
              </a:spcBef>
              <a:buClr>
                <a:schemeClr val="accent1"/>
              </a:buClr>
              <a:buNone/>
              <a:defRPr/>
            </a:pPr>
            <a:endParaRPr lang="en-US" altLang="en-US" sz="2250" b="1" dirty="0">
              <a:latin typeface="Cambria" panose="02040503050406030204" pitchFamily="18" charset="0"/>
              <a:ea typeface="Cambria" panose="02040503050406030204" pitchFamily="18" charset="0"/>
              <a:cs typeface="Cambria" panose="02040503050406030204" pitchFamily="18" charset="0"/>
            </a:endParaRPr>
          </a:p>
        </p:txBody>
      </p:sp>
      <p:sp>
        <p:nvSpPr>
          <p:cNvPr id="34825" name="Text Placeholder 117"/>
          <p:cNvSpPr txBox="1">
            <a:spLocks/>
          </p:cNvSpPr>
          <p:nvPr/>
        </p:nvSpPr>
        <p:spPr bwMode="auto">
          <a:xfrm>
            <a:off x="3043162" y="3081604"/>
            <a:ext cx="1412630" cy="170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mpd="dbl">
                <a:solidFill>
                  <a:srgbClr val="000000"/>
                </a:solidFill>
                <a:miter lim="800000"/>
                <a:headEnd/>
                <a:tailEnd/>
              </a14:hiddenLine>
            </a:ext>
          </a:extLst>
        </p:spPr>
        <p:txBody>
          <a:bodyPr lIns="0" tIns="151280" rIns="0" bIns="0"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22313" indent="-2730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004888" indent="-255588">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279525" indent="-236538">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1489075" indent="-182563">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19462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4034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28606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3178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
                <a:schemeClr val="accent1"/>
              </a:buClr>
              <a:buNone/>
              <a:defRPr/>
            </a:pPr>
            <a:r>
              <a:rPr lang="en-US" altLang="en-US" sz="1200" b="1" u="sng"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Wilfred J. Fontenot</a:t>
            </a:r>
            <a:endParaRPr lang="en-US" altLang="en-US" sz="1200" b="1"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endPar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P.L.S.</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Surveying</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Appointed 2018</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Term Expires 2024</a:t>
            </a:r>
          </a:p>
          <a:p>
            <a:pPr algn="ctr">
              <a:spcBef>
                <a:spcPct val="0"/>
              </a:spcBef>
              <a:buClr>
                <a:schemeClr val="accent1"/>
              </a:buClr>
              <a:buNone/>
              <a:defRPr/>
            </a:pPr>
            <a:endParaRPr lang="en-US" altLang="en-US" sz="2250" b="1" dirty="0">
              <a:latin typeface="Cambria" panose="02040503050406030204" pitchFamily="18" charset="0"/>
              <a:ea typeface="Cambria" panose="02040503050406030204" pitchFamily="18" charset="0"/>
              <a:cs typeface="Cambria" panose="02040503050406030204" pitchFamily="18" charset="0"/>
            </a:endParaRPr>
          </a:p>
        </p:txBody>
      </p:sp>
      <p:sp>
        <p:nvSpPr>
          <p:cNvPr id="34826" name="Text Placeholder 117"/>
          <p:cNvSpPr txBox="1">
            <a:spLocks/>
          </p:cNvSpPr>
          <p:nvPr/>
        </p:nvSpPr>
        <p:spPr bwMode="auto">
          <a:xfrm>
            <a:off x="10562433" y="1295401"/>
            <a:ext cx="1420561" cy="151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mpd="dbl">
                <a:solidFill>
                  <a:srgbClr val="000000"/>
                </a:solidFill>
                <a:miter lim="800000"/>
                <a:headEnd/>
                <a:tailEnd/>
              </a14:hiddenLine>
            </a:ext>
          </a:extLst>
        </p:spPr>
        <p:txBody>
          <a:bodyPr lIns="0" tIns="151280" rIns="0" bIns="0"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22313" indent="-2730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004888" indent="-255588">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279525" indent="-236538">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1489075" indent="-182563">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19462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4034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28606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3178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
                <a:schemeClr val="accent1"/>
              </a:buClr>
              <a:buNone/>
              <a:defRPr/>
            </a:pPr>
            <a:r>
              <a:rPr lang="en-US" altLang="en-US" sz="1200" b="1" u="sng"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Edgar </a:t>
            </a:r>
            <a:r>
              <a:rPr lang="en-US" altLang="en-US" sz="1200" b="1" u="sng"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P. Benoit</a:t>
            </a:r>
            <a:endParaRPr lang="en-US" altLang="en-US" sz="1200" b="1"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Secretary</a:t>
            </a:r>
          </a:p>
          <a:p>
            <a:pPr algn="ctr">
              <a:spcBef>
                <a:spcPct val="0"/>
              </a:spcBef>
              <a:buClr>
                <a:schemeClr val="accent1"/>
              </a:buClr>
              <a:buNone/>
              <a:defRPr/>
            </a:pPr>
            <a:endPar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P.E.</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Industry</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Appointed 2018</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Term Expires 2024</a:t>
            </a:r>
          </a:p>
          <a:p>
            <a:pPr algn="ctr">
              <a:spcBef>
                <a:spcPct val="0"/>
              </a:spcBef>
              <a:buClr>
                <a:schemeClr val="accent1"/>
              </a:buClr>
              <a:buNone/>
              <a:defRPr/>
            </a:pPr>
            <a:endParaRPr lang="en-US" altLang="en-US" sz="2250" b="1" dirty="0">
              <a:latin typeface="Cambria" panose="02040503050406030204" pitchFamily="18" charset="0"/>
              <a:ea typeface="Cambria" panose="02040503050406030204" pitchFamily="18" charset="0"/>
              <a:cs typeface="Cambria" panose="02040503050406030204" pitchFamily="18" charset="0"/>
            </a:endParaRPr>
          </a:p>
        </p:txBody>
      </p:sp>
      <p:sp>
        <p:nvSpPr>
          <p:cNvPr id="34827" name="Text Placeholder 117"/>
          <p:cNvSpPr txBox="1">
            <a:spLocks/>
          </p:cNvSpPr>
          <p:nvPr/>
        </p:nvSpPr>
        <p:spPr bwMode="auto">
          <a:xfrm>
            <a:off x="9321945" y="3012387"/>
            <a:ext cx="1405445" cy="157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mpd="dbl">
                <a:solidFill>
                  <a:srgbClr val="000000"/>
                </a:solidFill>
                <a:miter lim="800000"/>
                <a:headEnd/>
                <a:tailEnd/>
              </a14:hiddenLine>
            </a:ext>
          </a:extLst>
        </p:spPr>
        <p:txBody>
          <a:bodyPr lIns="0" tIns="151280" rIns="0" bIns="0"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22313" indent="-2730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004888" indent="-255588">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279525" indent="-236538">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1489075" indent="-182563">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19462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4034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28606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3178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
                <a:schemeClr val="accent1"/>
              </a:buClr>
              <a:buNone/>
              <a:defRPr/>
            </a:pPr>
            <a:r>
              <a:rPr lang="en-US" altLang="en-US" sz="1200" b="1" u="sng"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Reginald </a:t>
            </a:r>
            <a:r>
              <a:rPr lang="en-US" altLang="en-US" sz="1200" b="1" u="sng"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L. Jeter </a:t>
            </a:r>
            <a:endPar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endPar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P.E.</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Academics</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Appointed 2019</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Term Expires 2025</a:t>
            </a:r>
          </a:p>
          <a:p>
            <a:pPr algn="ctr">
              <a:spcBef>
                <a:spcPct val="0"/>
              </a:spcBef>
              <a:buClr>
                <a:schemeClr val="accent1"/>
              </a:buClr>
              <a:buNone/>
              <a:defRPr/>
            </a:pPr>
            <a:endParaRPr lang="en-US" altLang="en-US" sz="1200" b="1" dirty="0">
              <a:latin typeface="Cambria" panose="02040503050406030204" pitchFamily="18" charset="0"/>
              <a:ea typeface="Cambria" panose="02040503050406030204" pitchFamily="18" charset="0"/>
              <a:cs typeface="Cambria" panose="02040503050406030204" pitchFamily="18" charset="0"/>
            </a:endParaRPr>
          </a:p>
        </p:txBody>
      </p:sp>
      <p:sp>
        <p:nvSpPr>
          <p:cNvPr id="34828" name="Text Placeholder 117"/>
          <p:cNvSpPr txBox="1">
            <a:spLocks/>
          </p:cNvSpPr>
          <p:nvPr/>
        </p:nvSpPr>
        <p:spPr bwMode="auto">
          <a:xfrm>
            <a:off x="6159499" y="3246437"/>
            <a:ext cx="1173117" cy="140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mpd="dbl">
                <a:solidFill>
                  <a:srgbClr val="000000"/>
                </a:solidFill>
                <a:miter lim="800000"/>
                <a:headEnd/>
                <a:tailEnd/>
              </a14:hiddenLine>
            </a:ext>
          </a:extLst>
        </p:spPr>
        <p:txBody>
          <a:bodyPr lIns="0" tIns="151280" rIns="0" bIns="0"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22313" indent="-2730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004888" indent="-255588">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279525" indent="-236538">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1489075" indent="-182563">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19462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4034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28606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3178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
                <a:schemeClr val="accent1"/>
              </a:buClr>
              <a:buNone/>
              <a:defRPr/>
            </a:pPr>
            <a:r>
              <a:rPr lang="en-US" altLang="en-US" sz="1200" b="1" u="sng"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Connie P. Betts</a:t>
            </a:r>
            <a:endPar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endPar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P.E.</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Government</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Appointed 2019</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Term Expires 2025</a:t>
            </a:r>
          </a:p>
          <a:p>
            <a:pPr algn="ctr">
              <a:spcBef>
                <a:spcPct val="0"/>
              </a:spcBef>
              <a:buClr>
                <a:schemeClr val="accent1"/>
              </a:buClr>
              <a:buNone/>
              <a:defRPr/>
            </a:pPr>
            <a:endParaRPr lang="en-US" altLang="en-US" sz="2250" b="1" dirty="0">
              <a:latin typeface="Cambria" panose="02040503050406030204" pitchFamily="18" charset="0"/>
              <a:ea typeface="Cambria" panose="02040503050406030204" pitchFamily="18" charset="0"/>
              <a:cs typeface="Cambria" panose="02040503050406030204" pitchFamily="18" charset="0"/>
            </a:endParaRPr>
          </a:p>
        </p:txBody>
      </p:sp>
      <p:sp>
        <p:nvSpPr>
          <p:cNvPr id="34829" name="Text Placeholder 117"/>
          <p:cNvSpPr txBox="1">
            <a:spLocks/>
          </p:cNvSpPr>
          <p:nvPr/>
        </p:nvSpPr>
        <p:spPr bwMode="auto">
          <a:xfrm>
            <a:off x="4853046" y="5074380"/>
            <a:ext cx="1158565" cy="1783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mpd="dbl">
                <a:solidFill>
                  <a:srgbClr val="000000"/>
                </a:solidFill>
                <a:miter lim="800000"/>
                <a:headEnd/>
                <a:tailEnd/>
              </a14:hiddenLine>
            </a:ext>
          </a:extLst>
        </p:spPr>
        <p:txBody>
          <a:bodyPr lIns="0" tIns="151280" rIns="0" bIns="0"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22313" indent="-2730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004888" indent="-255588">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279525" indent="-236538">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1489075" indent="-182563">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19462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4034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28606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3178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
                <a:schemeClr val="accent1"/>
              </a:buClr>
              <a:buNone/>
              <a:defRPr/>
            </a:pPr>
            <a:r>
              <a:rPr lang="en-US" altLang="en-US" sz="1200" b="1" u="sng"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Byron D. Racca</a:t>
            </a:r>
          </a:p>
          <a:p>
            <a:pPr algn="ctr">
              <a:spcBef>
                <a:spcPct val="0"/>
              </a:spcBef>
              <a:buClr>
                <a:schemeClr val="accent1"/>
              </a:buClr>
              <a:buNone/>
              <a:defRPr/>
            </a:pPr>
            <a:endPar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P.E.</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Private Practice</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Appointed 2020</a:t>
            </a:r>
          </a:p>
          <a:p>
            <a:pPr algn="ctr">
              <a:spcBef>
                <a:spcPct val="0"/>
              </a:spcBef>
              <a:buClr>
                <a:schemeClr val="accent1"/>
              </a:buClr>
              <a:buNone/>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Term Expires 2026</a:t>
            </a:r>
          </a:p>
          <a:p>
            <a:pPr algn="ctr">
              <a:spcBef>
                <a:spcPct val="0"/>
              </a:spcBef>
              <a:buClr>
                <a:schemeClr val="accent1"/>
              </a:buClr>
              <a:buNone/>
              <a:defRPr/>
            </a:pPr>
            <a:endParaRPr lang="en-US" altLang="en-US" sz="2250" b="1" dirty="0">
              <a:latin typeface="Cambria" panose="02040503050406030204" pitchFamily="18" charset="0"/>
              <a:ea typeface="Cambria" panose="02040503050406030204" pitchFamily="18" charset="0"/>
              <a:cs typeface="Cambria" panose="02040503050406030204" pitchFamily="18" charset="0"/>
            </a:endParaRPr>
          </a:p>
        </p:txBody>
      </p:sp>
      <p:sp>
        <p:nvSpPr>
          <p:cNvPr id="34830" name="Text Placeholder 117"/>
          <p:cNvSpPr txBox="1">
            <a:spLocks/>
          </p:cNvSpPr>
          <p:nvPr/>
        </p:nvSpPr>
        <p:spPr bwMode="auto">
          <a:xfrm>
            <a:off x="7680898" y="4996711"/>
            <a:ext cx="1410290" cy="182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cmpd="dbl">
                <a:solidFill>
                  <a:srgbClr val="000000"/>
                </a:solidFill>
                <a:miter lim="800000"/>
                <a:headEnd/>
                <a:tailEnd/>
              </a14:hiddenLine>
            </a:ext>
          </a:extLst>
        </p:spPr>
        <p:txBody>
          <a:bodyPr lIns="0" tIns="151280" rIns="0" bIns="0"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22313" indent="-2730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004888" indent="-255588">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279525" indent="-236538">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1489075" indent="-182563">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19462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4034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28606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317875" indent="-182563"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a:spcBef>
                <a:spcPct val="0"/>
              </a:spcBef>
              <a:buClr>
                <a:schemeClr val="accent1"/>
              </a:buClr>
              <a:buNone/>
              <a:defRPr/>
            </a:pPr>
            <a:endParaRPr lang="en-US" altLang="en-US" sz="900" b="1" u="sng" dirty="0">
              <a:latin typeface="Cambria" panose="02040503050406030204" pitchFamily="18" charset="0"/>
              <a:ea typeface="Cambria" panose="02040503050406030204" pitchFamily="18" charset="0"/>
              <a:cs typeface="Cambria" panose="02040503050406030204" pitchFamily="18" charset="0"/>
            </a:endParaRPr>
          </a:p>
          <a:p>
            <a:pPr algn="ctr">
              <a:spcBef>
                <a:spcPct val="0"/>
              </a:spcBef>
              <a:buClr>
                <a:schemeClr val="accent1"/>
              </a:buClr>
              <a:buNone/>
              <a:defRPr/>
            </a:pPr>
            <a:endParaRPr lang="en-US" altLang="en-US" sz="2250" b="1" dirty="0">
              <a:latin typeface="Cambria" panose="02040503050406030204" pitchFamily="18" charset="0"/>
              <a:ea typeface="Cambria" panose="02040503050406030204" pitchFamily="18" charset="0"/>
              <a:cs typeface="Cambria" panose="02040503050406030204" pitchFamily="18" charset="0"/>
            </a:endParaRPr>
          </a:p>
        </p:txBody>
      </p:sp>
      <p:sp>
        <p:nvSpPr>
          <p:cNvPr id="43" name="Text Placeholder 117"/>
          <p:cNvSpPr txBox="1">
            <a:spLocks/>
          </p:cNvSpPr>
          <p:nvPr/>
        </p:nvSpPr>
        <p:spPr>
          <a:xfrm>
            <a:off x="7754938" y="3870326"/>
            <a:ext cx="1128712" cy="785813"/>
          </a:xfrm>
          <a:prstGeom prst="rect">
            <a:avLst/>
          </a:prstGeom>
          <a:ln w="19050" cmpd="dbl">
            <a:noFill/>
          </a:ln>
        </p:spPr>
        <p:txBody>
          <a:bodyPr lIns="0" tIns="151280" rIns="0" bIns="0" anchor="ctr"/>
          <a:lst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aiandra GD" pitchFamily="34" charset="0"/>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aiandra GD" pitchFamily="34" charset="0"/>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aiandra GD" pitchFamily="34" charset="0"/>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aiandra GD" pitchFamily="34" charset="0"/>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aiandra GD" pitchFamily="34"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lgn="ctr">
              <a:spcBef>
                <a:spcPts val="0"/>
              </a:spcBef>
              <a:buNone/>
              <a:defRPr/>
            </a:pPr>
            <a:endParaRPr lang="en-US" sz="900" b="1" u="sng" dirty="0">
              <a:latin typeface="Cambria" panose="02040503050406030204" pitchFamily="18" charset="0"/>
              <a:ea typeface="Cambria" panose="02040503050406030204" pitchFamily="18" charset="0"/>
            </a:endParaRPr>
          </a:p>
          <a:p>
            <a:pPr marL="0" indent="0" algn="ctr">
              <a:spcBef>
                <a:spcPts val="0"/>
              </a:spcBef>
              <a:buNone/>
              <a:defRPr/>
            </a:pPr>
            <a:endParaRPr lang="en-US" sz="2250" b="1" dirty="0">
              <a:latin typeface="Cambria" panose="02040503050406030204" pitchFamily="18" charset="0"/>
              <a:ea typeface="Cambria" panose="02040503050406030204" pitchFamily="18" charset="0"/>
            </a:endParaRPr>
          </a:p>
        </p:txBody>
      </p:sp>
      <p:sp>
        <p:nvSpPr>
          <p:cNvPr id="44" name="Text Placeholder 117"/>
          <p:cNvSpPr txBox="1">
            <a:spLocks/>
          </p:cNvSpPr>
          <p:nvPr/>
        </p:nvSpPr>
        <p:spPr>
          <a:xfrm>
            <a:off x="1637519" y="1092200"/>
            <a:ext cx="1166210" cy="1645603"/>
          </a:xfrm>
          <a:prstGeom prst="rect">
            <a:avLst/>
          </a:prstGeom>
          <a:ln w="19050" cmpd="dbl">
            <a:noFill/>
          </a:ln>
        </p:spPr>
        <p:txBody>
          <a:bodyPr lIns="0" tIns="151280" rIns="0" bIns="0" anchor="ctr"/>
          <a:lst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aiandra GD" pitchFamily="34" charset="0"/>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aiandra GD" pitchFamily="34" charset="0"/>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aiandra GD" pitchFamily="34" charset="0"/>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aiandra GD" pitchFamily="34" charset="0"/>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aiandra GD" pitchFamily="34"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lgn="ctr">
              <a:spcBef>
                <a:spcPts val="0"/>
              </a:spcBef>
              <a:buNone/>
              <a:defRPr/>
            </a:pPr>
            <a:endParaRPr lang="en-US" sz="1200" b="1" u="sng" dirty="0" smtClean="0">
              <a:latin typeface="Cambria" panose="02040503050406030204" pitchFamily="18" charset="0"/>
              <a:ea typeface="Cambria" panose="02040503050406030204" pitchFamily="18" charset="0"/>
            </a:endParaRPr>
          </a:p>
          <a:p>
            <a:pPr marL="0" indent="0" algn="ctr">
              <a:spcBef>
                <a:spcPts val="0"/>
              </a:spcBef>
              <a:buNone/>
              <a:defRPr/>
            </a:pPr>
            <a:r>
              <a:rPr lang="en-US" sz="1200" b="1" u="sng" dirty="0" smtClean="0">
                <a:solidFill>
                  <a:schemeClr val="accent5">
                    <a:lumMod val="20000"/>
                    <a:lumOff val="80000"/>
                  </a:schemeClr>
                </a:solidFill>
                <a:latin typeface="Cambria" panose="02040503050406030204" pitchFamily="18" charset="0"/>
                <a:ea typeface="Cambria" panose="02040503050406030204" pitchFamily="18" charset="0"/>
              </a:rPr>
              <a:t>Jeffrey </a:t>
            </a:r>
            <a:r>
              <a:rPr lang="en-US" sz="1200" b="1" u="sng" dirty="0">
                <a:solidFill>
                  <a:schemeClr val="accent5">
                    <a:lumMod val="20000"/>
                    <a:lumOff val="80000"/>
                  </a:schemeClr>
                </a:solidFill>
                <a:latin typeface="Cambria" panose="02040503050406030204" pitchFamily="18" charset="0"/>
                <a:ea typeface="Cambria" panose="02040503050406030204" pitchFamily="18" charset="0"/>
              </a:rPr>
              <a:t>A. Pike</a:t>
            </a: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Chairman</a:t>
            </a:r>
          </a:p>
          <a:p>
            <a:pPr marL="0" indent="0" algn="ctr">
              <a:spcBef>
                <a:spcPts val="0"/>
              </a:spcBef>
              <a:buNone/>
              <a:defRPr/>
            </a:pPr>
            <a:endParaRPr lang="en-US" sz="1200" b="1" dirty="0">
              <a:solidFill>
                <a:schemeClr val="accent5">
                  <a:lumMod val="20000"/>
                  <a:lumOff val="80000"/>
                </a:schemeClr>
              </a:solidFill>
              <a:latin typeface="Cambria" panose="02040503050406030204" pitchFamily="18" charset="0"/>
              <a:ea typeface="Cambria" panose="02040503050406030204" pitchFamily="18" charset="0"/>
            </a:endParaRP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P.E.</a:t>
            </a: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Academics</a:t>
            </a: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Appointed 2016</a:t>
            </a: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Term Expires 2022</a:t>
            </a:r>
          </a:p>
          <a:p>
            <a:pPr marL="0" indent="0" algn="ctr">
              <a:spcBef>
                <a:spcPts val="0"/>
              </a:spcBef>
              <a:buNone/>
              <a:defRPr/>
            </a:pPr>
            <a:endParaRPr lang="en-US" sz="2250" b="1" dirty="0">
              <a:latin typeface="Cambria" panose="02040503050406030204" pitchFamily="18" charset="0"/>
              <a:ea typeface="Cambria" panose="02040503050406030204" pitchFamily="18" charset="0"/>
            </a:endParaRPr>
          </a:p>
        </p:txBody>
      </p:sp>
      <p:sp>
        <p:nvSpPr>
          <p:cNvPr id="45" name="Text Placeholder 117"/>
          <p:cNvSpPr txBox="1">
            <a:spLocks/>
          </p:cNvSpPr>
          <p:nvPr/>
        </p:nvSpPr>
        <p:spPr>
          <a:xfrm>
            <a:off x="1637519" y="4958263"/>
            <a:ext cx="1314835" cy="1786732"/>
          </a:xfrm>
          <a:prstGeom prst="rect">
            <a:avLst/>
          </a:prstGeom>
          <a:ln w="19050" cmpd="dbl">
            <a:noFill/>
          </a:ln>
        </p:spPr>
        <p:txBody>
          <a:bodyPr lIns="0" tIns="151280" rIns="0" bIns="0" anchor="ctr"/>
          <a:lstStyle>
            <a:lvl1pPr marL="419100"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aiandra GD" pitchFamily="34" charset="0"/>
                <a:ea typeface="+mn-ea"/>
                <a:cs typeface="+mn-cs"/>
              </a:defRPr>
            </a:lvl1pPr>
            <a:lvl2pPr marL="722313" indent="-273050" algn="l" rtl="0" eaLnBrk="0" fontAlgn="base" hangingPunct="0">
              <a:spcBef>
                <a:spcPct val="20000"/>
              </a:spcBef>
              <a:spcAft>
                <a:spcPct val="0"/>
              </a:spcAft>
              <a:buClr>
                <a:schemeClr val="accent1"/>
              </a:buClr>
              <a:buSzPct val="90000"/>
              <a:buFont typeface="Wingdings 2" pitchFamily="18" charset="2"/>
              <a:buChar char=""/>
              <a:defRPr sz="2600" kern="1200">
                <a:solidFill>
                  <a:schemeClr val="tx1"/>
                </a:solidFill>
                <a:latin typeface="Maiandra GD" pitchFamily="34" charset="0"/>
                <a:ea typeface="+mn-ea"/>
                <a:cs typeface="+mn-cs"/>
              </a:defRPr>
            </a:lvl2pPr>
            <a:lvl3pPr marL="1004888" indent="-255588" algn="l" rtl="0" eaLnBrk="0" fontAlgn="base" hangingPunct="0">
              <a:spcBef>
                <a:spcPct val="20000"/>
              </a:spcBef>
              <a:spcAft>
                <a:spcPct val="0"/>
              </a:spcAft>
              <a:buClr>
                <a:schemeClr val="accent2"/>
              </a:buClr>
              <a:buSzPct val="85000"/>
              <a:buFont typeface="Arial" charset="0"/>
              <a:buChar char="○"/>
              <a:defRPr sz="2400" kern="1200">
                <a:solidFill>
                  <a:schemeClr val="tx1"/>
                </a:solidFill>
                <a:latin typeface="Maiandra GD" pitchFamily="34" charset="0"/>
                <a:ea typeface="+mn-ea"/>
                <a:cs typeface="+mn-cs"/>
              </a:defRPr>
            </a:lvl3pPr>
            <a:lvl4pPr marL="1279525" indent="-236538" algn="l" rtl="0" eaLnBrk="0" fontAlgn="base" hangingPunct="0">
              <a:spcBef>
                <a:spcPct val="20000"/>
              </a:spcBef>
              <a:spcAft>
                <a:spcPct val="0"/>
              </a:spcAft>
              <a:buClr>
                <a:srgbClr val="8D89A4"/>
              </a:buClr>
              <a:buSzPct val="90000"/>
              <a:buFont typeface="Wingdings 2" pitchFamily="18" charset="2"/>
              <a:buChar char=""/>
              <a:defRPr sz="2000" kern="1200">
                <a:solidFill>
                  <a:schemeClr val="tx1"/>
                </a:solidFill>
                <a:latin typeface="Maiandra GD" pitchFamily="34" charset="0"/>
                <a:ea typeface="+mn-ea"/>
                <a:cs typeface="+mn-cs"/>
              </a:defRPr>
            </a:lvl4pPr>
            <a:lvl5pPr marL="1489075" indent="-182563" algn="l" rtl="0" eaLnBrk="0" fontAlgn="base" hangingPunct="0">
              <a:spcBef>
                <a:spcPct val="20000"/>
              </a:spcBef>
              <a:spcAft>
                <a:spcPct val="0"/>
              </a:spcAft>
              <a:buClr>
                <a:srgbClr val="748560"/>
              </a:buClr>
              <a:buSzPct val="100000"/>
              <a:buFont typeface="Arial" charset="0"/>
              <a:buChar char="-"/>
              <a:defRPr sz="2000" kern="1200">
                <a:solidFill>
                  <a:schemeClr val="tx1"/>
                </a:solidFill>
                <a:latin typeface="Maiandra GD" pitchFamily="34" charset="0"/>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0" indent="0" algn="ctr">
              <a:spcBef>
                <a:spcPts val="0"/>
              </a:spcBef>
              <a:buNone/>
              <a:defRPr/>
            </a:pPr>
            <a:r>
              <a:rPr lang="en-US" sz="1200" b="1" u="sng" dirty="0">
                <a:solidFill>
                  <a:schemeClr val="accent5">
                    <a:lumMod val="20000"/>
                    <a:lumOff val="80000"/>
                  </a:schemeClr>
                </a:solidFill>
                <a:latin typeface="Cambria" panose="02040503050406030204" pitchFamily="18" charset="0"/>
                <a:ea typeface="Cambria" panose="02040503050406030204" pitchFamily="18" charset="0"/>
              </a:rPr>
              <a:t>Linda H. Bergeron</a:t>
            </a:r>
          </a:p>
          <a:p>
            <a:pPr marL="0" indent="0" algn="ctr">
              <a:spcBef>
                <a:spcPts val="0"/>
              </a:spcBef>
              <a:buNone/>
              <a:defRPr/>
            </a:pPr>
            <a:endParaRPr lang="en-US" sz="1200" b="1" dirty="0">
              <a:solidFill>
                <a:schemeClr val="accent5">
                  <a:lumMod val="20000"/>
                  <a:lumOff val="80000"/>
                </a:schemeClr>
              </a:solidFill>
              <a:latin typeface="Cambria" panose="02040503050406030204" pitchFamily="18" charset="0"/>
              <a:ea typeface="Cambria" panose="02040503050406030204" pitchFamily="18" charset="0"/>
            </a:endParaRP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P.E.</a:t>
            </a: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Industry</a:t>
            </a: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Appointed2020</a:t>
            </a:r>
          </a:p>
          <a:p>
            <a:pPr marL="0" indent="0" algn="ctr">
              <a:spcBef>
                <a:spcPts val="0"/>
              </a:spcBef>
              <a:buNone/>
              <a:defRPr/>
            </a:pPr>
            <a:r>
              <a:rPr lang="en-US" sz="1200" dirty="0">
                <a:solidFill>
                  <a:schemeClr val="accent5">
                    <a:lumMod val="20000"/>
                    <a:lumOff val="80000"/>
                  </a:schemeClr>
                </a:solidFill>
                <a:latin typeface="Cambria" panose="02040503050406030204" pitchFamily="18" charset="0"/>
                <a:ea typeface="Cambria" panose="02040503050406030204" pitchFamily="18" charset="0"/>
              </a:rPr>
              <a:t>Term Expires 2026</a:t>
            </a:r>
          </a:p>
          <a:p>
            <a:pPr marL="0" indent="0" algn="ctr">
              <a:spcBef>
                <a:spcPts val="0"/>
              </a:spcBef>
              <a:buNone/>
              <a:defRPr/>
            </a:pPr>
            <a:endParaRPr lang="en-US" sz="2250" dirty="0">
              <a:latin typeface="Cambria" panose="02040503050406030204" pitchFamily="18" charset="0"/>
              <a:ea typeface="Cambria" panose="02040503050406030204" pitchFamily="18" charset="0"/>
            </a:endParaRPr>
          </a:p>
        </p:txBody>
      </p:sp>
      <p:pic>
        <p:nvPicPr>
          <p:cNvPr id="36879" name="Picture 26"/>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446074" y="1082361"/>
            <a:ext cx="1247773" cy="1713456"/>
          </a:xfrm>
          <a:prstGeom prst="rect">
            <a:avLst/>
          </a:prstGeom>
          <a:solidFill>
            <a:schemeClr val="bg2"/>
          </a:solidFill>
          <a:ln w="19050">
            <a:solidFill>
              <a:srgbClr val="000000"/>
            </a:solidFill>
            <a:miter lim="800000"/>
            <a:headEnd/>
            <a:tailEnd/>
          </a:ln>
        </p:spPr>
      </p:pic>
      <p:pic>
        <p:nvPicPr>
          <p:cNvPr id="36880" name="Picture 37"/>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637519" y="2984501"/>
            <a:ext cx="1259669" cy="176328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0608874" y="5124241"/>
            <a:ext cx="1456082" cy="1200329"/>
          </a:xfrm>
          <a:prstGeom prst="rect">
            <a:avLst/>
          </a:prstGeom>
        </p:spPr>
        <p:txBody>
          <a:bodyPr wrap="square">
            <a:spAutoFit/>
          </a:bodyPr>
          <a:lstStyle/>
          <a:p>
            <a:pPr algn="ctr">
              <a:buClr>
                <a:schemeClr val="accent1"/>
              </a:buClr>
              <a:defRPr/>
            </a:pPr>
            <a:r>
              <a:rPr lang="en-US" altLang="en-US" sz="1200" b="1" u="sng"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Janice P. Williams</a:t>
            </a:r>
          </a:p>
          <a:p>
            <a:pPr algn="ctr">
              <a:buClr>
                <a:schemeClr val="accent1"/>
              </a:buClr>
              <a:defRPr/>
            </a:pPr>
            <a:endParaRPr lang="en-US" altLang="en-US" sz="1200" dirty="0" smtClean="0">
              <a:solidFill>
                <a:schemeClr val="accent5">
                  <a:lumMod val="20000"/>
                  <a:lumOff val="80000"/>
                </a:schemeClr>
              </a:solidFill>
              <a:latin typeface="Cambria" panose="02040503050406030204" pitchFamily="18" charset="0"/>
              <a:ea typeface="Cambria" panose="02040503050406030204" pitchFamily="18" charset="0"/>
            </a:endParaRPr>
          </a:p>
          <a:p>
            <a:pPr algn="ctr">
              <a:buClr>
                <a:schemeClr val="accent1"/>
              </a:buClr>
              <a:defRPr/>
            </a:pPr>
            <a:r>
              <a:rPr lang="en-US" altLang="en-US" sz="1200" dirty="0" smtClean="0">
                <a:solidFill>
                  <a:schemeClr val="accent5">
                    <a:lumMod val="20000"/>
                    <a:lumOff val="80000"/>
                  </a:schemeClr>
                </a:solidFill>
                <a:latin typeface="Cambria" panose="02040503050406030204" pitchFamily="18" charset="0"/>
                <a:ea typeface="Cambria" panose="02040503050406030204" pitchFamily="18" charset="0"/>
              </a:rPr>
              <a:t>P.E</a:t>
            </a:r>
            <a:r>
              <a:rPr lang="en-US" altLang="en-US" sz="1200" dirty="0">
                <a:solidFill>
                  <a:schemeClr val="accent5">
                    <a:lumMod val="20000"/>
                    <a:lumOff val="80000"/>
                  </a:schemeClr>
                </a:solidFill>
                <a:latin typeface="Cambria" panose="02040503050406030204" pitchFamily="18" charset="0"/>
                <a:ea typeface="Cambria" panose="02040503050406030204" pitchFamily="18" charset="0"/>
              </a:rPr>
              <a:t>.</a:t>
            </a:r>
          </a:p>
          <a:p>
            <a:pPr algn="ctr">
              <a:buClr>
                <a:schemeClr val="accent1"/>
              </a:buClr>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rPr>
              <a:t>Government</a:t>
            </a:r>
          </a:p>
          <a:p>
            <a:pPr algn="ctr">
              <a:buClr>
                <a:schemeClr val="accent1"/>
              </a:buClr>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rPr>
              <a:t>Appointed 2021</a:t>
            </a:r>
          </a:p>
          <a:p>
            <a:pPr algn="ctr">
              <a:buClr>
                <a:schemeClr val="accent1"/>
              </a:buClr>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rPr>
              <a:t>Term Expires 2027</a:t>
            </a:r>
          </a:p>
        </p:txBody>
      </p:sp>
      <p:sp>
        <p:nvSpPr>
          <p:cNvPr id="27" name="Rectangle 26"/>
          <p:cNvSpPr/>
          <p:nvPr/>
        </p:nvSpPr>
        <p:spPr>
          <a:xfrm>
            <a:off x="7654050" y="4939575"/>
            <a:ext cx="1502606" cy="1384995"/>
          </a:xfrm>
          <a:prstGeom prst="rect">
            <a:avLst/>
          </a:prstGeom>
        </p:spPr>
        <p:txBody>
          <a:bodyPr wrap="square">
            <a:spAutoFit/>
          </a:bodyPr>
          <a:lstStyle/>
          <a:p>
            <a:pPr algn="ctr">
              <a:buClr>
                <a:schemeClr val="accent1"/>
              </a:buClr>
              <a:defRPr/>
            </a:pPr>
            <a:endParaRPr lang="en-US" altLang="en-US" sz="1200" b="1" u="sng"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lgn="ctr">
              <a:buClr>
                <a:schemeClr val="accent1"/>
              </a:buClr>
              <a:defRPr/>
            </a:pPr>
            <a:r>
              <a:rPr lang="en-US" altLang="en-US" sz="1200" b="1" u="sng"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James </a:t>
            </a:r>
            <a:r>
              <a:rPr lang="en-US" altLang="en-US" sz="1200" b="1" u="sng"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H. Chustz, Jr.</a:t>
            </a:r>
          </a:p>
          <a:p>
            <a:pPr algn="ctr">
              <a:buClr>
                <a:schemeClr val="accent1"/>
              </a:buClr>
              <a:defRPr/>
            </a:pPr>
            <a:endParaRPr lang="en-US" altLang="en-US" sz="1200" dirty="0" smtClean="0">
              <a:solidFill>
                <a:schemeClr val="accent5">
                  <a:lumMod val="20000"/>
                  <a:lumOff val="80000"/>
                </a:schemeClr>
              </a:solidFill>
              <a:latin typeface="Cambria" panose="02040503050406030204" pitchFamily="18" charset="0"/>
              <a:ea typeface="Cambria" panose="02040503050406030204" pitchFamily="18" charset="0"/>
            </a:endParaRPr>
          </a:p>
          <a:p>
            <a:pPr algn="ctr">
              <a:buClr>
                <a:schemeClr val="accent1"/>
              </a:buClr>
              <a:defRPr/>
            </a:pPr>
            <a:r>
              <a:rPr lang="en-US" altLang="en-US" sz="1200" dirty="0" smtClean="0">
                <a:solidFill>
                  <a:schemeClr val="accent5">
                    <a:lumMod val="20000"/>
                    <a:lumOff val="80000"/>
                  </a:schemeClr>
                </a:solidFill>
                <a:latin typeface="Cambria" panose="02040503050406030204" pitchFamily="18" charset="0"/>
                <a:ea typeface="Cambria" panose="02040503050406030204" pitchFamily="18" charset="0"/>
              </a:rPr>
              <a:t>P.L.S</a:t>
            </a:r>
            <a:r>
              <a:rPr lang="en-US" altLang="en-US" sz="1200" dirty="0">
                <a:solidFill>
                  <a:schemeClr val="accent5">
                    <a:lumMod val="20000"/>
                    <a:lumOff val="80000"/>
                  </a:schemeClr>
                </a:solidFill>
                <a:latin typeface="Cambria" panose="02040503050406030204" pitchFamily="18" charset="0"/>
                <a:ea typeface="Cambria" panose="02040503050406030204" pitchFamily="18" charset="0"/>
              </a:rPr>
              <a:t>.</a:t>
            </a:r>
          </a:p>
          <a:p>
            <a:pPr algn="ctr">
              <a:buClr>
                <a:schemeClr val="accent1"/>
              </a:buClr>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rPr>
              <a:t>Surveying</a:t>
            </a:r>
          </a:p>
          <a:p>
            <a:pPr algn="ctr">
              <a:buClr>
                <a:schemeClr val="accent1"/>
              </a:buClr>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rPr>
              <a:t>Appointed 2021</a:t>
            </a:r>
          </a:p>
          <a:p>
            <a:pPr algn="ctr">
              <a:buClr>
                <a:schemeClr val="accent1"/>
              </a:buClr>
              <a:defRPr/>
            </a:pPr>
            <a:r>
              <a:rPr lang="en-US" altLang="en-US" sz="1200" dirty="0">
                <a:solidFill>
                  <a:schemeClr val="accent5">
                    <a:lumMod val="20000"/>
                    <a:lumOff val="80000"/>
                  </a:schemeClr>
                </a:solidFill>
                <a:latin typeface="Cambria" panose="02040503050406030204" pitchFamily="18" charset="0"/>
                <a:ea typeface="Cambria" panose="02040503050406030204" pitchFamily="18" charset="0"/>
              </a:rPr>
              <a:t>Term Expires 2027</a:t>
            </a:r>
          </a:p>
        </p:txBody>
      </p:sp>
      <p:pic>
        <p:nvPicPr>
          <p:cNvPr id="3688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372" y="5011110"/>
            <a:ext cx="1237765" cy="173077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8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5669" y="4957752"/>
            <a:ext cx="1288284" cy="180230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8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0068" y="4958263"/>
            <a:ext cx="1274344" cy="178673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688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71621" y="1051077"/>
            <a:ext cx="1283335" cy="1797540"/>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6887"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10699" y="1054706"/>
            <a:ext cx="1266410" cy="1769974"/>
          </a:xfrm>
          <a:prstGeom prst="rect">
            <a:avLst/>
          </a:prstGeom>
          <a:solidFill>
            <a:schemeClr val="bg2"/>
          </a:solidFill>
          <a:ln w="19050">
            <a:solidFill>
              <a:schemeClr val="bg1"/>
            </a:solidFill>
            <a:miter lim="800000"/>
            <a:headEnd/>
            <a:tailEnd/>
          </a:ln>
        </p:spPr>
      </p:pic>
      <p:pic>
        <p:nvPicPr>
          <p:cNvPr id="36888" name="Picture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58349" y="1058966"/>
            <a:ext cx="1270387" cy="1779396"/>
          </a:xfrm>
          <a:prstGeom prst="rect">
            <a:avLst/>
          </a:prstGeom>
          <a:solidFill>
            <a:schemeClr val="bg2"/>
          </a:solidFill>
          <a:ln w="19050">
            <a:solidFill>
              <a:srgbClr val="000000"/>
            </a:solidFill>
            <a:miter lim="800000"/>
            <a:headEnd/>
            <a:tailEnd/>
          </a:ln>
        </p:spPr>
      </p:pic>
      <p:pic>
        <p:nvPicPr>
          <p:cNvPr id="36889" name="Picture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771533" y="2984501"/>
            <a:ext cx="1287094" cy="1804655"/>
          </a:xfrm>
          <a:prstGeom prst="rect">
            <a:avLst/>
          </a:prstGeom>
          <a:solidFill>
            <a:schemeClr val="bg2"/>
          </a:solidFill>
          <a:ln w="19050">
            <a:solidFill>
              <a:srgbClr val="000000"/>
            </a:solidFill>
            <a:miter lim="800000"/>
            <a:headEnd/>
            <a:tailEnd/>
          </a:ln>
        </p:spPr>
      </p:pic>
      <p:pic>
        <p:nvPicPr>
          <p:cNvPr id="36890" name="Picture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714350" y="2984501"/>
            <a:ext cx="1311930" cy="1836242"/>
          </a:xfrm>
          <a:prstGeom prst="rect">
            <a:avLst/>
          </a:prstGeom>
          <a:solidFill>
            <a:schemeClr val="bg2"/>
          </a:solidFill>
          <a:ln w="19050">
            <a:solidFill>
              <a:srgbClr val="000000"/>
            </a:solidFill>
            <a:miter lim="800000"/>
            <a:headEnd/>
            <a:tailEnd/>
          </a:ln>
        </p:spPr>
      </p:pic>
      <p:pic>
        <p:nvPicPr>
          <p:cNvPr id="36891"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258349" y="4996711"/>
            <a:ext cx="1246857" cy="174517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168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0" y="-264861"/>
            <a:ext cx="11956568" cy="2036905"/>
          </a:xfrm>
        </p:spPr>
        <p:txBody>
          <a:bodyPr>
            <a:noAutofit/>
          </a:bodyPr>
          <a:lstStyle/>
          <a:p>
            <a:pPr marL="449263" lvl="1" algn="ctr">
              <a:defRPr/>
            </a:pPr>
            <a:r>
              <a:rPr lang="en-US" altLang="en-US" sz="3200" b="1" kern="1200" dirty="0">
                <a:solidFill>
                  <a:schemeClr val="accent5"/>
                </a:solidFill>
                <a:latin typeface="Cambria" panose="02040503050406030204" pitchFamily="18" charset="0"/>
                <a:ea typeface="Cambria" panose="02040503050406030204" pitchFamily="18" charset="0"/>
                <a:cs typeface="Verdana" panose="020B0604030504040204" pitchFamily="34" charset="0"/>
              </a:rPr>
              <a:t>If </a:t>
            </a:r>
            <a:r>
              <a:rPr lang="en-US" altLang="en-US" sz="3200" b="1" kern="1200"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your </a:t>
            </a:r>
            <a:r>
              <a:rPr lang="en-US" altLang="en-US" sz="3200" b="1" kern="1200" dirty="0">
                <a:solidFill>
                  <a:schemeClr val="accent5"/>
                </a:solidFill>
                <a:latin typeface="Cambria" panose="02040503050406030204" pitchFamily="18" charset="0"/>
                <a:ea typeface="Cambria" panose="02040503050406030204" pitchFamily="18" charset="0"/>
                <a:cs typeface="Verdana" panose="020B0604030504040204" pitchFamily="34" charset="0"/>
              </a:rPr>
              <a:t>primary </a:t>
            </a:r>
            <a:r>
              <a:rPr lang="en-US" altLang="en-US" sz="3200" b="1" kern="1200"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responsibility </a:t>
            </a:r>
            <a:r>
              <a:rPr lang="en-US" altLang="en-US" sz="3200" b="1" kern="1200" dirty="0">
                <a:solidFill>
                  <a:schemeClr val="accent5"/>
                </a:solidFill>
                <a:latin typeface="Cambria" panose="02040503050406030204" pitchFamily="18" charset="0"/>
                <a:ea typeface="Cambria" panose="02040503050406030204" pitchFamily="18" charset="0"/>
                <a:cs typeface="Verdana" panose="020B0604030504040204" pitchFamily="34" charset="0"/>
              </a:rPr>
              <a:t>is to safeguard life, health and public property, ask yourself these </a:t>
            </a:r>
            <a:r>
              <a:rPr lang="en-US" altLang="en-US" sz="3200" b="1" kern="1200"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7 </a:t>
            </a:r>
            <a:r>
              <a:rPr lang="en-US" altLang="en-US" sz="3200" b="1" kern="1200" dirty="0">
                <a:solidFill>
                  <a:schemeClr val="accent5"/>
                </a:solidFill>
                <a:latin typeface="Cambria" panose="02040503050406030204" pitchFamily="18" charset="0"/>
                <a:ea typeface="Cambria" panose="02040503050406030204" pitchFamily="18" charset="0"/>
                <a:cs typeface="Verdana" panose="020B0604030504040204" pitchFamily="34" charset="0"/>
              </a:rPr>
              <a:t>Questions </a:t>
            </a:r>
            <a:r>
              <a:rPr lang="en-US" altLang="en-US" sz="3200" b="1" kern="1200"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when </a:t>
            </a:r>
            <a:r>
              <a:rPr lang="en-US" altLang="en-US" sz="3200" b="1" kern="1200" dirty="0">
                <a:solidFill>
                  <a:schemeClr val="accent5"/>
                </a:solidFill>
                <a:latin typeface="Cambria" panose="02040503050406030204" pitchFamily="18" charset="0"/>
                <a:ea typeface="Cambria" panose="02040503050406030204" pitchFamily="18" charset="0"/>
                <a:cs typeface="Verdana" panose="020B0604030504040204" pitchFamily="34" charset="0"/>
              </a:rPr>
              <a:t>making decisions and </a:t>
            </a:r>
            <a:r>
              <a:rPr lang="en-US" altLang="en-US" sz="3200" b="1" kern="1200"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practicing </a:t>
            </a:r>
            <a:r>
              <a:rPr lang="en-US" altLang="en-US" sz="3200" b="1" kern="1200" dirty="0">
                <a:solidFill>
                  <a:schemeClr val="accent5"/>
                </a:solidFill>
                <a:latin typeface="Cambria" panose="02040503050406030204" pitchFamily="18" charset="0"/>
                <a:ea typeface="Cambria" panose="02040503050406030204" pitchFamily="18" charset="0"/>
                <a:cs typeface="Verdana" panose="020B0604030504040204" pitchFamily="34" charset="0"/>
              </a:rPr>
              <a:t>in your area of Engineering</a:t>
            </a:r>
          </a:p>
        </p:txBody>
      </p:sp>
      <p:sp>
        <p:nvSpPr>
          <p:cNvPr id="36867" name="Content Placeholder 2"/>
          <p:cNvSpPr>
            <a:spLocks noGrp="1"/>
          </p:cNvSpPr>
          <p:nvPr>
            <p:ph idx="1"/>
          </p:nvPr>
        </p:nvSpPr>
        <p:spPr>
          <a:xfrm>
            <a:off x="409903" y="2150417"/>
            <a:ext cx="10367406" cy="4294526"/>
          </a:xfrm>
        </p:spPr>
        <p:txBody>
          <a:bodyPr>
            <a:noAutofit/>
          </a:bodyPr>
          <a:lstStyle/>
          <a:p>
            <a:pPr marL="177800" lvl="1" indent="0">
              <a:buClrTx/>
              <a:buNone/>
              <a:tabLst>
                <a:tab pos="685800" algn="l"/>
              </a:tabLst>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1.	Is it safe and legal?</a:t>
            </a:r>
          </a:p>
          <a:p>
            <a:pPr marL="692150" lvl="1" indent="-514350">
              <a:buClrTx/>
              <a:buAutoNum type="arabicPeriod" startAt="2"/>
              <a:tabLst>
                <a:tab pos="685800" algn="l"/>
              </a:tabLst>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Could the decision become habit forming? </a:t>
            </a:r>
          </a:p>
          <a:p>
            <a:pPr marL="692150" lvl="1" indent="-514350">
              <a:buClrTx/>
              <a:buAutoNum type="arabicPeriod" startAt="2"/>
              <a:tabLst>
                <a:tab pos="685800" algn="l"/>
              </a:tabLst>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Is it the right and fair thing to do?</a:t>
            </a:r>
          </a:p>
          <a:p>
            <a:pPr marL="177800" lvl="1" indent="0">
              <a:buClrTx/>
              <a:buNone/>
              <a:tabLst>
                <a:tab pos="685800" algn="l"/>
              </a:tabLst>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4.	Will this stand the test of public review?</a:t>
            </a:r>
          </a:p>
          <a:p>
            <a:pPr marL="177800" lvl="1" indent="0">
              <a:buClrTx/>
              <a:buNone/>
              <a:tabLst>
                <a:tab pos="685800" algn="l"/>
              </a:tabLst>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5.	If something bad happened, could I defend my actions?</a:t>
            </a:r>
          </a:p>
          <a:p>
            <a:pPr marL="177800" lvl="1" indent="0">
              <a:buClrTx/>
              <a:buNone/>
              <a:tabLst>
                <a:tab pos="685800" algn="l"/>
              </a:tabLst>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6.	How will this make me feel about myself?</a:t>
            </a:r>
          </a:p>
          <a:p>
            <a:pPr marL="177800" lvl="1" indent="0">
              <a:buClrTx/>
              <a:buNone/>
              <a:tabLst>
                <a:tab pos="685800" algn="l"/>
              </a:tabLst>
              <a:defRPr/>
            </a:pPr>
            <a:r>
              <a:rPr lang="en-US" alt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7.	Would I want my Mom to know what I am doing?</a:t>
            </a:r>
          </a:p>
        </p:txBody>
      </p:sp>
      <p:sp>
        <p:nvSpPr>
          <p:cNvPr id="634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75E9D73-534E-4FA7-B085-F398853E7C5C}" type="slidenum">
              <a:rPr lang="en-US" altLang="en-US" smtClean="0">
                <a:solidFill>
                  <a:srgbClr val="9B9A98"/>
                </a:solidFill>
              </a:rPr>
              <a:pPr/>
              <a:t>4</a:t>
            </a:fld>
            <a:endParaRPr lang="en-US" altLang="en-US" dirty="0" smtClean="0">
              <a:solidFill>
                <a:srgbClr val="9B9A98"/>
              </a:solidFill>
            </a:endParaRPr>
          </a:p>
        </p:txBody>
      </p:sp>
    </p:spTree>
    <p:extLst>
      <p:ext uri="{BB962C8B-B14F-4D97-AF65-F5344CB8AC3E}">
        <p14:creationId xmlns:p14="http://schemas.microsoft.com/office/powerpoint/2010/main" val="305125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Effect transition="in" filter="fade">
                                      <p:cBhvr>
                                        <p:cTn id="11" dur="500"/>
                                        <p:tgtEl>
                                          <p:spTgt spid="3686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867">
                                            <p:txEl>
                                              <p:pRg st="2" end="2"/>
                                            </p:txEl>
                                          </p:spTgt>
                                        </p:tgtEl>
                                        <p:attrNameLst>
                                          <p:attrName>style.visibility</p:attrName>
                                        </p:attrNameLst>
                                      </p:cBhvr>
                                      <p:to>
                                        <p:strVal val="visible"/>
                                      </p:to>
                                    </p:set>
                                    <p:animEffect transition="in" filter="fade">
                                      <p:cBhvr>
                                        <p:cTn id="16" dur="500"/>
                                        <p:tgtEl>
                                          <p:spTgt spid="3686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867">
                                            <p:txEl>
                                              <p:pRg st="4" end="4"/>
                                            </p:txEl>
                                          </p:spTgt>
                                        </p:tgtEl>
                                        <p:attrNameLst>
                                          <p:attrName>style.visibility</p:attrName>
                                        </p:attrNameLst>
                                      </p:cBhvr>
                                      <p:to>
                                        <p:strVal val="visible"/>
                                      </p:to>
                                    </p:set>
                                    <p:animEffect transition="in" filter="fade">
                                      <p:cBhvr>
                                        <p:cTn id="25" dur="500"/>
                                        <p:tgtEl>
                                          <p:spTgt spid="3686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0835" y="562903"/>
            <a:ext cx="4092575" cy="5568950"/>
          </a:xfrm>
          <a:solidFill>
            <a:schemeClr val="tx1"/>
          </a:solidFill>
          <a:ln w="19050" cap="flat" cmpd="sng">
            <a:solidFill>
              <a:schemeClr val="accent5"/>
            </a:solidFill>
            <a:prstDash val="solid"/>
            <a:miter lim="800000"/>
            <a:headEnd/>
            <a:tailEnd/>
          </a:ln>
          <a:extLst/>
        </p:spPr>
      </p:pic>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40</a:t>
            </a:fld>
            <a:endParaRPr lang="en-US" dirty="0"/>
          </a:p>
        </p:txBody>
      </p:sp>
      <p:sp>
        <p:nvSpPr>
          <p:cNvPr id="98307" name="Rectangle 3"/>
          <p:cNvSpPr>
            <a:spLocks noChangeArrowheads="1"/>
          </p:cNvSpPr>
          <p:nvPr/>
        </p:nvSpPr>
        <p:spPr bwMode="auto">
          <a:xfrm>
            <a:off x="235131" y="562903"/>
            <a:ext cx="7067006"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US" altLang="en-US" sz="4400" b="1" dirty="0" smtClean="0">
                <a:solidFill>
                  <a:schemeClr val="accent5"/>
                </a:solidFill>
                <a:latin typeface="Cambria" panose="02040503050406030204" pitchFamily="18" charset="0"/>
                <a:ea typeface="Cambria" panose="02040503050406030204" pitchFamily="18" charset="0"/>
                <a:cs typeface="Cambria" panose="02040503050406030204" pitchFamily="18" charset="0"/>
              </a:rPr>
              <a:t>1920 NCEES President </a:t>
            </a:r>
          </a:p>
          <a:p>
            <a:pPr algn="ctr" eaLnBrk="1" hangingPunct="1">
              <a:spcBef>
                <a:spcPct val="0"/>
              </a:spcBef>
              <a:buClrTx/>
              <a:buSzTx/>
              <a:buFontTx/>
              <a:buNone/>
            </a:pPr>
            <a:endParaRPr lang="en-US" altLang="en-US" sz="2800" dirty="0">
              <a:solidFill>
                <a:srgbClr val="FFFF00"/>
              </a:solidFill>
              <a:latin typeface="Verdana" panose="020B0604030504040204" pitchFamily="34" charset="0"/>
              <a:ea typeface="Verdana" panose="020B0604030504040204" pitchFamily="34" charset="0"/>
              <a:cs typeface="Cambria" panose="02040503050406030204" pitchFamily="18" charset="0"/>
            </a:endParaRPr>
          </a:p>
          <a:p>
            <a:pPr eaLnBrk="1" hangingPunct="1">
              <a:spcBef>
                <a:spcPct val="0"/>
              </a:spcBef>
              <a:buClrTx/>
              <a:buSzTx/>
              <a:buFontTx/>
              <a:buNone/>
            </a:pPr>
            <a:r>
              <a:rPr lang="en-US" altLang="en-US" sz="2800" dirty="0" smtClean="0">
                <a:solidFill>
                  <a:schemeClr val="accent5">
                    <a:lumMod val="20000"/>
                    <a:lumOff val="80000"/>
                  </a:schemeClr>
                </a:solidFill>
                <a:latin typeface="+mj-lt"/>
                <a:ea typeface="Cambria" panose="02040503050406030204" pitchFamily="18" charset="0"/>
                <a:cs typeface="Cambria" panose="02040503050406030204" pitchFamily="18" charset="0"/>
              </a:rPr>
              <a:t>LAPELS</a:t>
            </a:r>
            <a:r>
              <a:rPr lang="en-US" altLang="en-US" sz="2800" dirty="0">
                <a:solidFill>
                  <a:schemeClr val="accent5">
                    <a:lumMod val="20000"/>
                    <a:lumOff val="80000"/>
                  </a:schemeClr>
                </a:solidFill>
                <a:latin typeface="+mj-lt"/>
                <a:ea typeface="Cambria" panose="02040503050406030204" pitchFamily="18" charset="0"/>
                <a:cs typeface="Cambria" panose="02040503050406030204" pitchFamily="18" charset="0"/>
              </a:rPr>
              <a:t>, established in 1908, </a:t>
            </a:r>
            <a:r>
              <a:rPr lang="en-US" altLang="en-US" sz="2800" dirty="0" smtClean="0">
                <a:solidFill>
                  <a:schemeClr val="accent5">
                    <a:lumMod val="20000"/>
                    <a:lumOff val="80000"/>
                  </a:schemeClr>
                </a:solidFill>
                <a:latin typeface="+mj-lt"/>
                <a:ea typeface="Cambria" panose="02040503050406030204" pitchFamily="18" charset="0"/>
                <a:cs typeface="Cambria" panose="02040503050406030204" pitchFamily="18" charset="0"/>
              </a:rPr>
              <a:t>is </a:t>
            </a:r>
            <a:r>
              <a:rPr lang="en-US" altLang="en-US" sz="2800" dirty="0">
                <a:solidFill>
                  <a:schemeClr val="accent5">
                    <a:lumMod val="20000"/>
                    <a:lumOff val="80000"/>
                  </a:schemeClr>
                </a:solidFill>
                <a:latin typeface="+mj-lt"/>
                <a:ea typeface="Cambria" panose="02040503050406030204" pitchFamily="18" charset="0"/>
                <a:cs typeface="Cambria" panose="02040503050406030204" pitchFamily="18" charset="0"/>
              </a:rPr>
              <a:t>the 2nd oldest licensing board for engineers and surveyors in the United States.   </a:t>
            </a:r>
          </a:p>
          <a:p>
            <a:pPr eaLnBrk="1" hangingPunct="1">
              <a:spcBef>
                <a:spcPct val="0"/>
              </a:spcBef>
              <a:buClrTx/>
              <a:buSzTx/>
              <a:buFontTx/>
              <a:buNone/>
            </a:pPr>
            <a:endParaRPr lang="en-US" altLang="en-US" sz="2800" dirty="0">
              <a:solidFill>
                <a:schemeClr val="accent5">
                  <a:lumMod val="20000"/>
                  <a:lumOff val="80000"/>
                </a:schemeClr>
              </a:solidFill>
              <a:latin typeface="+mj-lt"/>
              <a:ea typeface="Cambria" panose="02040503050406030204" pitchFamily="18" charset="0"/>
              <a:cs typeface="Cambria" panose="02040503050406030204" pitchFamily="18" charset="0"/>
            </a:endParaRPr>
          </a:p>
          <a:p>
            <a:pPr eaLnBrk="1" hangingPunct="1">
              <a:spcBef>
                <a:spcPct val="0"/>
              </a:spcBef>
              <a:buClrTx/>
              <a:buSzTx/>
              <a:buFontTx/>
              <a:buNone/>
            </a:pPr>
            <a:r>
              <a:rPr lang="en-US" altLang="en-US" sz="2800" dirty="0">
                <a:solidFill>
                  <a:schemeClr val="accent5">
                    <a:lumMod val="20000"/>
                    <a:lumOff val="80000"/>
                  </a:schemeClr>
                </a:solidFill>
                <a:latin typeface="+mj-lt"/>
                <a:ea typeface="Cambria" panose="02040503050406030204" pitchFamily="18" charset="0"/>
                <a:cs typeface="Cambria" panose="02040503050406030204" pitchFamily="18" charset="0"/>
              </a:rPr>
              <a:t>New Orleans Civil Engineer, Marcel </a:t>
            </a:r>
            <a:r>
              <a:rPr lang="en-US" altLang="en-US" sz="2800" dirty="0" err="1">
                <a:solidFill>
                  <a:schemeClr val="accent5">
                    <a:lumMod val="20000"/>
                    <a:lumOff val="80000"/>
                  </a:schemeClr>
                </a:solidFill>
                <a:latin typeface="+mj-lt"/>
                <a:ea typeface="Cambria" panose="02040503050406030204" pitchFamily="18" charset="0"/>
                <a:cs typeface="Cambria" panose="02040503050406030204" pitchFamily="18" charset="0"/>
              </a:rPr>
              <a:t>Garsaud</a:t>
            </a:r>
            <a:r>
              <a:rPr lang="en-US" altLang="en-US" sz="2800" dirty="0">
                <a:solidFill>
                  <a:schemeClr val="accent5">
                    <a:lumMod val="20000"/>
                    <a:lumOff val="80000"/>
                  </a:schemeClr>
                </a:solidFill>
                <a:latin typeface="+mj-lt"/>
                <a:ea typeface="Cambria" panose="02040503050406030204" pitchFamily="18" charset="0"/>
                <a:cs typeface="Cambria" panose="02040503050406030204" pitchFamily="18" charset="0"/>
              </a:rPr>
              <a:t>, served as the first president of what is today known as NCEES. </a:t>
            </a:r>
          </a:p>
          <a:p>
            <a:pPr eaLnBrk="1" hangingPunct="1">
              <a:spcBef>
                <a:spcPct val="0"/>
              </a:spcBef>
              <a:buClrTx/>
              <a:buSzTx/>
              <a:buFontTx/>
              <a:buNone/>
            </a:pPr>
            <a:endParaRPr lang="en-US" altLang="en-US" sz="2800" dirty="0">
              <a:solidFill>
                <a:schemeClr val="accent5">
                  <a:lumMod val="20000"/>
                  <a:lumOff val="80000"/>
                </a:schemeClr>
              </a:solidFill>
              <a:latin typeface="+mj-lt"/>
              <a:ea typeface="Cambria" panose="02040503050406030204" pitchFamily="18" charset="0"/>
              <a:cs typeface="Cambria" panose="02040503050406030204" pitchFamily="18" charset="0"/>
            </a:endParaRPr>
          </a:p>
          <a:p>
            <a:pPr eaLnBrk="1" hangingPunct="1">
              <a:spcBef>
                <a:spcPct val="0"/>
              </a:spcBef>
              <a:buClrTx/>
              <a:buSzTx/>
              <a:buFontTx/>
              <a:buNone/>
            </a:pPr>
            <a:r>
              <a:rPr lang="en-US" altLang="en-US" sz="2800" dirty="0">
                <a:solidFill>
                  <a:schemeClr val="accent5">
                    <a:lumMod val="20000"/>
                    <a:lumOff val="80000"/>
                  </a:schemeClr>
                </a:solidFill>
                <a:latin typeface="+mj-lt"/>
                <a:ea typeface="Cambria" panose="02040503050406030204" pitchFamily="18" charset="0"/>
                <a:cs typeface="Cambria" panose="02040503050406030204" pitchFamily="18" charset="0"/>
              </a:rPr>
              <a:t>Mr. </a:t>
            </a:r>
            <a:r>
              <a:rPr lang="en-US" altLang="en-US" sz="2800" dirty="0" err="1">
                <a:solidFill>
                  <a:schemeClr val="accent5">
                    <a:lumMod val="20000"/>
                    <a:lumOff val="80000"/>
                  </a:schemeClr>
                </a:solidFill>
                <a:latin typeface="+mj-lt"/>
                <a:ea typeface="Cambria" panose="02040503050406030204" pitchFamily="18" charset="0"/>
                <a:cs typeface="Cambria" panose="02040503050406030204" pitchFamily="18" charset="0"/>
              </a:rPr>
              <a:t>Garsaud</a:t>
            </a:r>
            <a:r>
              <a:rPr lang="en-US" altLang="en-US" sz="2800" dirty="0">
                <a:solidFill>
                  <a:schemeClr val="accent5">
                    <a:lumMod val="20000"/>
                    <a:lumOff val="80000"/>
                  </a:schemeClr>
                </a:solidFill>
                <a:latin typeface="+mj-lt"/>
                <a:ea typeface="Cambria" panose="02040503050406030204" pitchFamily="18" charset="0"/>
                <a:cs typeface="Cambria" panose="02040503050406030204" pitchFamily="18" charset="0"/>
              </a:rPr>
              <a:t> served on the LAPELS </a:t>
            </a:r>
            <a:r>
              <a:rPr lang="en-US" altLang="en-US" sz="2800" dirty="0" smtClean="0">
                <a:solidFill>
                  <a:schemeClr val="accent5">
                    <a:lumMod val="20000"/>
                    <a:lumOff val="80000"/>
                  </a:schemeClr>
                </a:solidFill>
                <a:latin typeface="+mj-lt"/>
                <a:ea typeface="Cambria" panose="02040503050406030204" pitchFamily="18" charset="0"/>
                <a:cs typeface="Cambria" panose="02040503050406030204" pitchFamily="18" charset="0"/>
              </a:rPr>
              <a:t>Board </a:t>
            </a:r>
            <a:r>
              <a:rPr lang="en-US" altLang="en-US" sz="2800" dirty="0">
                <a:solidFill>
                  <a:schemeClr val="accent5">
                    <a:lumMod val="20000"/>
                    <a:lumOff val="80000"/>
                  </a:schemeClr>
                </a:solidFill>
                <a:latin typeface="+mj-lt"/>
                <a:ea typeface="Cambria" panose="02040503050406030204" pitchFamily="18" charset="0"/>
                <a:cs typeface="Cambria" panose="02040503050406030204" pitchFamily="18" charset="0"/>
              </a:rPr>
              <a:t>16 </a:t>
            </a:r>
            <a:r>
              <a:rPr lang="en-US" altLang="en-US" sz="2800" dirty="0" smtClean="0">
                <a:solidFill>
                  <a:schemeClr val="accent5">
                    <a:lumMod val="20000"/>
                    <a:lumOff val="80000"/>
                  </a:schemeClr>
                </a:solidFill>
                <a:latin typeface="+mj-lt"/>
                <a:ea typeface="Cambria" panose="02040503050406030204" pitchFamily="18" charset="0"/>
                <a:cs typeface="Cambria" panose="02040503050406030204" pitchFamily="18" charset="0"/>
              </a:rPr>
              <a:t>years, from </a:t>
            </a:r>
            <a:r>
              <a:rPr lang="en-US" altLang="en-US" sz="2800" dirty="0">
                <a:solidFill>
                  <a:schemeClr val="accent5">
                    <a:lumMod val="20000"/>
                    <a:lumOff val="80000"/>
                  </a:schemeClr>
                </a:solidFill>
                <a:latin typeface="+mj-lt"/>
                <a:ea typeface="Cambria" panose="02040503050406030204" pitchFamily="18" charset="0"/>
                <a:cs typeface="Cambria" panose="02040503050406030204" pitchFamily="18" charset="0"/>
              </a:rPr>
              <a:t>1908 – 1924</a:t>
            </a:r>
            <a:r>
              <a:rPr lang="en-US" altLang="en-US" sz="2800" dirty="0">
                <a:latin typeface="+mj-lt"/>
                <a:ea typeface="Verdana" panose="020B0604030504040204" pitchFamily="34" charset="0"/>
                <a:cs typeface="Cambria" panose="02040503050406030204" pitchFamily="18" charset="0"/>
              </a:rPr>
              <a:t>.</a:t>
            </a:r>
          </a:p>
        </p:txBody>
      </p:sp>
    </p:spTree>
    <p:extLst>
      <p:ext uri="{BB962C8B-B14F-4D97-AF65-F5344CB8AC3E}">
        <p14:creationId xmlns:p14="http://schemas.microsoft.com/office/powerpoint/2010/main" val="3150738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81981" y="182880"/>
            <a:ext cx="10941270" cy="1128811"/>
          </a:xfrm>
        </p:spPr>
        <p:txBody>
          <a:bodyPr>
            <a:normAutofit fontScale="90000"/>
          </a:bodyPr>
          <a:lstStyle/>
          <a:p>
            <a:pPr algn="ctr"/>
            <a:r>
              <a:rPr lang="en-US" altLang="en-US" sz="4400" b="1" dirty="0" smtClean="0">
                <a:solidFill>
                  <a:schemeClr val="accent5"/>
                </a:solidFill>
                <a:latin typeface="Cambria" panose="02040503050406030204" pitchFamily="18" charset="0"/>
                <a:ea typeface="Cambria" panose="02040503050406030204" pitchFamily="18" charset="0"/>
                <a:cs typeface="Cambria" panose="02040503050406030204" pitchFamily="18" charset="0"/>
              </a:rPr>
              <a:t/>
            </a:r>
            <a:br>
              <a:rPr lang="en-US" altLang="en-US" sz="4400" b="1" dirty="0" smtClean="0">
                <a:solidFill>
                  <a:schemeClr val="accent5"/>
                </a:solidFill>
                <a:latin typeface="Cambria" panose="02040503050406030204" pitchFamily="18" charset="0"/>
                <a:ea typeface="Cambria" panose="02040503050406030204" pitchFamily="18" charset="0"/>
                <a:cs typeface="Cambria" panose="02040503050406030204" pitchFamily="18" charset="0"/>
              </a:rPr>
            </a:br>
            <a:r>
              <a:rPr lang="en-US" altLang="en-US" sz="4400" b="1" dirty="0" smtClean="0">
                <a:solidFill>
                  <a:schemeClr val="accent5"/>
                </a:solidFill>
                <a:latin typeface="Cambria" panose="02040503050406030204" pitchFamily="18" charset="0"/>
                <a:ea typeface="Cambria" panose="02040503050406030204" pitchFamily="18" charset="0"/>
                <a:cs typeface="Cambria" panose="02040503050406030204" pitchFamily="18" charset="0"/>
              </a:rPr>
              <a:t>100 </a:t>
            </a:r>
            <a:r>
              <a:rPr lang="en-US" altLang="en-US" sz="4400" b="1" dirty="0">
                <a:solidFill>
                  <a:schemeClr val="accent5"/>
                </a:solidFill>
                <a:latin typeface="Cambria" panose="02040503050406030204" pitchFamily="18" charset="0"/>
                <a:ea typeface="Cambria" panose="02040503050406030204" pitchFamily="18" charset="0"/>
                <a:cs typeface="Cambria" panose="02040503050406030204" pitchFamily="18" charset="0"/>
              </a:rPr>
              <a:t>years later</a:t>
            </a:r>
            <a:r>
              <a:rPr lang="en-US" altLang="en-US" sz="4400" b="1" dirty="0" smtClean="0">
                <a:solidFill>
                  <a:schemeClr val="accent5"/>
                </a:solidFill>
                <a:latin typeface="Cambria" panose="02040503050406030204" pitchFamily="18" charset="0"/>
                <a:ea typeface="Cambria" panose="02040503050406030204" pitchFamily="18" charset="0"/>
                <a:cs typeface="Cambria" panose="02040503050406030204" pitchFamily="18" charset="0"/>
              </a:rPr>
              <a:t>…..another civil engineer</a:t>
            </a:r>
            <a:r>
              <a:rPr lang="en-US" altLang="en-US" sz="4400" b="1" dirty="0">
                <a:solidFill>
                  <a:schemeClr val="accent5"/>
                </a:solidFill>
                <a:latin typeface="Cambria" panose="02040503050406030204" pitchFamily="18" charset="0"/>
                <a:ea typeface="Cambria" panose="02040503050406030204" pitchFamily="18" charset="0"/>
                <a:cs typeface="Cambria" panose="02040503050406030204" pitchFamily="18" charset="0"/>
              </a:rPr>
              <a:t/>
            </a:r>
            <a:br>
              <a:rPr lang="en-US" altLang="en-US" sz="4400" b="1" dirty="0">
                <a:solidFill>
                  <a:schemeClr val="accent5"/>
                </a:solidFill>
                <a:latin typeface="Cambria" panose="02040503050406030204" pitchFamily="18" charset="0"/>
                <a:ea typeface="Cambria" panose="02040503050406030204" pitchFamily="18" charset="0"/>
                <a:cs typeface="Cambria" panose="02040503050406030204" pitchFamily="18" charset="0"/>
              </a:rPr>
            </a:br>
            <a:endParaRPr lang="en-US" altLang="en-US" sz="4400" b="1" dirty="0">
              <a:solidFill>
                <a:schemeClr val="accent5"/>
              </a:solidFill>
              <a:latin typeface="Cambria" panose="02040503050406030204" pitchFamily="18" charset="0"/>
              <a:ea typeface="Cambria" panose="02040503050406030204" pitchFamily="18" charset="0"/>
            </a:endParaRPr>
          </a:p>
        </p:txBody>
      </p:sp>
      <p:pic>
        <p:nvPicPr>
          <p:cNvPr id="6246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948599" y="1208931"/>
            <a:ext cx="3807971" cy="5330664"/>
          </a:xfrm>
          <a:solidFill>
            <a:schemeClr val="accent5"/>
          </a:solidFill>
          <a:ln w="63500">
            <a:solidFill>
              <a:schemeClr val="bg1"/>
            </a:solidFill>
            <a:miter lim="800000"/>
            <a:headEnd/>
            <a:tailEnd/>
          </a:ln>
        </p:spPr>
      </p:pic>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41</a:t>
            </a:fld>
            <a:endParaRPr lang="en-US" dirty="0"/>
          </a:p>
        </p:txBody>
      </p:sp>
      <p:sp>
        <p:nvSpPr>
          <p:cNvPr id="62468" name="TextBox 4"/>
          <p:cNvSpPr txBox="1">
            <a:spLocks noChangeArrowheads="1"/>
          </p:cNvSpPr>
          <p:nvPr/>
        </p:nvSpPr>
        <p:spPr bwMode="auto">
          <a:xfrm>
            <a:off x="217714" y="1410789"/>
            <a:ext cx="724117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None/>
            </a:pP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Christopher </a:t>
            </a:r>
            <a:r>
              <a:rPr lang="en-US" altLang="en-US" sz="3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P. Knotts, PE, </a:t>
            </a: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served as the  </a:t>
            </a:r>
            <a:r>
              <a:rPr lang="en-US" altLang="en-US" sz="3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President of </a:t>
            </a: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NCEES in 2020.</a:t>
            </a:r>
            <a:endParaRPr lang="en-US" altLang="en-US" sz="3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spcBef>
                <a:spcPct val="0"/>
              </a:spcBef>
              <a:buClrTx/>
              <a:buSzTx/>
              <a:buNone/>
            </a:pPr>
            <a:endParaRPr lang="en-US" altLang="en-US" sz="3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endParaRPr>
          </a:p>
          <a:p>
            <a:pPr>
              <a:spcBef>
                <a:spcPct val="0"/>
              </a:spcBef>
              <a:buClrTx/>
              <a:buSzTx/>
              <a:buNone/>
            </a:pPr>
            <a:r>
              <a:rPr lang="en-US" altLang="en-US" sz="3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Mr. Knotts, </a:t>
            </a: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is currently </a:t>
            </a:r>
            <a:r>
              <a:rPr lang="en-US" altLang="en-US" sz="3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employed at DOTD as the Chief Engineer for the </a:t>
            </a: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state.  Knotts, an emeritus member of LAPELS, served </a:t>
            </a:r>
            <a:r>
              <a:rPr lang="en-US" altLang="en-US" sz="3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on the </a:t>
            </a: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Board </a:t>
            </a:r>
            <a:r>
              <a:rPr lang="en-US" altLang="en-US" sz="3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from </a:t>
            </a:r>
            <a:r>
              <a:rPr lang="en-US" altLang="en-US" sz="3200" dirty="0" smtClean="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2013 </a:t>
            </a:r>
            <a:r>
              <a:rPr lang="en-US" altLang="en-US" sz="3200" dirty="0">
                <a:solidFill>
                  <a:schemeClr val="accent5">
                    <a:lumMod val="20000"/>
                    <a:lumOff val="80000"/>
                  </a:schemeClr>
                </a:solidFill>
                <a:latin typeface="Cambria" panose="02040503050406030204" pitchFamily="18" charset="0"/>
                <a:ea typeface="Cambria" panose="02040503050406030204" pitchFamily="18" charset="0"/>
                <a:cs typeface="Cambria" panose="02040503050406030204" pitchFamily="18" charset="0"/>
              </a:rPr>
              <a:t>– 2019.</a:t>
            </a:r>
          </a:p>
        </p:txBody>
      </p:sp>
    </p:spTree>
    <p:extLst>
      <p:ext uri="{BB962C8B-B14F-4D97-AF65-F5344CB8AC3E}">
        <p14:creationId xmlns:p14="http://schemas.microsoft.com/office/powerpoint/2010/main" val="1695098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369277" y="131886"/>
            <a:ext cx="11023335" cy="6796452"/>
          </a:xfrm>
        </p:spPr>
        <p:txBody>
          <a:bodyPr anchor="ctr">
            <a:normAutofit fontScale="92500" lnSpcReduction="20000"/>
          </a:bodyPr>
          <a:lstStyle/>
          <a:p>
            <a:pPr marL="34925" indent="0" algn="ctr">
              <a:buNone/>
            </a:pPr>
            <a:endParaRPr lang="en-US" altLang="en-US" sz="5400" b="1" cap="all" dirty="0" smtClean="0">
              <a:ln w="3175" cmpd="sng">
                <a:noFill/>
              </a:ln>
              <a:solidFill>
                <a:schemeClr val="accent5"/>
              </a:solidFill>
              <a:latin typeface="Cambria" panose="02040503050406030204" pitchFamily="18" charset="0"/>
              <a:ea typeface="Cambria" panose="02040503050406030204" pitchFamily="18" charset="0"/>
              <a:cs typeface="Verdana" panose="020B0604030504040204" pitchFamily="34" charset="0"/>
            </a:endParaRPr>
          </a:p>
          <a:p>
            <a:pPr marL="34925" indent="0" algn="ctr">
              <a:buNone/>
            </a:pPr>
            <a:r>
              <a:rPr lang="en-US" altLang="en-US" sz="4700"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Pending and Recent changes </a:t>
            </a:r>
            <a:r>
              <a:rPr lang="en-US" altLang="en-US" sz="4700" b="1" dirty="0">
                <a:solidFill>
                  <a:schemeClr val="accent5"/>
                </a:solidFill>
                <a:latin typeface="Cambria" panose="02040503050406030204" pitchFamily="18" charset="0"/>
                <a:ea typeface="Cambria" panose="02040503050406030204" pitchFamily="18" charset="0"/>
                <a:cs typeface="Verdana" panose="020B0604030504040204" pitchFamily="34" charset="0"/>
              </a:rPr>
              <a:t>to the </a:t>
            </a:r>
          </a:p>
          <a:p>
            <a:pPr marL="34925" indent="0" algn="ctr">
              <a:buNone/>
            </a:pPr>
            <a:r>
              <a:rPr lang="en-US" altLang="en-US" sz="4700" b="1" dirty="0">
                <a:solidFill>
                  <a:schemeClr val="accent5"/>
                </a:solidFill>
                <a:latin typeface="Cambria" panose="02040503050406030204" pitchFamily="18" charset="0"/>
                <a:ea typeface="Cambria" panose="02040503050406030204" pitchFamily="18" charset="0"/>
                <a:cs typeface="Verdana" panose="020B0604030504040204" pitchFamily="34" charset="0"/>
              </a:rPr>
              <a:t>Laws and Rules of the Board</a:t>
            </a:r>
          </a:p>
          <a:p>
            <a:pPr marL="34925" indent="0" algn="ctr">
              <a:buNone/>
            </a:pPr>
            <a:endParaRPr lang="en-US" altLang="en-US" sz="1300" b="1" cap="all" dirty="0" smtClean="0">
              <a:ln w="3175" cmpd="sng">
                <a:noFill/>
              </a:ln>
              <a:solidFill>
                <a:schemeClr val="accent5"/>
              </a:solidFill>
              <a:latin typeface="Cambria" panose="02040503050406030204" pitchFamily="18" charset="0"/>
              <a:ea typeface="Cambria" panose="02040503050406030204" pitchFamily="18" charset="0"/>
              <a:cs typeface="Verdana" panose="020B0604030504040204" pitchFamily="34" charset="0"/>
            </a:endParaRPr>
          </a:p>
          <a:p>
            <a:pPr marL="606425" indent="-571500">
              <a:buClr>
                <a:schemeClr val="accent5"/>
              </a:buClr>
              <a:buFont typeface="Wingdings" panose="05000000000000000000" pitchFamily="2" charset="2"/>
              <a:buChar char="v"/>
            </a:pPr>
            <a:r>
              <a:rPr lang="en-US" altLang="en-US" sz="33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1309 B – decoupling experience for taking the PS Exam</a:t>
            </a:r>
          </a:p>
          <a:p>
            <a:pPr marL="606425" indent="-571500">
              <a:buClr>
                <a:schemeClr val="accent5"/>
              </a:buClr>
              <a:buFont typeface="Wingdings" panose="05000000000000000000" pitchFamily="2" charset="2"/>
              <a:buChar char="v"/>
            </a:pPr>
            <a:r>
              <a:rPr lang="en-US" altLang="en-US" sz="33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§1507 B – co-op experience</a:t>
            </a:r>
          </a:p>
          <a:p>
            <a:pPr marL="606425" indent="-571500">
              <a:buClr>
                <a:schemeClr val="accent5"/>
              </a:buClr>
              <a:buFont typeface="Wingdings" panose="05000000000000000000" pitchFamily="2" charset="2"/>
              <a:buChar char="v"/>
            </a:pPr>
            <a:r>
              <a:rPr lang="en-US" altLang="en-US" sz="33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LA R.S. 37:698 (2) (C) – ACT 2 applications</a:t>
            </a:r>
          </a:p>
          <a:p>
            <a:pPr marL="606425" indent="-571500">
              <a:buClr>
                <a:schemeClr val="accent5"/>
              </a:buClr>
              <a:buFont typeface="Wingdings" panose="05000000000000000000" pitchFamily="2" charset="2"/>
              <a:buChar char="v"/>
            </a:pPr>
            <a:r>
              <a:rPr lang="en-US" altLang="en-US" sz="33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§2305 A - Supervising Professional</a:t>
            </a:r>
          </a:p>
          <a:p>
            <a:pPr marL="606425" indent="-571500">
              <a:buClr>
                <a:schemeClr val="accent5"/>
              </a:buClr>
              <a:buFont typeface="Wingdings" panose="05000000000000000000" pitchFamily="2" charset="2"/>
              <a:buChar char="v"/>
            </a:pPr>
            <a:r>
              <a:rPr lang="en-US" altLang="en-US" sz="33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Chapter 31 - CPD requirements</a:t>
            </a:r>
          </a:p>
          <a:p>
            <a:pPr marL="606425" indent="-571500">
              <a:buClr>
                <a:schemeClr val="accent5"/>
              </a:buClr>
              <a:buFont typeface="Wingdings" panose="05000000000000000000" pitchFamily="2" charset="2"/>
              <a:buChar char="v"/>
            </a:pPr>
            <a:r>
              <a:rPr lang="en-US" altLang="en-US" sz="33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§105 – Definitions</a:t>
            </a:r>
          </a:p>
          <a:p>
            <a:pPr marL="1063625" lvl="1" indent="-571500">
              <a:buClr>
                <a:schemeClr val="accent5"/>
              </a:buClr>
              <a:buFont typeface="Wingdings" panose="05000000000000000000" pitchFamily="2" charset="2"/>
              <a:buChar char="§"/>
            </a:pPr>
            <a:r>
              <a:rPr lang="en-US" altLang="en-US" sz="30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practice of engineering/incidental </a:t>
            </a:r>
            <a:r>
              <a:rPr lang="en-US" altLang="en-US" sz="30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practice of </a:t>
            </a:r>
            <a:r>
              <a:rPr lang="en-US" altLang="en-US" sz="30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engineering for architects </a:t>
            </a:r>
            <a:endParaRPr lang="en-US" altLang="en-US" sz="30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endParaRPr>
          </a:p>
          <a:p>
            <a:pPr marL="34925" indent="0" algn="ctr">
              <a:buNone/>
            </a:pPr>
            <a:endParaRPr lang="en-US" altLang="en-US" sz="80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normAutofit lnSpcReduction="10000"/>
          </a:bodyPr>
          <a:lstStyle/>
          <a:p>
            <a:fld id="{64DFD726-F469-4ECE-95F7-0679D9F49CAE}" type="slidenum">
              <a:rPr lang="en-US" smtClean="0"/>
              <a:t>5</a:t>
            </a:fld>
            <a:endParaRPr lang="en-US" dirty="0"/>
          </a:p>
        </p:txBody>
      </p:sp>
    </p:spTree>
    <p:extLst>
      <p:ext uri="{BB962C8B-B14F-4D97-AF65-F5344CB8AC3E}">
        <p14:creationId xmlns:p14="http://schemas.microsoft.com/office/powerpoint/2010/main" val="50288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49" y="365760"/>
            <a:ext cx="10702264" cy="693683"/>
          </a:xfrm>
        </p:spPr>
        <p:txBody>
          <a:bodyPr>
            <a:normAutofit fontScale="90000"/>
          </a:bodyPr>
          <a:lstStyle/>
          <a:p>
            <a:r>
              <a:rPr lang="en-US" dirty="0" smtClean="0">
                <a:solidFill>
                  <a:schemeClr val="accent5"/>
                </a:solidFill>
                <a:latin typeface="Cambria" panose="02040503050406030204" pitchFamily="18" charset="0"/>
                <a:ea typeface="Cambria" panose="02040503050406030204" pitchFamily="18" charset="0"/>
              </a:rPr>
              <a:t>§1309 B – Approval to take the Examinations </a:t>
            </a:r>
            <a:endParaRPr lang="en-US" dirty="0">
              <a:solidFill>
                <a:schemeClr val="accent5"/>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189186" y="1267548"/>
            <a:ext cx="10594428" cy="4912589"/>
          </a:xfrm>
        </p:spPr>
        <p:txBody>
          <a:bodyPr>
            <a:normAutofit/>
          </a:bodyPr>
          <a:lstStyle/>
          <a:p>
            <a:pPr marL="0" indent="0">
              <a:lnSpc>
                <a:spcPct val="100000"/>
              </a:lnSpc>
              <a:spcBef>
                <a:spcPts val="0"/>
              </a:spcBef>
              <a:spcAft>
                <a:spcPts val="0"/>
              </a:spcAft>
              <a:buNone/>
            </a:pPr>
            <a:r>
              <a:rPr lang="en-US" sz="2800" dirty="0">
                <a:solidFill>
                  <a:schemeClr val="accent5">
                    <a:lumMod val="20000"/>
                    <a:lumOff val="80000"/>
                  </a:schemeClr>
                </a:solidFill>
                <a:latin typeface="Cambria" panose="02040503050406030204" pitchFamily="18" charset="0"/>
                <a:ea typeface="Cambria" panose="02040503050406030204" pitchFamily="18" charset="0"/>
              </a:rPr>
              <a:t>B. An individual who has already been duly certified as</a:t>
            </a:r>
          </a:p>
          <a:p>
            <a:pPr marL="0" indent="0">
              <a:lnSpc>
                <a:spcPct val="100000"/>
              </a:lnSpc>
              <a:spcBef>
                <a:spcPts val="0"/>
              </a:spcBef>
              <a:spcAft>
                <a:spcPts val="0"/>
              </a:spcAft>
              <a:buNone/>
            </a:pPr>
            <a:r>
              <a:rPr lang="en-US" sz="2800" dirty="0">
                <a:solidFill>
                  <a:schemeClr val="accent5">
                    <a:lumMod val="20000"/>
                    <a:lumOff val="80000"/>
                  </a:schemeClr>
                </a:solidFill>
                <a:latin typeface="Cambria" panose="02040503050406030204" pitchFamily="18" charset="0"/>
                <a:ea typeface="Cambria" panose="02040503050406030204" pitchFamily="18" charset="0"/>
              </a:rPr>
              <a:t>a land surveyor intern by the board may be permitted to take</a:t>
            </a:r>
          </a:p>
          <a:p>
            <a:pPr marL="0" indent="0">
              <a:lnSpc>
                <a:spcPct val="100000"/>
              </a:lnSpc>
              <a:spcBef>
                <a:spcPts val="0"/>
              </a:spcBef>
              <a:spcAft>
                <a:spcPts val="0"/>
              </a:spcAft>
              <a:buNone/>
            </a:pPr>
            <a:r>
              <a:rPr lang="en-US" sz="2800" dirty="0">
                <a:solidFill>
                  <a:schemeClr val="accent5">
                    <a:lumMod val="20000"/>
                    <a:lumOff val="80000"/>
                  </a:schemeClr>
                </a:solidFill>
                <a:latin typeface="Cambria" panose="02040503050406030204" pitchFamily="18" charset="0"/>
                <a:ea typeface="Cambria" panose="02040503050406030204" pitchFamily="18" charset="0"/>
              </a:rPr>
              <a:t>the examination in the principles and practice of land</a:t>
            </a:r>
          </a:p>
          <a:p>
            <a:pPr marL="0" indent="0">
              <a:lnSpc>
                <a:spcPct val="100000"/>
              </a:lnSpc>
              <a:spcBef>
                <a:spcPts val="0"/>
              </a:spcBef>
              <a:spcAft>
                <a:spcPts val="0"/>
              </a:spcAft>
              <a:buNone/>
            </a:pPr>
            <a:r>
              <a:rPr lang="en-US" sz="2800" dirty="0">
                <a:solidFill>
                  <a:schemeClr val="accent5">
                    <a:lumMod val="20000"/>
                    <a:lumOff val="80000"/>
                  </a:schemeClr>
                </a:solidFill>
                <a:latin typeface="Cambria" panose="02040503050406030204" pitchFamily="18" charset="0"/>
                <a:ea typeface="Cambria" panose="02040503050406030204" pitchFamily="18" charset="0"/>
              </a:rPr>
              <a:t>surveying, </a:t>
            </a:r>
            <a:r>
              <a:rPr lang="en-US" sz="2800" u="sng" dirty="0">
                <a:solidFill>
                  <a:schemeClr val="accent5">
                    <a:lumMod val="20000"/>
                    <a:lumOff val="80000"/>
                  </a:schemeClr>
                </a:solidFill>
                <a:latin typeface="Cambria" panose="02040503050406030204" pitchFamily="18" charset="0"/>
                <a:ea typeface="Cambria" panose="02040503050406030204" pitchFamily="18" charset="0"/>
              </a:rPr>
              <a:t>even though such individual has not yet met the</a:t>
            </a:r>
          </a:p>
          <a:p>
            <a:pPr marL="0" indent="0">
              <a:lnSpc>
                <a:spcPct val="100000"/>
              </a:lnSpc>
              <a:spcBef>
                <a:spcPts val="0"/>
              </a:spcBef>
              <a:spcAft>
                <a:spcPts val="0"/>
              </a:spcAft>
              <a:buNone/>
            </a:pPr>
            <a:r>
              <a:rPr lang="en-US" sz="2800" u="sng" dirty="0">
                <a:solidFill>
                  <a:schemeClr val="accent5">
                    <a:lumMod val="20000"/>
                    <a:lumOff val="80000"/>
                  </a:schemeClr>
                </a:solidFill>
                <a:latin typeface="Cambria" panose="02040503050406030204" pitchFamily="18" charset="0"/>
                <a:ea typeface="Cambria" panose="02040503050406030204" pitchFamily="18" charset="0"/>
              </a:rPr>
              <a:t>experience requirement </a:t>
            </a:r>
            <a:r>
              <a:rPr lang="en-US" sz="2800" dirty="0">
                <a:solidFill>
                  <a:schemeClr val="accent5">
                    <a:lumMod val="20000"/>
                    <a:lumOff val="80000"/>
                  </a:schemeClr>
                </a:solidFill>
                <a:latin typeface="Cambria" panose="02040503050406030204" pitchFamily="18" charset="0"/>
                <a:ea typeface="Cambria" panose="02040503050406030204" pitchFamily="18" charset="0"/>
              </a:rPr>
              <a:t>for licensure as a professional land</a:t>
            </a:r>
          </a:p>
          <a:p>
            <a:pPr marL="0" indent="0">
              <a:lnSpc>
                <a:spcPct val="100000"/>
              </a:lnSpc>
              <a:spcBef>
                <a:spcPts val="0"/>
              </a:spcBef>
              <a:spcAft>
                <a:spcPts val="0"/>
              </a:spcAft>
              <a:buNone/>
            </a:pPr>
            <a:r>
              <a:rPr lang="en-US" sz="2800" dirty="0">
                <a:solidFill>
                  <a:schemeClr val="accent5">
                    <a:lumMod val="20000"/>
                    <a:lumOff val="80000"/>
                  </a:schemeClr>
                </a:solidFill>
                <a:latin typeface="Cambria" panose="02040503050406030204" pitchFamily="18" charset="0"/>
                <a:ea typeface="Cambria" panose="02040503050406030204" pitchFamily="18" charset="0"/>
              </a:rPr>
              <a:t>surveyor.</a:t>
            </a:r>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6</a:t>
            </a:fld>
            <a:endParaRPr lang="en-US" dirty="0"/>
          </a:p>
        </p:txBody>
      </p:sp>
    </p:spTree>
    <p:extLst>
      <p:ext uri="{BB962C8B-B14F-4D97-AF65-F5344CB8AC3E}">
        <p14:creationId xmlns:p14="http://schemas.microsoft.com/office/powerpoint/2010/main" val="4046571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38" y="258553"/>
            <a:ext cx="11035862" cy="1280159"/>
          </a:xfrm>
        </p:spPr>
        <p:txBody>
          <a:bodyPr>
            <a:normAutofit fontScale="90000"/>
          </a:bodyPr>
          <a:lstStyle/>
          <a:p>
            <a:r>
              <a:rPr lang="en-US" dirty="0" smtClean="0">
                <a:solidFill>
                  <a:schemeClr val="accent5"/>
                </a:solidFill>
                <a:latin typeface="Cambria" panose="02040503050406030204" pitchFamily="18" charset="0"/>
                <a:ea typeface="Cambria" panose="02040503050406030204" pitchFamily="18" charset="0"/>
              </a:rPr>
              <a:t/>
            </a:r>
            <a:br>
              <a:rPr lang="en-US" dirty="0" smtClean="0">
                <a:solidFill>
                  <a:schemeClr val="accent5"/>
                </a:solidFill>
                <a:latin typeface="Cambria" panose="02040503050406030204" pitchFamily="18" charset="0"/>
                <a:ea typeface="Cambria" panose="02040503050406030204" pitchFamily="18" charset="0"/>
              </a:rPr>
            </a:br>
            <a:r>
              <a:rPr lang="en-US" dirty="0">
                <a:solidFill>
                  <a:schemeClr val="accent5"/>
                </a:solidFill>
                <a:latin typeface="Cambria" panose="02040503050406030204" pitchFamily="18" charset="0"/>
                <a:ea typeface="Cambria" panose="02040503050406030204" pitchFamily="18" charset="0"/>
              </a:rPr>
              <a:t/>
            </a:r>
            <a:br>
              <a:rPr lang="en-US" dirty="0">
                <a:solidFill>
                  <a:schemeClr val="accent5"/>
                </a:solidFill>
                <a:latin typeface="Cambria" panose="02040503050406030204" pitchFamily="18" charset="0"/>
                <a:ea typeface="Cambria" panose="02040503050406030204" pitchFamily="18" charset="0"/>
              </a:rPr>
            </a:br>
            <a:r>
              <a:rPr lang="en-US" sz="4000" dirty="0" smtClean="0">
                <a:solidFill>
                  <a:schemeClr val="accent5"/>
                </a:solidFill>
                <a:latin typeface="Cambria" panose="02040503050406030204" pitchFamily="18" charset="0"/>
                <a:ea typeface="Cambria" panose="02040503050406030204" pitchFamily="18" charset="0"/>
              </a:rPr>
              <a:t>§1507 B – Engineering experience subsequent to Degree</a:t>
            </a:r>
            <a:r>
              <a:rPr lang="en-US" dirty="0" smtClean="0">
                <a:solidFill>
                  <a:schemeClr val="accent5"/>
                </a:solidFill>
                <a:latin typeface="Cambria" panose="02040503050406030204" pitchFamily="18" charset="0"/>
                <a:ea typeface="Cambria" panose="02040503050406030204" pitchFamily="18" charset="0"/>
              </a:rPr>
              <a:t/>
            </a:r>
            <a:br>
              <a:rPr lang="en-US" dirty="0" smtClean="0">
                <a:solidFill>
                  <a:schemeClr val="accent5"/>
                </a:solidFill>
                <a:latin typeface="Cambria" panose="02040503050406030204" pitchFamily="18" charset="0"/>
                <a:ea typeface="Cambria" panose="02040503050406030204" pitchFamily="18" charset="0"/>
              </a:rPr>
            </a:br>
            <a:endParaRPr lang="en-US" dirty="0">
              <a:solidFill>
                <a:schemeClr val="accent5"/>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44143" y="1210793"/>
            <a:ext cx="10979108" cy="4710736"/>
          </a:xfrm>
        </p:spPr>
        <p:txBody>
          <a:bodyPr>
            <a:noAutofit/>
          </a:bodyPr>
          <a:lstStyle/>
          <a:p>
            <a:pPr marL="0" indent="0">
              <a:lnSpc>
                <a:spcPct val="100000"/>
              </a:lnSpc>
              <a:spcBef>
                <a:spcPts val="0"/>
              </a:spcBef>
              <a:spcAft>
                <a:spcPts val="0"/>
              </a:spcAft>
              <a:buNone/>
            </a:pPr>
            <a:r>
              <a:rPr lang="en-US" sz="2800" dirty="0">
                <a:solidFill>
                  <a:schemeClr val="accent5">
                    <a:lumMod val="20000"/>
                    <a:lumOff val="80000"/>
                  </a:schemeClr>
                </a:solidFill>
                <a:latin typeface="Cambria" panose="02040503050406030204" pitchFamily="18" charset="0"/>
                <a:ea typeface="Cambria" panose="02040503050406030204" pitchFamily="18" charset="0"/>
              </a:rPr>
              <a:t>B. Up to one year of engineering experience may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be obtained </a:t>
            </a:r>
            <a:r>
              <a:rPr lang="en-US" sz="2800" dirty="0">
                <a:solidFill>
                  <a:schemeClr val="accent5">
                    <a:lumMod val="20000"/>
                    <a:lumOff val="80000"/>
                  </a:schemeClr>
                </a:solidFill>
                <a:latin typeface="Cambria" panose="02040503050406030204" pitchFamily="18" charset="0"/>
                <a:ea typeface="Cambria" panose="02040503050406030204" pitchFamily="18" charset="0"/>
              </a:rPr>
              <a:t>prior to graduation, if obtained through a college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or university-sponsored </a:t>
            </a:r>
            <a:r>
              <a:rPr lang="en-US" sz="2800" dirty="0">
                <a:solidFill>
                  <a:schemeClr val="accent5">
                    <a:lumMod val="20000"/>
                    <a:lumOff val="80000"/>
                  </a:schemeClr>
                </a:solidFill>
                <a:latin typeface="Cambria" panose="02040503050406030204" pitchFamily="18" charset="0"/>
                <a:ea typeface="Cambria" panose="02040503050406030204" pitchFamily="18" charset="0"/>
              </a:rPr>
              <a:t>co-op program as part of an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accredited engineering </a:t>
            </a:r>
            <a:r>
              <a:rPr lang="en-US" sz="2800" dirty="0">
                <a:solidFill>
                  <a:schemeClr val="accent5">
                    <a:lumMod val="20000"/>
                    <a:lumOff val="80000"/>
                  </a:schemeClr>
                </a:solidFill>
                <a:latin typeface="Cambria" panose="02040503050406030204" pitchFamily="18" charset="0"/>
                <a:ea typeface="Cambria" panose="02040503050406030204" pitchFamily="18" charset="0"/>
              </a:rPr>
              <a:t>curriculum approved by the board, and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only after </a:t>
            </a:r>
            <a:r>
              <a:rPr lang="en-US" sz="2800" dirty="0">
                <a:solidFill>
                  <a:schemeClr val="accent5">
                    <a:lumMod val="20000"/>
                    <a:lumOff val="80000"/>
                  </a:schemeClr>
                </a:solidFill>
                <a:latin typeface="Cambria" panose="02040503050406030204" pitchFamily="18" charset="0"/>
                <a:ea typeface="Cambria" panose="02040503050406030204" pitchFamily="18" charset="0"/>
              </a:rPr>
              <a:t>completion of the first half of the curriculum. The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co-op program </a:t>
            </a:r>
            <a:r>
              <a:rPr lang="en-US" sz="2800" dirty="0">
                <a:solidFill>
                  <a:schemeClr val="accent5">
                    <a:lumMod val="20000"/>
                    <a:lumOff val="80000"/>
                  </a:schemeClr>
                </a:solidFill>
                <a:latin typeface="Cambria" panose="02040503050406030204" pitchFamily="18" charset="0"/>
                <a:ea typeface="Cambria" panose="02040503050406030204" pitchFamily="18" charset="0"/>
              </a:rPr>
              <a:t>work must appear on the applicant’s college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or university </a:t>
            </a:r>
            <a:r>
              <a:rPr lang="en-US" sz="2800" dirty="0">
                <a:solidFill>
                  <a:schemeClr val="accent5">
                    <a:lumMod val="20000"/>
                    <a:lumOff val="80000"/>
                  </a:schemeClr>
                </a:solidFill>
                <a:latin typeface="Cambria" panose="02040503050406030204" pitchFamily="18" charset="0"/>
                <a:ea typeface="Cambria" panose="02040503050406030204" pitchFamily="18" charset="0"/>
              </a:rPr>
              <a:t>transcript for it to be considered. </a:t>
            </a:r>
            <a:r>
              <a:rPr lang="en-US" sz="2800" u="sng" dirty="0">
                <a:solidFill>
                  <a:schemeClr val="accent5">
                    <a:lumMod val="20000"/>
                    <a:lumOff val="80000"/>
                  </a:schemeClr>
                </a:solidFill>
                <a:latin typeface="Cambria" panose="02040503050406030204" pitchFamily="18" charset="0"/>
                <a:ea typeface="Cambria" panose="02040503050406030204" pitchFamily="18" charset="0"/>
              </a:rPr>
              <a:t>The amount </a:t>
            </a:r>
            <a:r>
              <a:rPr lang="en-US" sz="2800" u="sng" dirty="0" smtClean="0">
                <a:solidFill>
                  <a:schemeClr val="accent5">
                    <a:lumMod val="20000"/>
                    <a:lumOff val="80000"/>
                  </a:schemeClr>
                </a:solidFill>
                <a:latin typeface="Cambria" panose="02040503050406030204" pitchFamily="18" charset="0"/>
                <a:ea typeface="Cambria" panose="02040503050406030204" pitchFamily="18" charset="0"/>
              </a:rPr>
              <a:t>of credit </a:t>
            </a:r>
            <a:r>
              <a:rPr lang="en-US" sz="2800" u="sng" dirty="0">
                <a:solidFill>
                  <a:schemeClr val="accent5">
                    <a:lumMod val="20000"/>
                    <a:lumOff val="80000"/>
                  </a:schemeClr>
                </a:solidFill>
                <a:latin typeface="Cambria" panose="02040503050406030204" pitchFamily="18" charset="0"/>
                <a:ea typeface="Cambria" panose="02040503050406030204" pitchFamily="18" charset="0"/>
              </a:rPr>
              <a:t>given for co-op program work will be based on </a:t>
            </a:r>
            <a:r>
              <a:rPr lang="en-US" sz="2800" u="sng" dirty="0" smtClean="0">
                <a:solidFill>
                  <a:schemeClr val="accent5">
                    <a:lumMod val="20000"/>
                    <a:lumOff val="80000"/>
                  </a:schemeClr>
                </a:solidFill>
                <a:latin typeface="Cambria" panose="02040503050406030204" pitchFamily="18" charset="0"/>
                <a:ea typeface="Cambria" panose="02040503050406030204" pitchFamily="18" charset="0"/>
              </a:rPr>
              <a:t>the amount </a:t>
            </a:r>
            <a:r>
              <a:rPr lang="en-US" sz="2800" u="sng" dirty="0">
                <a:solidFill>
                  <a:schemeClr val="accent5">
                    <a:lumMod val="20000"/>
                    <a:lumOff val="80000"/>
                  </a:schemeClr>
                </a:solidFill>
                <a:latin typeface="Cambria" panose="02040503050406030204" pitchFamily="18" charset="0"/>
                <a:ea typeface="Cambria" panose="02040503050406030204" pitchFamily="18" charset="0"/>
              </a:rPr>
              <a:t>of co-op program work performed</a:t>
            </a:r>
            <a:r>
              <a:rPr lang="en-US" sz="2800" dirty="0">
                <a:solidFill>
                  <a:schemeClr val="accent5">
                    <a:lumMod val="20000"/>
                    <a:lumOff val="80000"/>
                  </a:schemeClr>
                </a:solidFill>
                <a:latin typeface="Cambria" panose="02040503050406030204" pitchFamily="18" charset="0"/>
                <a:ea typeface="Cambria" panose="02040503050406030204" pitchFamily="18" charset="0"/>
              </a:rPr>
              <a:t>, will be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limited by </a:t>
            </a:r>
            <a:r>
              <a:rPr lang="en-US" sz="2800" dirty="0">
                <a:solidFill>
                  <a:schemeClr val="accent5">
                    <a:lumMod val="20000"/>
                    <a:lumOff val="80000"/>
                  </a:schemeClr>
                </a:solidFill>
                <a:latin typeface="Cambria" panose="02040503050406030204" pitchFamily="18" charset="0"/>
                <a:ea typeface="Cambria" panose="02040503050406030204" pitchFamily="18" charset="0"/>
              </a:rPr>
              <a:t>the applicant’s academic course load and will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only include </a:t>
            </a:r>
            <a:r>
              <a:rPr lang="en-US" sz="2800" dirty="0">
                <a:solidFill>
                  <a:schemeClr val="accent5">
                    <a:lumMod val="20000"/>
                    <a:lumOff val="80000"/>
                  </a:schemeClr>
                </a:solidFill>
                <a:latin typeface="Cambria" panose="02040503050406030204" pitchFamily="18" charset="0"/>
                <a:ea typeface="Cambria" panose="02040503050406030204" pitchFamily="18" charset="0"/>
              </a:rPr>
              <a:t>co-op program work performed during an </a:t>
            </a:r>
            <a:r>
              <a:rPr lang="en-US" sz="2800" dirty="0" smtClean="0">
                <a:solidFill>
                  <a:schemeClr val="accent5">
                    <a:lumMod val="20000"/>
                    <a:lumOff val="80000"/>
                  </a:schemeClr>
                </a:solidFill>
                <a:latin typeface="Cambria" panose="02040503050406030204" pitchFamily="18" charset="0"/>
                <a:ea typeface="Cambria" panose="02040503050406030204" pitchFamily="18" charset="0"/>
              </a:rPr>
              <a:t>academic term</a:t>
            </a:r>
            <a:r>
              <a:rPr lang="en-US" sz="2800" dirty="0">
                <a:solidFill>
                  <a:schemeClr val="accent5">
                    <a:lumMod val="20000"/>
                    <a:lumOff val="80000"/>
                  </a:schemeClr>
                </a:solidFill>
                <a:latin typeface="Cambria" panose="02040503050406030204" pitchFamily="18" charset="0"/>
                <a:ea typeface="Cambria" panose="02040503050406030204" pitchFamily="18" charset="0"/>
              </a:rPr>
              <a:t>.</a:t>
            </a:r>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7</a:t>
            </a:fld>
            <a:endParaRPr lang="en-US" dirty="0"/>
          </a:p>
        </p:txBody>
      </p:sp>
    </p:spTree>
    <p:extLst>
      <p:ext uri="{BB962C8B-B14F-4D97-AF65-F5344CB8AC3E}">
        <p14:creationId xmlns:p14="http://schemas.microsoft.com/office/powerpoint/2010/main" val="2823244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4181"/>
            <a:ext cx="9389022" cy="1326276"/>
          </a:xfrm>
        </p:spPr>
        <p:txBody>
          <a:bodyPr>
            <a:normAutofit fontScale="90000"/>
          </a:bodyPr>
          <a:lstStyle/>
          <a:p>
            <a:pPr algn="ctr"/>
            <a:r>
              <a:rPr lang="en-US" sz="4000" b="1" spc="10" dirty="0">
                <a:solidFill>
                  <a:schemeClr val="accent5"/>
                </a:solidFill>
                <a:latin typeface="Cambria" panose="02040503050406030204" pitchFamily="18" charset="0"/>
                <a:ea typeface="Cambria" panose="02040503050406030204" pitchFamily="18" charset="0"/>
                <a:cs typeface="Verdana" panose="020B0604030504040204" pitchFamily="34" charset="0"/>
              </a:rPr>
              <a:t>2020 Special legislative session</a:t>
            </a:r>
            <a:br>
              <a:rPr lang="en-US" sz="4000" b="1" spc="10" dirty="0">
                <a:solidFill>
                  <a:schemeClr val="accent5"/>
                </a:solidFill>
                <a:latin typeface="Cambria" panose="02040503050406030204" pitchFamily="18" charset="0"/>
                <a:ea typeface="Cambria" panose="02040503050406030204" pitchFamily="18" charset="0"/>
                <a:cs typeface="Verdana" panose="020B0604030504040204" pitchFamily="34" charset="0"/>
              </a:rPr>
            </a:br>
            <a:r>
              <a:rPr lang="en-US" sz="4000" b="1" spc="10" dirty="0">
                <a:solidFill>
                  <a:schemeClr val="accent5"/>
                </a:solidFill>
                <a:latin typeface="Cambria" panose="02040503050406030204" pitchFamily="18" charset="0"/>
                <a:ea typeface="Cambria" panose="02040503050406030204" pitchFamily="18" charset="0"/>
                <a:cs typeface="Verdana" panose="020B0604030504040204" pitchFamily="34" charset="0"/>
              </a:rPr>
              <a:t>SB 17/ACT 2 – effective January 1, </a:t>
            </a:r>
            <a:r>
              <a:rPr lang="en-US" sz="4000" b="1" spc="10"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2021*</a:t>
            </a:r>
            <a:endParaRPr lang="en-US" sz="4000" b="1" spc="10" dirty="0">
              <a:solidFill>
                <a:schemeClr val="accent5"/>
              </a:solidFill>
              <a:latin typeface="Cambria" panose="02040503050406030204" pitchFamily="18" charset="0"/>
              <a:ea typeface="Cambria" panose="02040503050406030204" pitchFamily="18" charset="0"/>
              <a:cs typeface="Verdana" panose="020B0604030504040204" pitchFamily="34" charset="0"/>
            </a:endParaRPr>
          </a:p>
        </p:txBody>
      </p:sp>
      <p:sp>
        <p:nvSpPr>
          <p:cNvPr id="3" name="Content Placeholder 2"/>
          <p:cNvSpPr>
            <a:spLocks noGrp="1"/>
          </p:cNvSpPr>
          <p:nvPr>
            <p:ph idx="1"/>
          </p:nvPr>
        </p:nvSpPr>
        <p:spPr>
          <a:xfrm>
            <a:off x="88288" y="1431509"/>
            <a:ext cx="11634952" cy="4655783"/>
          </a:xfrm>
        </p:spPr>
        <p:txBody>
          <a:bodyPr>
            <a:noAutofit/>
          </a:bodyPr>
          <a:lstStyle/>
          <a:p>
            <a:pPr marL="0" indent="0">
              <a:buNone/>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rPr>
              <a:t>§693. (2)  A professional engineer shall be…..</a:t>
            </a:r>
          </a:p>
          <a:p>
            <a:pPr marL="0" indent="0">
              <a:buNone/>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rPr>
              <a:t>(A)…</a:t>
            </a:r>
          </a:p>
          <a:p>
            <a:pPr marL="0" indent="0">
              <a:buNone/>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rPr>
              <a:t>(B)…</a:t>
            </a:r>
          </a:p>
          <a:p>
            <a:pPr marL="0" indent="0">
              <a:buNone/>
            </a:pPr>
            <a:r>
              <a:rPr lang="en-US" sz="2600" dirty="0" smtClean="0">
                <a:solidFill>
                  <a:schemeClr val="accent5">
                    <a:lumMod val="20000"/>
                    <a:lumOff val="80000"/>
                  </a:schemeClr>
                </a:solidFill>
                <a:latin typeface="Cambria" panose="02040503050406030204" pitchFamily="18" charset="0"/>
                <a:ea typeface="Cambria" panose="02040503050406030204" pitchFamily="18" charset="0"/>
              </a:rPr>
              <a:t>(C) A graduate of an accredited engineering curriculum of four years or more approved by the board as being of satisfactory standing, who has </a:t>
            </a:r>
            <a:r>
              <a:rPr lang="en-US" sz="2600" b="1" u="sng" dirty="0" smtClean="0">
                <a:solidFill>
                  <a:schemeClr val="accent5">
                    <a:lumMod val="20000"/>
                    <a:lumOff val="80000"/>
                  </a:schemeClr>
                </a:solidFill>
                <a:latin typeface="Cambria" panose="02040503050406030204" pitchFamily="18" charset="0"/>
                <a:ea typeface="Cambria" panose="02040503050406030204" pitchFamily="18" charset="0"/>
              </a:rPr>
              <a:t>twenty years or more of progressive engineering experience in work acceptable to the board</a:t>
            </a:r>
            <a:r>
              <a:rPr lang="en-US" sz="2600" dirty="0" smtClean="0">
                <a:solidFill>
                  <a:schemeClr val="accent5">
                    <a:lumMod val="20000"/>
                    <a:lumOff val="80000"/>
                  </a:schemeClr>
                </a:solidFill>
                <a:latin typeface="Cambria" panose="02040503050406030204" pitchFamily="18" charset="0"/>
                <a:ea typeface="Cambria" panose="02040503050406030204" pitchFamily="18" charset="0"/>
              </a:rPr>
              <a:t>, which is of good character and reputation, who has passed the examinations required by the Board, and who has satisfied the requirements of R. S. 37:694.</a:t>
            </a:r>
          </a:p>
          <a:p>
            <a:pPr marL="0" indent="0" algn="r">
              <a:buNone/>
            </a:pPr>
            <a:r>
              <a:rPr lang="en-US" sz="2600" dirty="0" smtClean="0">
                <a:solidFill>
                  <a:schemeClr val="accent5"/>
                </a:solidFill>
                <a:latin typeface="Cambria" panose="02040503050406030204" pitchFamily="18" charset="0"/>
                <a:ea typeface="Cambria" panose="02040503050406030204" pitchFamily="18" charset="0"/>
              </a:rPr>
              <a:t>* As of 11/15/2021, six candidates have been licensed. </a:t>
            </a:r>
            <a:endParaRPr lang="en-US" sz="2600" dirty="0">
              <a:solidFill>
                <a:schemeClr val="accent5"/>
              </a:solidFill>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8</a:t>
            </a:fld>
            <a:endParaRPr lang="en-US" dirty="0"/>
          </a:p>
        </p:txBody>
      </p:sp>
    </p:spTree>
    <p:extLst>
      <p:ext uri="{BB962C8B-B14F-4D97-AF65-F5344CB8AC3E}">
        <p14:creationId xmlns:p14="http://schemas.microsoft.com/office/powerpoint/2010/main" val="2563790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889" y="245943"/>
            <a:ext cx="11487629" cy="683826"/>
          </a:xfrm>
        </p:spPr>
        <p:txBody>
          <a:bodyPr>
            <a:normAutofit fontScale="90000"/>
          </a:bodyPr>
          <a:lstStyle/>
          <a:p>
            <a:r>
              <a:rPr lang="en-US" b="1" dirty="0">
                <a:solidFill>
                  <a:schemeClr val="accent5"/>
                </a:solidFill>
                <a:latin typeface="Cambria" panose="02040503050406030204" pitchFamily="18" charset="0"/>
                <a:ea typeface="Cambria" panose="02040503050406030204" pitchFamily="18" charset="0"/>
                <a:cs typeface="Verdana" panose="020B0604030504040204" pitchFamily="34" charset="0"/>
              </a:rPr>
              <a:t>Chapter 23:  </a:t>
            </a:r>
            <a:r>
              <a:rPr lang="en-US" b="1" dirty="0" smtClean="0">
                <a:solidFill>
                  <a:schemeClr val="accent5"/>
                </a:solidFill>
                <a:latin typeface="Cambria" panose="02040503050406030204" pitchFamily="18" charset="0"/>
                <a:ea typeface="Cambria" panose="02040503050406030204" pitchFamily="18" charset="0"/>
                <a:cs typeface="Verdana" panose="020B0604030504040204" pitchFamily="34" charset="0"/>
              </a:rPr>
              <a:t>Firms – effective October 20, 2020</a:t>
            </a:r>
            <a:endParaRPr lang="en-US" b="1" dirty="0">
              <a:solidFill>
                <a:schemeClr val="accent5"/>
              </a:solidFill>
              <a:latin typeface="Cambria" panose="02040503050406030204" pitchFamily="18" charset="0"/>
              <a:ea typeface="Cambria" panose="02040503050406030204" pitchFamily="18" charset="0"/>
              <a:cs typeface="Verdana" panose="020B0604030504040204" pitchFamily="34" charset="0"/>
            </a:endParaRPr>
          </a:p>
        </p:txBody>
      </p:sp>
      <p:sp>
        <p:nvSpPr>
          <p:cNvPr id="3" name="Content Placeholder 2"/>
          <p:cNvSpPr>
            <a:spLocks noGrp="1"/>
          </p:cNvSpPr>
          <p:nvPr>
            <p:ph idx="1"/>
          </p:nvPr>
        </p:nvSpPr>
        <p:spPr>
          <a:xfrm>
            <a:off x="100900" y="1053137"/>
            <a:ext cx="11811526" cy="5713423"/>
          </a:xfrm>
        </p:spPr>
        <p:txBody>
          <a:bodyPr>
            <a:noAutofit/>
          </a:bodyPr>
          <a:lstStyle/>
          <a:p>
            <a:pPr marL="0" indent="0">
              <a:buNone/>
            </a:pPr>
            <a:r>
              <a:rPr lang="en-US" sz="2800" b="1"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§2305 </a:t>
            </a:r>
            <a:r>
              <a:rPr lang="en-US" sz="2800" b="1"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Supervising Professional</a:t>
            </a:r>
          </a:p>
          <a:p>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 1. Each firm licensed with the board shall designate one or more supervising professionals.  Each supervising professional shall be a licensed professional:</a:t>
            </a:r>
          </a:p>
          <a:p>
            <a:pPr lvl="1"/>
            <a:r>
              <a:rPr lang="en-US" sz="2800" dirty="0" smtClean="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 </a:t>
            </a: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whose primary employment is with the firm, provided the supervising professional works for the firm </a:t>
            </a:r>
            <a:r>
              <a:rPr lang="en-US" sz="2800" u="sng"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for a 12-month average of at least 30 hours per week or 130 hours per month</a:t>
            </a: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 </a:t>
            </a:r>
            <a:r>
              <a:rPr lang="en-US" sz="2800" b="1" dirty="0">
                <a:solidFill>
                  <a:schemeClr val="accent5"/>
                </a:solidFill>
                <a:latin typeface="Cambria" panose="02040503050406030204" pitchFamily="18" charset="0"/>
                <a:ea typeface="Cambria" panose="02040503050406030204" pitchFamily="18" charset="0"/>
                <a:cs typeface="Verdana" panose="020B0604030504040204" pitchFamily="34" charset="0"/>
              </a:rPr>
              <a:t>OR</a:t>
            </a:r>
          </a:p>
          <a:p>
            <a:pPr lvl="1"/>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B. whose employment is with the firm, provided </a:t>
            </a:r>
            <a:r>
              <a:rPr lang="en-US" sz="2800" u="sng"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the supervising professional has at least a 25 percent ownership in the firm</a:t>
            </a: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t>
            </a:r>
          </a:p>
          <a:p>
            <a:pPr marL="457200" lvl="1" indent="0">
              <a:buNone/>
            </a:pPr>
            <a:r>
              <a:rPr lang="en-US" sz="2800" dirty="0">
                <a:solidFill>
                  <a:schemeClr val="accent5">
                    <a:lumMod val="20000"/>
                    <a:lumOff val="80000"/>
                  </a:schemeClr>
                </a:solidFill>
                <a:latin typeface="Cambria" panose="02040503050406030204" pitchFamily="18" charset="0"/>
                <a:ea typeface="Cambria" panose="02040503050406030204" pitchFamily="18" charset="0"/>
                <a:cs typeface="Verdana" panose="020B0604030504040204" pitchFamily="34" charset="0"/>
              </a:rPr>
              <a:t>A. 2. – E……..</a:t>
            </a:r>
          </a:p>
        </p:txBody>
      </p:sp>
      <p:sp>
        <p:nvSpPr>
          <p:cNvPr id="4" name="Slide Number Placeholder 3"/>
          <p:cNvSpPr>
            <a:spLocks noGrp="1"/>
          </p:cNvSpPr>
          <p:nvPr>
            <p:ph type="sldNum" sz="quarter" idx="12"/>
          </p:nvPr>
        </p:nvSpPr>
        <p:spPr/>
        <p:txBody>
          <a:bodyPr>
            <a:normAutofit lnSpcReduction="10000"/>
          </a:bodyPr>
          <a:lstStyle/>
          <a:p>
            <a:fld id="{64DFD726-F469-4ECE-95F7-0679D9F49CAE}" type="slidenum">
              <a:rPr lang="en-US" smtClean="0"/>
              <a:t>9</a:t>
            </a:fld>
            <a:endParaRPr lang="en-US" dirty="0"/>
          </a:p>
        </p:txBody>
      </p:sp>
    </p:spTree>
    <p:extLst>
      <p:ext uri="{BB962C8B-B14F-4D97-AF65-F5344CB8AC3E}">
        <p14:creationId xmlns:p14="http://schemas.microsoft.com/office/powerpoint/2010/main" val="1096743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5831</TotalTime>
  <Words>3464</Words>
  <Application>Microsoft Office PowerPoint</Application>
  <PresentationFormat>Widescreen</PresentationFormat>
  <Paragraphs>525</Paragraphs>
  <Slides>41</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Cambria</vt:lpstr>
      <vt:lpstr>Century Schoolbook</vt:lpstr>
      <vt:lpstr>Times New Roman</vt:lpstr>
      <vt:lpstr>Times Roman</vt:lpstr>
      <vt:lpstr>Verdana</vt:lpstr>
      <vt:lpstr>Wingdings</vt:lpstr>
      <vt:lpstr>Wingdings 2</vt:lpstr>
      <vt:lpstr>Wingdings 3</vt:lpstr>
      <vt:lpstr>View</vt:lpstr>
      <vt:lpstr>PowerPoint Presentation</vt:lpstr>
      <vt:lpstr>Laws and rules of the Board</vt:lpstr>
      <vt:lpstr>      </vt:lpstr>
      <vt:lpstr>If your primary responsibility is to safeguard life, health and public property, ask yourself these 7 Questions when making decisions and practicing in your area of Engineering</vt:lpstr>
      <vt:lpstr>PowerPoint Presentation</vt:lpstr>
      <vt:lpstr>§1309 B – Approval to take the Examinations </vt:lpstr>
      <vt:lpstr>  §1507 B – Engineering experience subsequent to Degree </vt:lpstr>
      <vt:lpstr>2020 Special legislative session SB 17/ACT 2 – effective January 1, 2021*</vt:lpstr>
      <vt:lpstr>Chapter 23:  Firms – effective October 20, 2020</vt:lpstr>
      <vt:lpstr>  Chapter 31 – Recent &amp; Pending revisions in 2021</vt:lpstr>
      <vt:lpstr>CPD Requirements </vt:lpstr>
      <vt:lpstr>Specific CPD Requirements</vt:lpstr>
      <vt:lpstr>Active vs. Inactive Status </vt:lpstr>
      <vt:lpstr>Retired Status </vt:lpstr>
      <vt:lpstr>Retired Waiver Granted Status</vt:lpstr>
      <vt:lpstr>105. Definitions</vt:lpstr>
      <vt:lpstr>PowerPoint Presentation</vt:lpstr>
      <vt:lpstr>   LAPELS Compliance &amp; Enforcement Activities</vt:lpstr>
      <vt:lpstr>LAPELS has authority to take  DISCIPLINARY and ENFORCEMENT actions</vt:lpstr>
      <vt:lpstr>Disciplinary and Enforcement Action</vt:lpstr>
      <vt:lpstr>    Disciplinary &amp; Enforcement Authority</vt:lpstr>
      <vt:lpstr>Potential Violations</vt:lpstr>
      <vt:lpstr>Case Progression</vt:lpstr>
      <vt:lpstr>Complaint Review Committee ‘CRC’</vt:lpstr>
      <vt:lpstr>If a violation is discovered:</vt:lpstr>
      <vt:lpstr>Consent Order</vt:lpstr>
      <vt:lpstr>Informal Conference </vt:lpstr>
      <vt:lpstr>Informal Conference Results</vt:lpstr>
      <vt:lpstr>Formal Hearing</vt:lpstr>
      <vt:lpstr>Most Common Violations</vt:lpstr>
      <vt:lpstr>Disciplinary Guidelines</vt:lpstr>
      <vt:lpstr>Statistics for 2021</vt:lpstr>
      <vt:lpstr>Taking the FE and PE exams</vt:lpstr>
      <vt:lpstr>NCEES PE Exams</vt:lpstr>
      <vt:lpstr>NCEES CBT PE Exams</vt:lpstr>
      <vt:lpstr>NCEES exams are international exams.   You may take an exam at any  Pearson Vue location in the world:  </vt:lpstr>
      <vt:lpstr>In Louisiana</vt:lpstr>
      <vt:lpstr>PowerPoint Presentation</vt:lpstr>
      <vt:lpstr>PowerPoint Presentation</vt:lpstr>
      <vt:lpstr>PowerPoint Presentation</vt:lpstr>
      <vt:lpstr> 100 years later…..another civil engineer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Marysol Meza</dc:creator>
  <cp:lastModifiedBy>Donna D. Sentell</cp:lastModifiedBy>
  <cp:revision>328</cp:revision>
  <cp:lastPrinted>2021-11-14T21:22:33Z</cp:lastPrinted>
  <dcterms:created xsi:type="dcterms:W3CDTF">2018-10-10T02:33:09Z</dcterms:created>
  <dcterms:modified xsi:type="dcterms:W3CDTF">2021-11-17T21:32:01Z</dcterms:modified>
</cp:coreProperties>
</file>