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0" r:id="rId1"/>
    <p:sldMasterId id="2147484318" r:id="rId2"/>
  </p:sldMasterIdLst>
  <p:notesMasterIdLst>
    <p:notesMasterId r:id="rId39"/>
  </p:notesMasterIdLst>
  <p:handoutMasterIdLst>
    <p:handoutMasterId r:id="rId40"/>
  </p:handoutMasterIdLst>
  <p:sldIdLst>
    <p:sldId id="2022" r:id="rId3"/>
    <p:sldId id="2215" r:id="rId4"/>
    <p:sldId id="2164" r:id="rId5"/>
    <p:sldId id="2373" r:id="rId6"/>
    <p:sldId id="2364" r:id="rId7"/>
    <p:sldId id="2325" r:id="rId8"/>
    <p:sldId id="2328" r:id="rId9"/>
    <p:sldId id="2371" r:id="rId10"/>
    <p:sldId id="2367" r:id="rId11"/>
    <p:sldId id="2372" r:id="rId12"/>
    <p:sldId id="2370" r:id="rId13"/>
    <p:sldId id="2314" r:id="rId14"/>
    <p:sldId id="2332" r:id="rId15"/>
    <p:sldId id="2374" r:id="rId16"/>
    <p:sldId id="2375" r:id="rId17"/>
    <p:sldId id="2336" r:id="rId18"/>
    <p:sldId id="1646" r:id="rId19"/>
    <p:sldId id="2163" r:id="rId20"/>
    <p:sldId id="2344" r:id="rId21"/>
    <p:sldId id="2208" r:id="rId22"/>
    <p:sldId id="2368" r:id="rId23"/>
    <p:sldId id="2217" r:id="rId24"/>
    <p:sldId id="2225" r:id="rId25"/>
    <p:sldId id="2203" r:id="rId26"/>
    <p:sldId id="2211" r:id="rId27"/>
    <p:sldId id="2204" r:id="rId28"/>
    <p:sldId id="2310" r:id="rId29"/>
    <p:sldId id="2205" r:id="rId30"/>
    <p:sldId id="2175" r:id="rId31"/>
    <p:sldId id="2174" r:id="rId32"/>
    <p:sldId id="2213" r:id="rId33"/>
    <p:sldId id="2359" r:id="rId34"/>
    <p:sldId id="2191" r:id="rId35"/>
    <p:sldId id="2192" r:id="rId36"/>
    <p:sldId id="2170" r:id="rId37"/>
    <p:sldId id="1955" r:id="rId38"/>
  </p:sldIdLst>
  <p:sldSz cx="6858000" cy="51435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n K. McLaughlin" initials="EKM" lastIdx="1" clrIdx="0">
    <p:extLst>
      <p:ext uri="{19B8F6BF-5375-455C-9EA6-DF929625EA0E}">
        <p15:presenceInfo xmlns:p15="http://schemas.microsoft.com/office/powerpoint/2012/main" userId="bab20a4004067b4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14D"/>
    <a:srgbClr val="92887D"/>
    <a:srgbClr val="008000"/>
    <a:srgbClr val="339966"/>
    <a:srgbClr val="0099CC"/>
    <a:srgbClr val="FFBB01"/>
    <a:srgbClr val="BE8901"/>
    <a:srgbClr val="BF6026"/>
    <a:srgbClr val="D52E3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2" autoAdjust="0"/>
    <p:restoredTop sz="93792" autoAdjust="0"/>
  </p:normalViewPr>
  <p:slideViewPr>
    <p:cSldViewPr>
      <p:cViewPr>
        <p:scale>
          <a:sx n="90" d="100"/>
          <a:sy n="90" d="100"/>
        </p:scale>
        <p:origin x="1004" y="44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-1625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64"/>
    </p:cViewPr>
  </p:sorterViewPr>
  <p:notesViewPr>
    <p:cSldViewPr>
      <p:cViewPr varScale="1">
        <p:scale>
          <a:sx n="48" d="100"/>
          <a:sy n="48" d="100"/>
        </p:scale>
        <p:origin x="1816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60D0CDCF-B072-4CC6-B2A3-B1C4F4AE3FFA}" type="datetimeFigureOut">
              <a:rPr lang="en-US" smtClean="0"/>
              <a:pPr/>
              <a:t>7/23/2021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2A8A0187-CA69-4ACB-9811-75164F281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8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7663E9E0-D922-418E-8BFA-E41C87CB1E68}" type="datetimeFigureOut">
              <a:rPr lang="en-US" smtClean="0"/>
              <a:pPr/>
              <a:t>7/23/2021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63" tIns="48332" rIns="96663" bIns="4833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2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53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915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D2F9E-D167-4ED3-83EC-AE46EA34BEC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377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D2F9E-D167-4ED3-83EC-AE46EA34BEC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772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915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915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53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915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915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5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826680" y="1790058"/>
            <a:ext cx="5204640" cy="1234440"/>
          </a:xfrm>
          <a:noFill/>
          <a:ln w="38100">
            <a:noFill/>
          </a:ln>
        </p:spPr>
        <p:txBody>
          <a:bodyPr lIns="274320" rIns="274320" anchor="ctr" anchorCtr="1">
            <a:normAutofit/>
          </a:bodyPr>
          <a:lstStyle>
            <a:lvl1pPr algn="ctr">
              <a:defRPr sz="262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6047" y="3264408"/>
            <a:ext cx="3825907" cy="92992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425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D000-BC57-48CF-A080-BD4BA65C02C6}" type="datetime1">
              <a:rPr lang="en-US" smtClean="0"/>
              <a:t>7/23/2021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American Council of Engineering Companies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80084" y="4663440"/>
            <a:ext cx="274320" cy="274320"/>
          </a:xfrm>
          <a:prstGeom prst="ellipse">
            <a:avLst/>
          </a:prstGeo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5067-B28D-4765-8B79-A97E09881CF1}" type="datetime1">
              <a:rPr lang="en-US" smtClean="0"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American Council of Engineering Companies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67375" y="702945"/>
            <a:ext cx="790475" cy="37376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4534" y="702945"/>
            <a:ext cx="3537131" cy="373761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9478-C9CE-4CEC-BAA7-26158284EF81}" type="datetime1">
              <a:rPr lang="en-US" smtClean="0"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American Council of Engineering Companies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80084" y="4663440"/>
            <a:ext cx="274320" cy="274320"/>
          </a:xfrm>
          <a:prstGeom prst="ellipse">
            <a:avLst/>
          </a:prstGeom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567623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D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000500" y="0"/>
            <a:ext cx="28575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285751" y="341316"/>
            <a:ext cx="6276272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700">
                <a:solidFill>
                  <a:srgbClr val="57514A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42900" y="1504950"/>
            <a:ext cx="3543300" cy="3200400"/>
          </a:xfrm>
        </p:spPr>
        <p:txBody>
          <a:bodyPr>
            <a:normAutofit/>
          </a:bodyPr>
          <a:lstStyle>
            <a:lvl1pPr>
              <a:lnSpc>
                <a:spcPts val="2385"/>
              </a:lnSpc>
              <a:spcAft>
                <a:spcPts val="450"/>
              </a:spcAft>
              <a:buClr>
                <a:srgbClr val="EAAA00"/>
              </a:buClr>
              <a:buSzPct val="133000"/>
              <a:defRPr sz="1800">
                <a:solidFill>
                  <a:srgbClr val="57514A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>
              <a:lnSpc>
                <a:spcPts val="2385"/>
              </a:lnSpc>
              <a:spcAft>
                <a:spcPts val="450"/>
              </a:spcAft>
              <a:buClr>
                <a:srgbClr val="EAAA00"/>
              </a:buClr>
              <a:buSzPct val="133000"/>
              <a:defRPr sz="1800">
                <a:solidFill>
                  <a:srgbClr val="57514A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>
              <a:lnSpc>
                <a:spcPts val="2385"/>
              </a:lnSpc>
              <a:spcAft>
                <a:spcPts val="450"/>
              </a:spcAft>
              <a:buClr>
                <a:srgbClr val="EAAA00"/>
              </a:buClr>
              <a:buSzPct val="133000"/>
              <a:defRPr sz="1800">
                <a:solidFill>
                  <a:srgbClr val="57514A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>
              <a:lnSpc>
                <a:spcPts val="2385"/>
              </a:lnSpc>
              <a:spcAft>
                <a:spcPts val="450"/>
              </a:spcAft>
              <a:buClr>
                <a:srgbClr val="EAAA00"/>
              </a:buClr>
              <a:buSzPct val="133000"/>
              <a:defRPr sz="1800">
                <a:solidFill>
                  <a:srgbClr val="57514A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>
              <a:lnSpc>
                <a:spcPts val="2385"/>
              </a:lnSpc>
              <a:spcAft>
                <a:spcPts val="450"/>
              </a:spcAft>
              <a:buClr>
                <a:srgbClr val="EAAA00"/>
              </a:buClr>
              <a:buSzPct val="133000"/>
              <a:defRPr sz="1800">
                <a:solidFill>
                  <a:srgbClr val="57514A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5751" y="950698"/>
            <a:ext cx="6276272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00" b="0" baseline="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32813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DE IMAGE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267200" y="0"/>
            <a:ext cx="25908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5751" y="950695"/>
            <a:ext cx="6276272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285751" y="341316"/>
            <a:ext cx="6276272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700">
                <a:solidFill>
                  <a:srgbClr val="57514A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42900" y="1504950"/>
            <a:ext cx="3543300" cy="3200400"/>
          </a:xfrm>
        </p:spPr>
        <p:txBody>
          <a:bodyPr>
            <a:normAutofit/>
          </a:bodyPr>
          <a:lstStyle>
            <a:lvl1pPr>
              <a:lnSpc>
                <a:spcPts val="2385"/>
              </a:lnSpc>
              <a:spcAft>
                <a:spcPts val="450"/>
              </a:spcAft>
              <a:buClr>
                <a:srgbClr val="EAAA00"/>
              </a:buClr>
              <a:buSzPct val="133000"/>
              <a:defRPr sz="1800"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>
              <a:lnSpc>
                <a:spcPts val="2385"/>
              </a:lnSpc>
              <a:spcAft>
                <a:spcPts val="450"/>
              </a:spcAft>
              <a:buClr>
                <a:srgbClr val="EAAA00"/>
              </a:buClr>
              <a:buSzPct val="133000"/>
              <a:defRPr sz="1800"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>
              <a:lnSpc>
                <a:spcPts val="2385"/>
              </a:lnSpc>
              <a:spcAft>
                <a:spcPts val="450"/>
              </a:spcAft>
              <a:buClr>
                <a:srgbClr val="EAAA00"/>
              </a:buClr>
              <a:buSzPct val="133000"/>
              <a:defRPr sz="1800"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>
              <a:lnSpc>
                <a:spcPts val="2385"/>
              </a:lnSpc>
              <a:spcAft>
                <a:spcPts val="450"/>
              </a:spcAft>
              <a:buClr>
                <a:srgbClr val="EAAA00"/>
              </a:buClr>
              <a:buSzPct val="133000"/>
              <a:defRPr sz="1800"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>
              <a:lnSpc>
                <a:spcPts val="2385"/>
              </a:lnSpc>
              <a:spcAft>
                <a:spcPts val="450"/>
              </a:spcAft>
              <a:buClr>
                <a:srgbClr val="EAAA00"/>
              </a:buClr>
              <a:buSzPct val="133000"/>
              <a:defRPr sz="1800"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8224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5751" y="895350"/>
            <a:ext cx="6276272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285751" y="341316"/>
            <a:ext cx="6276272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700">
                <a:solidFill>
                  <a:srgbClr val="57514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2900" y="1428750"/>
            <a:ext cx="5943600" cy="3200400"/>
          </a:xfrm>
        </p:spPr>
        <p:txBody>
          <a:bodyPr anchor="t">
            <a:noAutofit/>
          </a:bodyPr>
          <a:lstStyle>
            <a:lvl1pPr marL="175018" indent="-175018">
              <a:lnSpc>
                <a:spcPts val="2820"/>
              </a:lnSpc>
              <a:spcAft>
                <a:spcPts val="450"/>
              </a:spcAft>
              <a:buClr>
                <a:srgbClr val="EAAA00"/>
              </a:buClr>
              <a:buSzPct val="130000"/>
              <a:buFont typeface="Arial" charset="0"/>
              <a:buChar char="•"/>
              <a:tabLst/>
              <a:defRPr sz="1950">
                <a:solidFill>
                  <a:srgbClr val="57514A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304793" indent="-176209">
              <a:lnSpc>
                <a:spcPts val="2820"/>
              </a:lnSpc>
              <a:spcAft>
                <a:spcPts val="450"/>
              </a:spcAft>
              <a:buClr>
                <a:srgbClr val="EAAA00"/>
              </a:buClr>
              <a:buSzPct val="130000"/>
              <a:buFont typeface="Arial" charset="0"/>
              <a:buChar char="•"/>
              <a:tabLst/>
              <a:defRPr sz="1950">
                <a:solidFill>
                  <a:srgbClr val="57514A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433377" indent="-176209">
              <a:lnSpc>
                <a:spcPts val="2820"/>
              </a:lnSpc>
              <a:spcAft>
                <a:spcPts val="450"/>
              </a:spcAft>
              <a:buClr>
                <a:srgbClr val="EAAA00"/>
              </a:buClr>
              <a:buSzPct val="130000"/>
              <a:buFont typeface="Arial" charset="0"/>
              <a:buChar char="•"/>
              <a:tabLst/>
              <a:defRPr sz="1950">
                <a:solidFill>
                  <a:srgbClr val="57514A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514337" indent="-128585">
              <a:lnSpc>
                <a:spcPts val="2820"/>
              </a:lnSpc>
              <a:spcAft>
                <a:spcPts val="450"/>
              </a:spcAft>
              <a:buClr>
                <a:srgbClr val="EAAA00"/>
              </a:buClr>
              <a:buSzPct val="130000"/>
              <a:buFont typeface="Arial" charset="0"/>
              <a:buChar char="•"/>
              <a:defRPr sz="1950">
                <a:solidFill>
                  <a:srgbClr val="57514A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642922" indent="-128585">
              <a:lnSpc>
                <a:spcPts val="2820"/>
              </a:lnSpc>
              <a:spcAft>
                <a:spcPts val="450"/>
              </a:spcAft>
              <a:buClr>
                <a:srgbClr val="EAAA00"/>
              </a:buClr>
              <a:buSzPct val="130000"/>
              <a:buFont typeface="Arial" charset="0"/>
              <a:buChar char="•"/>
              <a:defRPr sz="1950">
                <a:solidFill>
                  <a:srgbClr val="57514A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605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P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286250" y="0"/>
            <a:ext cx="257175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5751" y="883823"/>
            <a:ext cx="6276272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350" b="0" baseline="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285751" y="341316"/>
            <a:ext cx="6276272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25A7B-A30E-436A-A222-28A28E90745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(c) American Council of Engineering Companies</a:t>
            </a:r>
          </a:p>
        </p:txBody>
      </p:sp>
    </p:spTree>
    <p:extLst>
      <p:ext uri="{BB962C8B-B14F-4D97-AF65-F5344CB8AC3E}">
        <p14:creationId xmlns:p14="http://schemas.microsoft.com/office/powerpoint/2010/main" val="1255711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P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-5114" y="0"/>
            <a:ext cx="3429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57601" y="950695"/>
            <a:ext cx="290442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3657601" y="341316"/>
            <a:ext cx="290442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13743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3E2E7-AA37-4A74-9772-F96AE28B7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A754CF-C209-48AA-B3E1-139B5EDF9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9A8A3-252E-40C6-8BCA-7137ABD0B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4974-3038-480F-9D02-C09FEE0BA019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7BE2E-670C-4F81-B265-148A2A5B0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5E33A-B35A-4261-9175-9A108FCB7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0CCB-BE39-4AEB-ADFD-3DE0FEF13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642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7E70F-73B2-4362-93E4-55EE26629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78700-F21B-4600-BD73-36138B56E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7AB77-B193-41EE-B0AC-FA2131F02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4974-3038-480F-9D02-C09FEE0BA019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0530D-80A5-470D-B5CA-C2A338040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F1B9E-F561-4253-9FBA-CEDFB3CD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0CCB-BE39-4AEB-ADFD-3DE0FEF13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13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73B9-082D-4DA5-9B5C-48F83DCC3AB9}" type="datetime1">
              <a:rPr lang="en-US" smtClean="0"/>
              <a:t>7/23/2021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American Council of Engineering Companies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80084" y="4663440"/>
            <a:ext cx="274320" cy="274320"/>
          </a:xfrm>
          <a:prstGeom prst="ellipse">
            <a:avLst/>
          </a:prstGeo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3C2DC-B6B7-49FC-8738-49DD446C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282307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4A15A-DA6D-4B18-81CD-F94D28E1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3442101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2CC3A-5476-450B-9D42-29DB76366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4974-3038-480F-9D02-C09FEE0BA019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503E9-10F6-4AFB-BFE2-596782BBF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DDC08-2130-4453-BA7E-742DDFFCF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0CCB-BE39-4AEB-ADFD-3DE0FEF13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26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ABC58-2CF5-410B-A8E5-7F8F4F11C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D644C-D27A-485D-9CC4-30F8A8799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D0E539-F203-476F-9C68-755F96E1D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99B76-539F-481E-A710-64C0C8B3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4974-3038-480F-9D02-C09FEE0BA019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9F88C-59CB-464A-9AD4-513C0C4AC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571BB-97E1-4876-B544-BC2BC08C4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0CCB-BE39-4AEB-ADFD-3DE0FEF13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40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DC4E-A52D-41B1-A7F4-1EA577238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273847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DE8F0-1145-4A27-8F26-C10F82B0B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2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5F5577-A70D-4A13-8563-BFEAEFC8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2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0ABD42-EF59-43E4-89E3-A4DCBA7C0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4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C9F9F4-2387-48B4-8BCC-FD86853905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4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2F3276-E1DC-42B1-86D2-C18A8C606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4974-3038-480F-9D02-C09FEE0BA019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926037-1E16-4907-9ECB-C41B98366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E40944-8BF5-47D8-A209-967290B2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0CCB-BE39-4AEB-ADFD-3DE0FEF13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918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BEB4F-6ECD-4E42-BDCA-176368695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031D97-68B4-4BAF-8A38-A630AE6AD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4974-3038-480F-9D02-C09FEE0BA019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D9D282-2A5A-4033-A86B-F5C2CEFB9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D06C4A-45E2-4A6F-B1C6-22043A427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0CCB-BE39-4AEB-ADFD-3DE0FEF13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5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C005C3-55FF-4CFE-9817-C69E0D9C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4974-3038-480F-9D02-C09FEE0BA019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000DB-A40B-4B03-83AA-8B1DA28E3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997F0-E478-4F9E-8F77-1303D784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0CCB-BE39-4AEB-ADFD-3DE0FEF13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0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63956-AC7A-4543-B9E7-6E30BD8F4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4CA2C-ECA0-4135-98B2-0A66909F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740572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9C9811-491E-4E8F-8252-6AD4DE105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4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38266-ED96-4A4B-A262-5DB0244B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4974-3038-480F-9D02-C09FEE0BA019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2BEF5-8DA9-47D4-9360-0D0EB6EC5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EE65B-68D4-4382-BA23-295C775E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0CCB-BE39-4AEB-ADFD-3DE0FEF13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52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559B3-729A-4943-82FA-9A0047854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1F7A66-576F-42E7-B697-A33CF679EB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740572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4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2FE84-E22B-4B9F-AEEF-A835CB348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4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52970-5320-4C63-BB51-2231F2DA0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4974-3038-480F-9D02-C09FEE0BA019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144EF-7279-458C-9B8C-902A69BD9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C0871C-B2C9-4F18-AF88-381E308A9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0CCB-BE39-4AEB-ADFD-3DE0FEF13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10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B501D-8326-4BD9-946E-431E2E95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F7C264-B3BF-4A88-92F4-E8749E629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4C575-0BB8-4591-8C54-4CDD617F5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4974-3038-480F-9D02-C09FEE0BA019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2E53-73B7-4620-9C5B-A89FBBFE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B2FA8-2565-4F69-9512-0A6D544C2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0CCB-BE39-4AEB-ADFD-3DE0FEF13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286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1DF091-CEE4-46FA-9FEC-D1CC642F89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8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A4B13E-CE73-4F4C-8ED3-F13DDC3DF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9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4D75D-250A-41EF-9BBD-969E545BB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4974-3038-480F-9D02-C09FEE0BA019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F9943-B0A6-4651-8813-21977516C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DBD11-F1CE-4048-AD8A-31E368291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0CCB-BE39-4AEB-ADFD-3DE0FEF13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12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7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29458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29818" y="1790058"/>
            <a:ext cx="5205222" cy="1234440"/>
          </a:xfrm>
          <a:noFill/>
          <a:ln w="38100">
            <a:noFill/>
          </a:ln>
        </p:spPr>
        <p:txBody>
          <a:bodyPr lIns="274320" rIns="274320" anchor="ctr" anchorCtr="1">
            <a:normAutofit/>
          </a:bodyPr>
          <a:lstStyle>
            <a:lvl1pPr>
              <a:defRPr sz="2625">
                <a:solidFill>
                  <a:srgbClr val="26262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047" y="3264349"/>
            <a:ext cx="3825907" cy="94881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425">
                <a:solidFill>
                  <a:schemeClr val="tx1"/>
                </a:solidFill>
              </a:defRPr>
            </a:lvl1pPr>
            <a:lvl2pPr marL="3429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112E-BC7A-4CF3-AA0D-E4C73DF0A8E5}" type="datetime1">
              <a:rPr lang="en-US" smtClean="0"/>
              <a:t>7/23/2021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American Council of Engineering Companies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80084" y="4663440"/>
            <a:ext cx="274320" cy="274320"/>
          </a:xfrm>
          <a:prstGeom prst="ellipse">
            <a:avLst/>
          </a:prstGeo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DE IMAGE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267200" y="0"/>
            <a:ext cx="25908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5753" y="950699"/>
            <a:ext cx="6276272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257150" indent="0">
              <a:buNone/>
              <a:defRPr sz="675"/>
            </a:lvl2pPr>
            <a:lvl3pPr marL="514299" indent="0">
              <a:buNone/>
              <a:defRPr sz="563"/>
            </a:lvl3pPr>
            <a:lvl4pPr marL="771449" indent="0">
              <a:buNone/>
              <a:defRPr sz="506"/>
            </a:lvl4pPr>
            <a:lvl5pPr marL="1028598" indent="0">
              <a:buNone/>
              <a:defRPr sz="506"/>
            </a:lvl5pPr>
            <a:lvl6pPr marL="1285748" indent="0">
              <a:buNone/>
              <a:defRPr sz="506"/>
            </a:lvl6pPr>
            <a:lvl7pPr marL="1542896" indent="0">
              <a:buNone/>
              <a:defRPr sz="506"/>
            </a:lvl7pPr>
            <a:lvl8pPr marL="1800045" indent="0">
              <a:buNone/>
              <a:defRPr sz="506"/>
            </a:lvl8pPr>
            <a:lvl9pPr marL="2057195" indent="0">
              <a:buNone/>
              <a:defRPr sz="506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285753" y="341320"/>
            <a:ext cx="6276272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25">
                <a:solidFill>
                  <a:srgbClr val="57514A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42900" y="1504950"/>
            <a:ext cx="3543300" cy="3200400"/>
          </a:xfrm>
        </p:spPr>
        <p:txBody>
          <a:bodyPr>
            <a:normAutofit/>
          </a:bodyPr>
          <a:lstStyle>
            <a:lvl1pPr>
              <a:lnSpc>
                <a:spcPts val="1789"/>
              </a:lnSpc>
              <a:spcAft>
                <a:spcPts val="338"/>
              </a:spcAft>
              <a:buClr>
                <a:srgbClr val="EAAA00"/>
              </a:buClr>
              <a:buSzPct val="133000"/>
              <a:defRPr sz="1350"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>
              <a:lnSpc>
                <a:spcPts val="1789"/>
              </a:lnSpc>
              <a:spcAft>
                <a:spcPts val="338"/>
              </a:spcAft>
              <a:buClr>
                <a:srgbClr val="EAAA00"/>
              </a:buClr>
              <a:buSzPct val="133000"/>
              <a:defRPr sz="1350"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>
              <a:lnSpc>
                <a:spcPts val="1789"/>
              </a:lnSpc>
              <a:spcAft>
                <a:spcPts val="338"/>
              </a:spcAft>
              <a:buClr>
                <a:srgbClr val="EAAA00"/>
              </a:buClr>
              <a:buSzPct val="133000"/>
              <a:defRPr sz="1350"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>
              <a:lnSpc>
                <a:spcPts val="1789"/>
              </a:lnSpc>
              <a:spcAft>
                <a:spcPts val="338"/>
              </a:spcAft>
              <a:buClr>
                <a:srgbClr val="EAAA00"/>
              </a:buClr>
              <a:buSzPct val="133000"/>
              <a:defRPr sz="1350"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>
              <a:lnSpc>
                <a:spcPts val="1789"/>
              </a:lnSpc>
              <a:spcAft>
                <a:spcPts val="338"/>
              </a:spcAft>
              <a:buClr>
                <a:srgbClr val="EAAA00"/>
              </a:buClr>
              <a:buSzPct val="133000"/>
              <a:defRPr sz="1350"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7947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5753" y="895354"/>
            <a:ext cx="6276272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257150" indent="0">
              <a:buNone/>
              <a:defRPr sz="675"/>
            </a:lvl2pPr>
            <a:lvl3pPr marL="514299" indent="0">
              <a:buNone/>
              <a:defRPr sz="563"/>
            </a:lvl3pPr>
            <a:lvl4pPr marL="771449" indent="0">
              <a:buNone/>
              <a:defRPr sz="506"/>
            </a:lvl4pPr>
            <a:lvl5pPr marL="1028598" indent="0">
              <a:buNone/>
              <a:defRPr sz="506"/>
            </a:lvl5pPr>
            <a:lvl6pPr marL="1285748" indent="0">
              <a:buNone/>
              <a:defRPr sz="506"/>
            </a:lvl6pPr>
            <a:lvl7pPr marL="1542896" indent="0">
              <a:buNone/>
              <a:defRPr sz="506"/>
            </a:lvl7pPr>
            <a:lvl8pPr marL="1800045" indent="0">
              <a:buNone/>
              <a:defRPr sz="506"/>
            </a:lvl8pPr>
            <a:lvl9pPr marL="2057195" indent="0">
              <a:buNone/>
              <a:defRPr sz="506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285753" y="341320"/>
            <a:ext cx="6276272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25">
                <a:solidFill>
                  <a:srgbClr val="57514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2900" y="1428750"/>
            <a:ext cx="5943600" cy="3200400"/>
          </a:xfrm>
        </p:spPr>
        <p:txBody>
          <a:bodyPr anchor="t">
            <a:noAutofit/>
          </a:bodyPr>
          <a:lstStyle>
            <a:lvl1pPr marL="131257" indent="-131257">
              <a:lnSpc>
                <a:spcPts val="2115"/>
              </a:lnSpc>
              <a:spcAft>
                <a:spcPts val="338"/>
              </a:spcAft>
              <a:buClr>
                <a:srgbClr val="EAAA00"/>
              </a:buClr>
              <a:buSzPct val="130000"/>
              <a:buFont typeface="Arial" charset="0"/>
              <a:buChar char="•"/>
              <a:tabLst/>
              <a:defRPr sz="1463">
                <a:solidFill>
                  <a:srgbClr val="57514A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228584" indent="-132150">
              <a:lnSpc>
                <a:spcPts val="2115"/>
              </a:lnSpc>
              <a:spcAft>
                <a:spcPts val="338"/>
              </a:spcAft>
              <a:buClr>
                <a:srgbClr val="EAAA00"/>
              </a:buClr>
              <a:buSzPct val="130000"/>
              <a:buFont typeface="Arial" charset="0"/>
              <a:buChar char="•"/>
              <a:tabLst/>
              <a:defRPr sz="1463">
                <a:solidFill>
                  <a:srgbClr val="57514A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325017" indent="-132150">
              <a:lnSpc>
                <a:spcPts val="2115"/>
              </a:lnSpc>
              <a:spcAft>
                <a:spcPts val="338"/>
              </a:spcAft>
              <a:buClr>
                <a:srgbClr val="EAAA00"/>
              </a:buClr>
              <a:buSzPct val="130000"/>
              <a:buFont typeface="Arial" charset="0"/>
              <a:buChar char="•"/>
              <a:tabLst/>
              <a:defRPr sz="1463">
                <a:solidFill>
                  <a:srgbClr val="57514A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385734" indent="-96434">
              <a:lnSpc>
                <a:spcPts val="2115"/>
              </a:lnSpc>
              <a:spcAft>
                <a:spcPts val="338"/>
              </a:spcAft>
              <a:buClr>
                <a:srgbClr val="EAAA00"/>
              </a:buClr>
              <a:buSzPct val="130000"/>
              <a:buFont typeface="Arial" charset="0"/>
              <a:buChar char="•"/>
              <a:defRPr sz="1463">
                <a:solidFill>
                  <a:srgbClr val="57514A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482168" indent="-96434">
              <a:lnSpc>
                <a:spcPts val="2115"/>
              </a:lnSpc>
              <a:spcAft>
                <a:spcPts val="338"/>
              </a:spcAft>
              <a:buClr>
                <a:srgbClr val="EAAA00"/>
              </a:buClr>
              <a:buSzPct val="130000"/>
              <a:buFont typeface="Arial" charset="0"/>
              <a:buChar char="•"/>
              <a:defRPr sz="1463">
                <a:solidFill>
                  <a:srgbClr val="57514A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688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6680" y="1978533"/>
            <a:ext cx="2466017" cy="2326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5303" y="1978533"/>
            <a:ext cx="2467887" cy="2326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5DE2-7DC8-4460-B749-9B6A13FC90B6}" type="datetime1">
              <a:rPr lang="en-US" smtClean="0"/>
              <a:t>7/23/2021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American Council of Engineering Companies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180084" y="4663440"/>
            <a:ext cx="274320" cy="274320"/>
          </a:xfrm>
          <a:prstGeom prst="ellipse">
            <a:avLst/>
          </a:prstGeom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6679" y="1735076"/>
            <a:ext cx="2466018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679" y="2357438"/>
            <a:ext cx="2466018" cy="19475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65303" y="2357438"/>
            <a:ext cx="2467887" cy="194758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565303" y="1735076"/>
            <a:ext cx="2467887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E095-468D-4000-A775-0FC243C6D1BA}" type="datetime1">
              <a:rPr lang="en-US" smtClean="0"/>
              <a:t>7/23/2021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American Council of Engineering Companies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80084" y="4663440"/>
            <a:ext cx="274320" cy="274320"/>
          </a:xfrm>
          <a:prstGeom prst="ellipse">
            <a:avLst/>
          </a:prstGeom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E1CF-BE38-4FDC-AFA5-1E96E7D8B15B}" type="datetime1">
              <a:rPr lang="en-US" smtClean="0"/>
              <a:t>7/23/2021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American Council of Engineering Companies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80084" y="4663440"/>
            <a:ext cx="274320" cy="274320"/>
          </a:xfrm>
          <a:prstGeom prst="ellipse">
            <a:avLst/>
          </a:prstGeom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C9E15-0CA9-4249-AE3F-E3B630123350}" type="datetime1">
              <a:rPr lang="en-US" smtClean="0"/>
              <a:t>7/23/2021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American Council of Engineering Companies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80084" y="4663440"/>
            <a:ext cx="274320" cy="274320"/>
          </a:xfrm>
          <a:prstGeom prst="ellipse">
            <a:avLst/>
          </a:prstGeom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3429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480527" y="1682872"/>
            <a:ext cx="2467946" cy="85612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>
              <a:defRPr sz="157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9045" y="603504"/>
            <a:ext cx="2708910" cy="3936492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224" y="2662439"/>
            <a:ext cx="2134553" cy="164552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AFB2-3831-4127-92B4-8C93F1ED3A9E}" type="datetime1">
              <a:rPr lang="en-US" smtClean="0"/>
              <a:t>7/23/2021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80527" y="4677156"/>
            <a:ext cx="2854799" cy="24003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dirty="0"/>
              <a:t>(c) American Council of Engineering Companies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180084" y="4663440"/>
            <a:ext cx="274320" cy="274320"/>
          </a:xfrm>
          <a:prstGeom prst="ellipse">
            <a:avLst/>
          </a:prstGeom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3428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480060" y="1682871"/>
            <a:ext cx="2468880" cy="857250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>
              <a:defRPr sz="157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29000" y="-31629"/>
            <a:ext cx="3432430" cy="51435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224" y="2662439"/>
            <a:ext cx="2134553" cy="164552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C332398-CA24-4360-ACE5-39B6200D0220}" type="datetime1">
              <a:rPr lang="en-US" smtClean="0"/>
              <a:t>7/23/2021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80060" y="4677156"/>
            <a:ext cx="2852928" cy="24003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dirty="0"/>
              <a:t>(c) American Council of Engineering Companies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180084" y="4663440"/>
            <a:ext cx="274320" cy="274320"/>
          </a:xfrm>
          <a:prstGeom prst="ellipse">
            <a:avLst/>
          </a:prstGeom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04534" y="723519"/>
            <a:ext cx="4453316" cy="891540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4534" y="1978534"/>
            <a:ext cx="4453316" cy="2326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4207" y="4679112"/>
            <a:ext cx="1548983" cy="242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9AE9EA1-7C47-4617-9294-B9D615782524}" type="datetime1">
              <a:rPr lang="en-US" smtClean="0"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6679" y="4677156"/>
            <a:ext cx="3417498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(c) American Council of Engineering Companies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FDE0CE-D48C-4583-899E-A3A658A3AB3A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562600" y="4552950"/>
            <a:ext cx="121930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3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  <p:sldLayoutId id="2147484312" r:id="rId12"/>
    <p:sldLayoutId id="2147484313" r:id="rId13"/>
    <p:sldLayoutId id="2147484314" r:id="rId14"/>
    <p:sldLayoutId id="2147484315" r:id="rId15"/>
    <p:sldLayoutId id="2147484299" r:id="rId16"/>
    <p:sldLayoutId id="2147484317" r:id="rId17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1950" kern="1200" cap="none" spc="150" baseline="0">
          <a:solidFill>
            <a:srgbClr val="262626"/>
          </a:solidFill>
          <a:latin typeface="Georgia" charset="0"/>
          <a:ea typeface="Georgia" charset="0"/>
          <a:cs typeface="Georgia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5838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3716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54A933-49D9-4955-9BD9-B45942898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907FD-44D2-4755-82A1-1C6210CE3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E52B4-8EDE-4166-BC30-DCAD43D4A0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6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F4974-3038-480F-9D02-C09FEE0BA019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7C92D-6690-4783-8D56-84CAC5DD8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6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FC92A-0FFF-4B57-BD0F-390DAE7A9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6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80CCB-BE39-4AEB-ADFD-3DE0FEF13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0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  <p:sldLayoutId id="2147484330" r:id="rId12"/>
    <p:sldLayoutId id="2147484331" r:id="rId13"/>
    <p:sldLayoutId id="2147484332" r:id="rId14"/>
  </p:sldLayoutIdLs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4" indent="-128584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4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4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covid19.apple.com/mobility" TargetMode="Externa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opentable.com/state-of-industry" TargetMode="Externa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BB31E813-4FEE-4C50-90E5-47057B42749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2" r="15552"/>
          <a:stretch>
            <a:fillRect/>
          </a:stretch>
        </p:blipFill>
        <p:spPr>
          <a:xfrm>
            <a:off x="0" y="0"/>
            <a:ext cx="6858000" cy="5162550"/>
          </a:xfr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00049" y="484255"/>
            <a:ext cx="6305551" cy="1205458"/>
          </a:xfrm>
          <a:prstGeom prst="rect">
            <a:avLst/>
          </a:prstGeom>
          <a:effectLst/>
        </p:spPr>
        <p:txBody>
          <a:bodyPr wrap="square" lIns="0" tIns="0" rIns="0" bIns="0" anchor="b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000"/>
              </a:spcAft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Deep South Convention 2021 </a:t>
            </a:r>
          </a:p>
          <a:p>
            <a:pPr algn="l"/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Private Market Briefing &amp;</a:t>
            </a:r>
          </a:p>
          <a:p>
            <a:pPr algn="l"/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Economic Outlook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10278" y="1802243"/>
            <a:ext cx="3418772" cy="20774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350" dirty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Erin McLaughlin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4221411"/>
            <a:ext cx="1948816" cy="738311"/>
          </a:xfrm>
          <a:prstGeom prst="rect">
            <a:avLst/>
          </a:prstGeom>
        </p:spPr>
      </p:pic>
      <p:sp>
        <p:nvSpPr>
          <p:cNvPr id="15" name="Title 2"/>
          <p:cNvSpPr txBox="1">
            <a:spLocks/>
          </p:cNvSpPr>
          <p:nvPr/>
        </p:nvSpPr>
        <p:spPr>
          <a:xfrm>
            <a:off x="410278" y="2040709"/>
            <a:ext cx="3418772" cy="15004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s-IS" sz="975" i="1" dirty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July 24, 2021</a:t>
            </a:r>
            <a:endParaRPr lang="en-US" sz="975" i="1" dirty="0">
              <a:solidFill>
                <a:schemeClr val="bg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381000" y="1736757"/>
            <a:ext cx="2895600" cy="0"/>
          </a:xfrm>
          <a:prstGeom prst="line">
            <a:avLst/>
          </a:prstGeom>
          <a:ln>
            <a:solidFill>
              <a:srgbClr val="93B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30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B4751E-C577-40D2-9DEA-82C2DE5E04A5}"/>
              </a:ext>
            </a:extLst>
          </p:cNvPr>
          <p:cNvSpPr/>
          <p:nvPr/>
        </p:nvSpPr>
        <p:spPr>
          <a:xfrm>
            <a:off x="5562600" y="4552950"/>
            <a:ext cx="1219200" cy="495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4">
            <a:extLst>
              <a:ext uri="{FF2B5EF4-FFF2-40B4-BE49-F238E27FC236}">
                <a16:creationId xmlns:a16="http://schemas.microsoft.com/office/drawing/2014/main" id="{A44EAA07-FAE3-4F2D-B1EC-36507C26F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1316"/>
            <a:ext cx="6858000" cy="495383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Forecasted Rise in A/E Output if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Bipartisan Infrastructure Plan is Enacted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882282-771D-4963-9DB8-8DD3B8E6D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065" y="1184559"/>
            <a:ext cx="4056743" cy="2937642"/>
          </a:xfrm>
          <a:prstGeom prst="rect">
            <a:avLst/>
          </a:prstGeom>
        </p:spPr>
      </p:pic>
      <p:sp>
        <p:nvSpPr>
          <p:cNvPr id="7" name="TextBox 35">
            <a:extLst>
              <a:ext uri="{FF2B5EF4-FFF2-40B4-BE49-F238E27FC236}">
                <a16:creationId xmlns:a16="http://schemas.microsoft.com/office/drawing/2014/main" id="{A0AE913C-BCF9-4FF2-ACE9-265AC142433A}"/>
              </a:ext>
            </a:extLst>
          </p:cNvPr>
          <p:cNvSpPr txBox="1"/>
          <p:nvPr/>
        </p:nvSpPr>
        <p:spPr>
          <a:xfrm>
            <a:off x="2057400" y="4078129"/>
            <a:ext cx="3423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ACEC Research Institute, Rockport Analytics</a:t>
            </a:r>
          </a:p>
        </p:txBody>
      </p:sp>
    </p:spTree>
    <p:extLst>
      <p:ext uri="{BB962C8B-B14F-4D97-AF65-F5344CB8AC3E}">
        <p14:creationId xmlns:p14="http://schemas.microsoft.com/office/powerpoint/2010/main" val="2320559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4">
            <a:extLst>
              <a:ext uri="{FF2B5EF4-FFF2-40B4-BE49-F238E27FC236}">
                <a16:creationId xmlns:a16="http://schemas.microsoft.com/office/drawing/2014/main" id="{A44EAA07-FAE3-4F2D-B1EC-36507C26F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1316"/>
            <a:ext cx="6858000" cy="49538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NABE Outlook Survey – May 2021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0E36EA-4067-4484-A294-97809D4745F5}"/>
              </a:ext>
            </a:extLst>
          </p:cNvPr>
          <p:cNvSpPr/>
          <p:nvPr/>
        </p:nvSpPr>
        <p:spPr>
          <a:xfrm>
            <a:off x="228600" y="918403"/>
            <a:ext cx="381000" cy="357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0C30B6-F76A-4855-AF26-F511C8F8F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842818"/>
            <a:ext cx="4457700" cy="374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07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4">
            <a:extLst>
              <a:ext uri="{FF2B5EF4-FFF2-40B4-BE49-F238E27FC236}">
                <a16:creationId xmlns:a16="http://schemas.microsoft.com/office/drawing/2014/main" id="{A44EAA07-FAE3-4F2D-B1EC-36507C26F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1316"/>
            <a:ext cx="6858000" cy="49538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NABE Outlook Survey – May 2021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AAE73D5D-2108-481E-8011-5817058CB3F0}"/>
              </a:ext>
            </a:extLst>
          </p:cNvPr>
          <p:cNvSpPr txBox="1"/>
          <p:nvPr/>
        </p:nvSpPr>
        <p:spPr>
          <a:xfrm>
            <a:off x="152400" y="4459129"/>
            <a:ext cx="3423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Source: NABE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0E36EA-4067-4484-A294-97809D4745F5}"/>
              </a:ext>
            </a:extLst>
          </p:cNvPr>
          <p:cNvSpPr/>
          <p:nvPr/>
        </p:nvSpPr>
        <p:spPr>
          <a:xfrm>
            <a:off x="228600" y="918403"/>
            <a:ext cx="381000" cy="357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C4412B-B122-46FB-A17E-D84F5D92F5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79" t="24419" r="1473" b="8100"/>
          <a:stretch/>
        </p:blipFill>
        <p:spPr>
          <a:xfrm>
            <a:off x="152400" y="798534"/>
            <a:ext cx="6553200" cy="35159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898BE8-7D83-4B15-8B94-5E55766BF749}"/>
              </a:ext>
            </a:extLst>
          </p:cNvPr>
          <p:cNvSpPr txBox="1"/>
          <p:nvPr/>
        </p:nvSpPr>
        <p:spPr>
          <a:xfrm>
            <a:off x="2057400" y="4026753"/>
            <a:ext cx="2286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 COVID-19 spread greatest downside risk.</a:t>
            </a:r>
          </a:p>
        </p:txBody>
      </p:sp>
    </p:spTree>
    <p:extLst>
      <p:ext uri="{BB962C8B-B14F-4D97-AF65-F5344CB8AC3E}">
        <p14:creationId xmlns:p14="http://schemas.microsoft.com/office/powerpoint/2010/main" val="3732812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4">
            <a:extLst>
              <a:ext uri="{FF2B5EF4-FFF2-40B4-BE49-F238E27FC236}">
                <a16:creationId xmlns:a16="http://schemas.microsoft.com/office/drawing/2014/main" id="{A44EAA07-FAE3-4F2D-B1EC-36507C26F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1316"/>
            <a:ext cx="6858000" cy="49538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NABE Outlook Survey – May 2021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AAE73D5D-2108-481E-8011-5817058CB3F0}"/>
              </a:ext>
            </a:extLst>
          </p:cNvPr>
          <p:cNvSpPr txBox="1"/>
          <p:nvPr/>
        </p:nvSpPr>
        <p:spPr>
          <a:xfrm>
            <a:off x="129540" y="3269562"/>
            <a:ext cx="34233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Source: NABE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‘H2’ = second half of year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‘H1’ = first half of year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0E36EA-4067-4484-A294-97809D4745F5}"/>
              </a:ext>
            </a:extLst>
          </p:cNvPr>
          <p:cNvSpPr/>
          <p:nvPr/>
        </p:nvSpPr>
        <p:spPr>
          <a:xfrm>
            <a:off x="228600" y="918403"/>
            <a:ext cx="381000" cy="357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6979E6-E7D1-4856-9D11-68A2DE9A84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33" t="42099" r="2222" b="18395"/>
          <a:stretch/>
        </p:blipFill>
        <p:spPr>
          <a:xfrm>
            <a:off x="129540" y="1154622"/>
            <a:ext cx="6559792" cy="195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66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4">
            <a:extLst>
              <a:ext uri="{FF2B5EF4-FFF2-40B4-BE49-F238E27FC236}">
                <a16:creationId xmlns:a16="http://schemas.microsoft.com/office/drawing/2014/main" id="{A44EAA07-FAE3-4F2D-B1EC-36507C26F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567"/>
            <a:ext cx="6858000" cy="49538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Inflation / Materials Concerns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7BB2D3-4FF3-4D60-B58D-AF15FF0FDBFC}"/>
              </a:ext>
            </a:extLst>
          </p:cNvPr>
          <p:cNvSpPr txBox="1"/>
          <p:nvPr/>
        </p:nvSpPr>
        <p:spPr>
          <a:xfrm>
            <a:off x="457200" y="819150"/>
            <a:ext cx="5867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Inflation concerns—which haven’t been an issue since the 1970s—are being debated, but many economists think this will be a short-term problem</a:t>
            </a:r>
          </a:p>
          <a:p>
            <a:pPr marL="285750" indent="-285750"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NABE panelists in the May Outlook Survey expect inflation to ease in the second half of 2021, with no resurgence in 2022</a:t>
            </a:r>
          </a:p>
          <a:p>
            <a:pPr marL="285750" indent="-285750"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However the price pressure is real; core inflation rates rose to 3.8% in May from 3.0% in April and 1.6% in March</a:t>
            </a:r>
          </a:p>
          <a:p>
            <a:pPr marL="285750" indent="-285750"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When considering just materials and components of construction, the Producer Price Index showed a 17% rise in May 2021 compared to May 2020</a:t>
            </a:r>
          </a:p>
          <a:p>
            <a:pPr marL="285750" indent="-285750"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While lumber prices have reportedly begun to stabilize, steel prices continue to rise</a:t>
            </a:r>
          </a:p>
        </p:txBody>
      </p:sp>
    </p:spTree>
    <p:extLst>
      <p:ext uri="{BB962C8B-B14F-4D97-AF65-F5344CB8AC3E}">
        <p14:creationId xmlns:p14="http://schemas.microsoft.com/office/powerpoint/2010/main" val="1782410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4">
            <a:extLst>
              <a:ext uri="{FF2B5EF4-FFF2-40B4-BE49-F238E27FC236}">
                <a16:creationId xmlns:a16="http://schemas.microsoft.com/office/drawing/2014/main" id="{A44EAA07-FAE3-4F2D-B1EC-36507C26F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567"/>
            <a:ext cx="6858000" cy="49538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Human Factor / Labor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7BB2D3-4FF3-4D60-B58D-AF15FF0FDBFC}"/>
              </a:ext>
            </a:extLst>
          </p:cNvPr>
          <p:cNvSpPr txBox="1"/>
          <p:nvPr/>
        </p:nvSpPr>
        <p:spPr>
          <a:xfrm>
            <a:off x="457200" y="819150"/>
            <a:ext cx="586740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engineering firms, labor costs and availability remain a high concern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tight labor market is expected to continue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Pandemic and recession had great impact on women and others with significant home and child-care responsibilities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Level of uncertainty (paradigm shift) regarding staff who strongly prefer remote work arrangements</a:t>
            </a:r>
          </a:p>
        </p:txBody>
      </p:sp>
    </p:spTree>
    <p:extLst>
      <p:ext uri="{BB962C8B-B14F-4D97-AF65-F5344CB8AC3E}">
        <p14:creationId xmlns:p14="http://schemas.microsoft.com/office/powerpoint/2010/main" val="719269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4">
            <a:extLst>
              <a:ext uri="{FF2B5EF4-FFF2-40B4-BE49-F238E27FC236}">
                <a16:creationId xmlns:a16="http://schemas.microsoft.com/office/drawing/2014/main" id="{A44EAA07-FAE3-4F2D-B1EC-36507C26F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1316"/>
            <a:ext cx="6858000" cy="49538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‘Shecession’?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731D22-462B-4E92-9707-623DCB84DA1C}"/>
              </a:ext>
            </a:extLst>
          </p:cNvPr>
          <p:cNvSpPr txBox="1"/>
          <p:nvPr/>
        </p:nvSpPr>
        <p:spPr>
          <a:xfrm>
            <a:off x="304800" y="825877"/>
            <a:ext cx="6172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 has to do a double take when reading headlines in the business news like </a:t>
            </a:r>
            <a:r>
              <a:rPr lang="en-US" sz="1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“The U.S. economy lost 140,000 jobs in December. All of them were held by women” 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(CNN.com, January 8, 2021). Could that be right? The unfortunate answer is yes.</a:t>
            </a:r>
          </a:p>
          <a:p>
            <a:pPr marL="171450" marR="0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COVID-19 recession has not affected everyone the same—and it has been particularly impactful to U.S. women.</a:t>
            </a:r>
          </a:p>
          <a:p>
            <a:pPr marL="171450" marR="0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the Bureau of Labor Statistics (BLS) released its monthly job numbers for December it showed that for the first time, jobs held by women disappeared at a faster clip then those held by men. </a:t>
            </a:r>
          </a:p>
          <a:p>
            <a:pPr marL="171450" marR="0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According to BLS, the country lost a net 140,000 payroll jobs in December, due to 156,000 women losing their jobs and men gaining 16,000 jobs. The only other month there has been such a drastic dip is September, when 865,000 women left the labor force—four times the rate of men. (Many blamed the start of the virtual school year for the September decline.)</a:t>
            </a:r>
          </a:p>
          <a:p>
            <a:pPr marL="171450" marR="0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meshes up with the research the Bipartisan Policy Center has done on the subject. In its </a:t>
            </a:r>
            <a: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 of COVID-19 on the Workforce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survey conducted in October 2020, BPC details that </a:t>
            </a:r>
            <a:r>
              <a:rPr lang="en-US" sz="1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 women with children under two years old, 42% have left work during the coronavirus pandemic, and women are twice as likely as men to say they left work for caregiving responsibilities due to childcare provider or school closures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849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1F991F9-0FA9-42D4-9833-721C832CBA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r="18162" b="2"/>
          <a:stretch/>
        </p:blipFill>
        <p:spPr>
          <a:xfrm>
            <a:off x="20" y="10"/>
            <a:ext cx="4239938" cy="514349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2628" y="2133276"/>
            <a:ext cx="3334702" cy="891540"/>
          </a:xfrm>
          <a:solidFill>
            <a:schemeClr val="bg1">
              <a:alpha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182880" tIns="182880" rIns="182880" bIns="182880" rtlCol="0" anchor="ctr">
            <a:normAutofit fontScale="90000"/>
          </a:bodyPr>
          <a:lstStyle/>
          <a:p>
            <a:pPr algn="ctr" defTabSz="914400"/>
            <a:r>
              <a:rPr lang="en-US" sz="2200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Four Submarkets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D8C857-9447-4941-8520-9A44A926F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9958" y="5055"/>
            <a:ext cx="2618042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91000" y="730200"/>
            <a:ext cx="2667000" cy="3693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342900" defTabSz="914400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Commercial &amp; Residential Real Estate</a:t>
            </a:r>
          </a:p>
          <a:p>
            <a:pPr marL="457200" indent="-342900" defTabSz="914400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Intermodal &amp; Logistics</a:t>
            </a:r>
          </a:p>
          <a:p>
            <a:pPr marL="457200" indent="-342900" defTabSz="914400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&amp; Utilities</a:t>
            </a:r>
          </a:p>
          <a:p>
            <a:pPr marL="457200" indent="-342900" defTabSz="914400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 Care &amp; Science+Technology</a:t>
            </a:r>
          </a:p>
        </p:txBody>
      </p:sp>
    </p:spTree>
    <p:extLst>
      <p:ext uri="{BB962C8B-B14F-4D97-AF65-F5344CB8AC3E}">
        <p14:creationId xmlns:p14="http://schemas.microsoft.com/office/powerpoint/2010/main" val="3297139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412241" y="819150"/>
            <a:ext cx="2000250" cy="286297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85721" indent="0" defTabSz="685766">
              <a:lnSpc>
                <a:spcPct val="100000"/>
              </a:lnSpc>
              <a:spcBef>
                <a:spcPts val="750"/>
              </a:spcBef>
              <a:spcAft>
                <a:spcPts val="563"/>
              </a:spcAft>
              <a:buClr>
                <a:schemeClr val="tx1"/>
              </a:buClr>
              <a:buSzPct val="100000"/>
              <a:buNone/>
            </a:pPr>
            <a:r>
              <a:rPr lang="en-US" sz="1400" dirty="0">
                <a:solidFill>
                  <a:srgbClr val="4D7A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&amp; Utilities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0103490A-68A8-4836-AD65-1C1F36F305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32" y="895350"/>
            <a:ext cx="554724" cy="526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A51FC3-20CB-43CE-B5EF-20EC0F7E33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69" y="2652903"/>
            <a:ext cx="514888" cy="520169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076485C-4453-441A-A20F-BF6ACEBB96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701" y="908580"/>
            <a:ext cx="526502" cy="5201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D6561C-AB58-4731-953A-93123C1A72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32" y="2662614"/>
            <a:ext cx="526007" cy="515468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6B0F744-51C6-4C9F-BDD2-A64FAC200166}"/>
              </a:ext>
            </a:extLst>
          </p:cNvPr>
          <p:cNvSpPr txBox="1">
            <a:spLocks/>
          </p:cNvSpPr>
          <p:nvPr/>
        </p:nvSpPr>
        <p:spPr>
          <a:xfrm>
            <a:off x="845" y="740600"/>
            <a:ext cx="2513756" cy="69991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ts val="3180"/>
              </a:lnSpc>
              <a:spcBef>
                <a:spcPts val="1000"/>
              </a:spcBef>
              <a:spcAft>
                <a:spcPts val="600"/>
              </a:spcAft>
              <a:buClr>
                <a:srgbClr val="EAAA00"/>
              </a:buClr>
              <a:buSzPct val="133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ts val="3180"/>
              </a:lnSpc>
              <a:spcBef>
                <a:spcPts val="500"/>
              </a:spcBef>
              <a:spcAft>
                <a:spcPts val="600"/>
              </a:spcAft>
              <a:buClr>
                <a:srgbClr val="EAAA00"/>
              </a:buClr>
              <a:buSzPct val="133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ts val="3180"/>
              </a:lnSpc>
              <a:spcBef>
                <a:spcPts val="500"/>
              </a:spcBef>
              <a:spcAft>
                <a:spcPts val="600"/>
              </a:spcAft>
              <a:buClr>
                <a:srgbClr val="EAAA00"/>
              </a:buClr>
              <a:buSzPct val="133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ts val="3180"/>
              </a:lnSpc>
              <a:spcBef>
                <a:spcPts val="500"/>
              </a:spcBef>
              <a:spcAft>
                <a:spcPts val="600"/>
              </a:spcAft>
              <a:buClr>
                <a:srgbClr val="EAAA00"/>
              </a:buClr>
              <a:buSzPct val="133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ts val="3180"/>
              </a:lnSpc>
              <a:spcBef>
                <a:spcPts val="500"/>
              </a:spcBef>
              <a:spcAft>
                <a:spcPts val="600"/>
              </a:spcAft>
              <a:buClr>
                <a:srgbClr val="EAAA00"/>
              </a:buClr>
              <a:buSzPct val="133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1" indent="0" defTabSz="685766">
              <a:lnSpc>
                <a:spcPct val="100000"/>
              </a:lnSpc>
              <a:spcBef>
                <a:spcPts val="563"/>
              </a:spcBef>
              <a:spcAft>
                <a:spcPts val="563"/>
              </a:spcAft>
              <a:buClr>
                <a:prstClr val="black"/>
              </a:buClr>
              <a:buSzPct val="100000"/>
              <a:buNone/>
            </a:pPr>
            <a:r>
              <a:rPr lang="en-US" sz="1400" dirty="0">
                <a:solidFill>
                  <a:srgbClr val="004DB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Commercial &amp; Residential Real Estate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FAA6A34-338C-420C-9BEE-F463D9DC48AE}"/>
              </a:ext>
            </a:extLst>
          </p:cNvPr>
          <p:cNvSpPr txBox="1">
            <a:spLocks/>
          </p:cNvSpPr>
          <p:nvPr/>
        </p:nvSpPr>
        <p:spPr>
          <a:xfrm>
            <a:off x="-14194" y="2546200"/>
            <a:ext cx="2294447" cy="51546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ts val="3180"/>
              </a:lnSpc>
              <a:spcBef>
                <a:spcPts val="1000"/>
              </a:spcBef>
              <a:spcAft>
                <a:spcPts val="600"/>
              </a:spcAft>
              <a:buClr>
                <a:srgbClr val="EAAA00"/>
              </a:buClr>
              <a:buSzPct val="133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ts val="3180"/>
              </a:lnSpc>
              <a:spcBef>
                <a:spcPts val="500"/>
              </a:spcBef>
              <a:spcAft>
                <a:spcPts val="600"/>
              </a:spcAft>
              <a:buClr>
                <a:srgbClr val="EAAA00"/>
              </a:buClr>
              <a:buSzPct val="133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ts val="3180"/>
              </a:lnSpc>
              <a:spcBef>
                <a:spcPts val="500"/>
              </a:spcBef>
              <a:spcAft>
                <a:spcPts val="600"/>
              </a:spcAft>
              <a:buClr>
                <a:srgbClr val="EAAA00"/>
              </a:buClr>
              <a:buSzPct val="133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ts val="3180"/>
              </a:lnSpc>
              <a:spcBef>
                <a:spcPts val="500"/>
              </a:spcBef>
              <a:spcAft>
                <a:spcPts val="600"/>
              </a:spcAft>
              <a:buClr>
                <a:srgbClr val="EAAA00"/>
              </a:buClr>
              <a:buSzPct val="133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ts val="3180"/>
              </a:lnSpc>
              <a:spcBef>
                <a:spcPts val="500"/>
              </a:spcBef>
              <a:spcAft>
                <a:spcPts val="600"/>
              </a:spcAft>
              <a:buClr>
                <a:srgbClr val="EAAA00"/>
              </a:buClr>
              <a:buSzPct val="133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1" indent="0" defTabSz="685766">
              <a:lnSpc>
                <a:spcPct val="100000"/>
              </a:lnSpc>
              <a:spcBef>
                <a:spcPts val="563"/>
              </a:spcBef>
              <a:spcAft>
                <a:spcPts val="563"/>
              </a:spcAft>
              <a:buClr>
                <a:prstClr val="black"/>
              </a:buClr>
              <a:buSzPct val="100000"/>
              <a:buNone/>
            </a:pPr>
            <a:r>
              <a:rPr lang="en-US" sz="1400" dirty="0">
                <a:solidFill>
                  <a:srgbClr val="800D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Intermodal &amp; Logistics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7F8CA29-2C44-48FC-B812-F568F3FC7818}"/>
              </a:ext>
            </a:extLst>
          </p:cNvPr>
          <p:cNvSpPr txBox="1">
            <a:spLocks/>
          </p:cNvSpPr>
          <p:nvPr/>
        </p:nvSpPr>
        <p:spPr>
          <a:xfrm>
            <a:off x="3415686" y="2699706"/>
            <a:ext cx="2655660" cy="3292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ts val="3180"/>
              </a:lnSpc>
              <a:spcBef>
                <a:spcPts val="1000"/>
              </a:spcBef>
              <a:spcAft>
                <a:spcPts val="600"/>
              </a:spcAft>
              <a:buClr>
                <a:srgbClr val="EAAA00"/>
              </a:buClr>
              <a:buSzPct val="133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ts val="3180"/>
              </a:lnSpc>
              <a:spcBef>
                <a:spcPts val="500"/>
              </a:spcBef>
              <a:spcAft>
                <a:spcPts val="600"/>
              </a:spcAft>
              <a:buClr>
                <a:srgbClr val="EAAA00"/>
              </a:buClr>
              <a:buSzPct val="133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ts val="3180"/>
              </a:lnSpc>
              <a:spcBef>
                <a:spcPts val="500"/>
              </a:spcBef>
              <a:spcAft>
                <a:spcPts val="600"/>
              </a:spcAft>
              <a:buClr>
                <a:srgbClr val="EAAA00"/>
              </a:buClr>
              <a:buSzPct val="133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ts val="3180"/>
              </a:lnSpc>
              <a:spcBef>
                <a:spcPts val="500"/>
              </a:spcBef>
              <a:spcAft>
                <a:spcPts val="600"/>
              </a:spcAft>
              <a:buClr>
                <a:srgbClr val="EAAA00"/>
              </a:buClr>
              <a:buSzPct val="133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ts val="3180"/>
              </a:lnSpc>
              <a:spcBef>
                <a:spcPts val="500"/>
              </a:spcBef>
              <a:spcAft>
                <a:spcPts val="600"/>
              </a:spcAft>
              <a:buClr>
                <a:srgbClr val="EAAA00"/>
              </a:buClr>
              <a:buSzPct val="133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1" indent="0" defTabSz="685766">
              <a:lnSpc>
                <a:spcPct val="100000"/>
              </a:lnSpc>
              <a:spcBef>
                <a:spcPts val="563"/>
              </a:spcBef>
              <a:spcAft>
                <a:spcPts val="563"/>
              </a:spcAft>
              <a:buClr>
                <a:prstClr val="black"/>
              </a:buClr>
              <a:buSzPct val="100000"/>
              <a:buNone/>
            </a:pPr>
            <a:r>
              <a:rPr lang="en-US" sz="1400" dirty="0">
                <a:solidFill>
                  <a:srgbClr val="4D33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 Care &amp; Science+Technology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90F4010-0F55-434B-B497-2FE8D8E3D279}"/>
              </a:ext>
            </a:extLst>
          </p:cNvPr>
          <p:cNvSpPr txBox="1">
            <a:spLocks/>
          </p:cNvSpPr>
          <p:nvPr/>
        </p:nvSpPr>
        <p:spPr>
          <a:xfrm>
            <a:off x="104797" y="1833709"/>
            <a:ext cx="1590580" cy="7380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51435" tIns="25718" rIns="51435" bIns="257175" rtlCol="0" anchor="b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 algn="l" defTabSz="514350">
              <a:spcBef>
                <a:spcPts val="563"/>
              </a:spcBef>
              <a:buClr>
                <a:srgbClr val="A5A5A5"/>
              </a:buClr>
            </a:pPr>
            <a:r>
              <a:rPr lang="en-US" sz="11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types:</a:t>
            </a:r>
          </a:p>
          <a:p>
            <a:pPr marL="128588" indent="-128588" algn="l" defTabSz="514350">
              <a:spcBef>
                <a:spcPts val="563"/>
              </a:spcBef>
              <a:buClr>
                <a:srgbClr val="A5A5A5"/>
              </a:buClr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Estate Developers</a:t>
            </a:r>
          </a:p>
          <a:p>
            <a:pPr marL="128588" indent="-128588" algn="l" defTabSz="514350">
              <a:spcBef>
                <a:spcPts val="563"/>
              </a:spcBef>
              <a:buClr>
                <a:srgbClr val="A5A5A5"/>
              </a:buClr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Builders</a:t>
            </a:r>
          </a:p>
          <a:p>
            <a:pPr marL="128588" indent="-128588" algn="l" defTabSz="514350">
              <a:spcBef>
                <a:spcPts val="563"/>
              </a:spcBef>
              <a:buClr>
                <a:srgbClr val="A5A5A5"/>
              </a:buClr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Retailers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758FAAB-6E97-46A8-95BD-74E7F275BE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046214"/>
              </p:ext>
            </p:extLst>
          </p:nvPr>
        </p:nvGraphicFramePr>
        <p:xfrm>
          <a:off x="1613580" y="1463857"/>
          <a:ext cx="1762748" cy="1015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7653"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Example</a:t>
                      </a:r>
                      <a:r>
                        <a:rPr lang="en-US" sz="700" baseline="0" dirty="0"/>
                        <a:t> Clients</a:t>
                      </a:r>
                      <a:endParaRPr lang="en-US" sz="700" dirty="0"/>
                    </a:p>
                  </a:txBody>
                  <a:tcPr marL="44783" marR="44783" marT="22391" marB="2239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Fortune 2021 Ranking</a:t>
                      </a:r>
                    </a:p>
                  </a:txBody>
                  <a:tcPr marL="44783" marR="44783" marT="22391" marB="223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653"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Walmart</a:t>
                      </a:r>
                    </a:p>
                  </a:txBody>
                  <a:tcPr marL="44783" marR="44783" marT="22391" marB="2239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1</a:t>
                      </a:r>
                    </a:p>
                  </a:txBody>
                  <a:tcPr marL="44783" marR="44783" marT="22391" marB="223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653"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CBRE</a:t>
                      </a:r>
                    </a:p>
                  </a:txBody>
                  <a:tcPr marL="44783" marR="44783" marT="22391" marB="2239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122</a:t>
                      </a:r>
                    </a:p>
                  </a:txBody>
                  <a:tcPr marL="44783" marR="44783" marT="22391" marB="223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653"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D.R. Horton</a:t>
                      </a:r>
                    </a:p>
                  </a:txBody>
                  <a:tcPr marL="44783" marR="44783" marT="22391" marB="2239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148</a:t>
                      </a:r>
                    </a:p>
                  </a:txBody>
                  <a:tcPr marL="44783" marR="44783" marT="22391" marB="223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653"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Lennar</a:t>
                      </a:r>
                    </a:p>
                  </a:txBody>
                  <a:tcPr marL="44783" marR="44783" marT="22391" marB="2239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129</a:t>
                      </a:r>
                    </a:p>
                  </a:txBody>
                  <a:tcPr marL="44783" marR="44783" marT="22391" marB="223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653"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JLL</a:t>
                      </a:r>
                    </a:p>
                  </a:txBody>
                  <a:tcPr marL="44783" marR="44783" marT="22391" marB="2239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186</a:t>
                      </a:r>
                    </a:p>
                  </a:txBody>
                  <a:tcPr marL="44783" marR="44783" marT="22391" marB="2239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41C79AD-B70E-4A64-BA57-942910A56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684920"/>
              </p:ext>
            </p:extLst>
          </p:nvPr>
        </p:nvGraphicFramePr>
        <p:xfrm>
          <a:off x="4953000" y="1469859"/>
          <a:ext cx="1828800" cy="9564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4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88"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Example</a:t>
                      </a:r>
                      <a:r>
                        <a:rPr lang="en-US" sz="700" baseline="0" dirty="0"/>
                        <a:t> Clients</a:t>
                      </a:r>
                      <a:endParaRPr lang="en-US" sz="700" dirty="0"/>
                    </a:p>
                  </a:txBody>
                  <a:tcPr marL="34448" marR="34448" marT="17224" marB="1722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Fortune 2021 Ranking</a:t>
                      </a:r>
                    </a:p>
                  </a:txBody>
                  <a:tcPr marL="34448" marR="34448" marT="17224" marB="172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318"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Exelon</a:t>
                      </a:r>
                    </a:p>
                  </a:txBody>
                  <a:tcPr marL="34448" marR="34448" marT="17224" marB="1722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92</a:t>
                      </a:r>
                    </a:p>
                  </a:txBody>
                  <a:tcPr marL="34448" marR="34448" marT="17224" marB="172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318"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Duke Energy</a:t>
                      </a:r>
                    </a:p>
                  </a:txBody>
                  <a:tcPr marL="34448" marR="34448" marT="17224" marB="1722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126</a:t>
                      </a:r>
                    </a:p>
                  </a:txBody>
                  <a:tcPr marL="34448" marR="34448" marT="17224" marB="172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318"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PG&amp;E</a:t>
                      </a:r>
                    </a:p>
                  </a:txBody>
                  <a:tcPr marL="34448" marR="34448" marT="17224" marB="1722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160</a:t>
                      </a:r>
                    </a:p>
                  </a:txBody>
                  <a:tcPr marL="34448" marR="34448" marT="17224" marB="172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318"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Dominion Energy</a:t>
                      </a:r>
                    </a:p>
                  </a:txBody>
                  <a:tcPr marL="34448" marR="34448" marT="17224" marB="1722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193</a:t>
                      </a:r>
                    </a:p>
                  </a:txBody>
                  <a:tcPr marL="34448" marR="34448" marT="17224" marB="172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646"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American Electric Power</a:t>
                      </a:r>
                    </a:p>
                  </a:txBody>
                  <a:tcPr marL="34448" marR="34448" marT="17224" marB="1722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204</a:t>
                      </a:r>
                    </a:p>
                  </a:txBody>
                  <a:tcPr marL="34448" marR="34448" marT="17224" marB="172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48416B3C-FE1E-409A-91F0-EC92FA24B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909002"/>
              </p:ext>
            </p:extLst>
          </p:nvPr>
        </p:nvGraphicFramePr>
        <p:xfrm>
          <a:off x="1655962" y="3240433"/>
          <a:ext cx="1650381" cy="9233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8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169"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Example</a:t>
                      </a:r>
                      <a:r>
                        <a:rPr lang="en-US" sz="700" baseline="0" dirty="0"/>
                        <a:t> Clients</a:t>
                      </a:r>
                      <a:endParaRPr lang="en-US" sz="700" dirty="0"/>
                    </a:p>
                  </a:txBody>
                  <a:tcPr marL="29428" marR="29428" marT="14714" marB="14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i="1" dirty="0"/>
                        <a:t>Fortune</a:t>
                      </a:r>
                      <a:r>
                        <a:rPr lang="en-US" sz="700" dirty="0"/>
                        <a:t> 2021 Ranking</a:t>
                      </a:r>
                    </a:p>
                  </a:txBody>
                  <a:tcPr marL="29428" marR="29428" marT="14714" marB="14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99"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UPS</a:t>
                      </a:r>
                    </a:p>
                  </a:txBody>
                  <a:tcPr marL="29428" marR="29428" marT="14714" marB="14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35</a:t>
                      </a:r>
                    </a:p>
                  </a:txBody>
                  <a:tcPr marL="29428" marR="29428" marT="14714" marB="14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299"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Fedex</a:t>
                      </a:r>
                    </a:p>
                  </a:txBody>
                  <a:tcPr marL="29428" marR="29428" marT="14714" marB="14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45</a:t>
                      </a:r>
                    </a:p>
                  </a:txBody>
                  <a:tcPr marL="29428" marR="29428" marT="14714" marB="14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299"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Union Pacific</a:t>
                      </a:r>
                    </a:p>
                  </a:txBody>
                  <a:tcPr marL="29428" marR="29428" marT="14714" marB="14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153</a:t>
                      </a:r>
                    </a:p>
                  </a:txBody>
                  <a:tcPr marL="29428" marR="29428" marT="14714" marB="14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299"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Waste Management</a:t>
                      </a:r>
                    </a:p>
                  </a:txBody>
                  <a:tcPr marL="29428" marR="29428" marT="14714" marB="14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202</a:t>
                      </a:r>
                    </a:p>
                  </a:txBody>
                  <a:tcPr marL="29428" marR="29428" marT="14714" marB="14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299"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CSX</a:t>
                      </a:r>
                    </a:p>
                  </a:txBody>
                  <a:tcPr marL="29428" marR="29428" marT="14714" marB="14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292</a:t>
                      </a:r>
                    </a:p>
                  </a:txBody>
                  <a:tcPr marL="29428" marR="29428" marT="14714" marB="14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6503239C-1A71-4AD1-A0EB-333C6BBE28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637728"/>
              </p:ext>
            </p:extLst>
          </p:nvPr>
        </p:nvGraphicFramePr>
        <p:xfrm>
          <a:off x="4953000" y="3251155"/>
          <a:ext cx="1798739" cy="11709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2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584"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Example</a:t>
                      </a:r>
                      <a:r>
                        <a:rPr lang="en-US" sz="700" baseline="0" dirty="0"/>
                        <a:t> Clients</a:t>
                      </a:r>
                      <a:endParaRPr lang="en-US" sz="700" dirty="0"/>
                    </a:p>
                  </a:txBody>
                  <a:tcPr marL="40844" marR="40844" marT="20422" marB="20422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Fortune 2021 Ranking</a:t>
                      </a:r>
                    </a:p>
                  </a:txBody>
                  <a:tcPr marL="40844" marR="40844" marT="20422" marB="204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643"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Johnson &amp; Johnson</a:t>
                      </a:r>
                    </a:p>
                  </a:txBody>
                  <a:tcPr marL="40844" marR="40844" marT="20422" marB="20422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36</a:t>
                      </a:r>
                    </a:p>
                  </a:txBody>
                  <a:tcPr marL="40844" marR="40844" marT="20422" marB="204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643"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Procter &amp; Gamble</a:t>
                      </a:r>
                    </a:p>
                  </a:txBody>
                  <a:tcPr marL="40844" marR="40844" marT="20422" marB="20422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43</a:t>
                      </a:r>
                    </a:p>
                  </a:txBody>
                  <a:tcPr marL="40844" marR="40844" marT="20422" marB="204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643"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HCA Healthcare</a:t>
                      </a:r>
                    </a:p>
                  </a:txBody>
                  <a:tcPr marL="40844" marR="40844" marT="20422" marB="20422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62</a:t>
                      </a:r>
                    </a:p>
                  </a:txBody>
                  <a:tcPr marL="40844" marR="40844" marT="20422" marB="20422"/>
                </a:tc>
                <a:extLst>
                  <a:ext uri="{0D108BD9-81ED-4DB2-BD59-A6C34878D82A}">
                    <a16:rowId xmlns:a16="http://schemas.microsoft.com/office/drawing/2014/main" val="2847686218"/>
                  </a:ext>
                </a:extLst>
              </a:tr>
              <a:tr h="165643"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Pfizer</a:t>
                      </a:r>
                    </a:p>
                  </a:txBody>
                  <a:tcPr marL="40844" marR="40844" marT="20422" marB="20422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77</a:t>
                      </a:r>
                    </a:p>
                  </a:txBody>
                  <a:tcPr marL="40844" marR="40844" marT="20422" marB="204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218"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Community Health Systems</a:t>
                      </a:r>
                    </a:p>
                  </a:txBody>
                  <a:tcPr marL="40844" marR="40844" marT="20422" marB="20422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259</a:t>
                      </a:r>
                    </a:p>
                  </a:txBody>
                  <a:tcPr marL="40844" marR="40844" marT="20422" marB="2042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EF0569-3D39-4B37-8E2F-90146595B845}"/>
              </a:ext>
            </a:extLst>
          </p:cNvPr>
          <p:cNvCxnSpPr>
            <a:cxnSpLocks/>
          </p:cNvCxnSpPr>
          <p:nvPr/>
        </p:nvCxnSpPr>
        <p:spPr>
          <a:xfrm>
            <a:off x="3429000" y="895350"/>
            <a:ext cx="0" cy="3521134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704108-AF9F-4A67-9E84-7B59488973B6}"/>
              </a:ext>
            </a:extLst>
          </p:cNvPr>
          <p:cNvCxnSpPr/>
          <p:nvPr/>
        </p:nvCxnSpPr>
        <p:spPr>
          <a:xfrm>
            <a:off x="0" y="2571753"/>
            <a:ext cx="6858000" cy="11992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34AF071E-32BB-49A4-AEF6-E8C7285FE753}"/>
              </a:ext>
            </a:extLst>
          </p:cNvPr>
          <p:cNvSpPr txBox="1">
            <a:spLocks/>
          </p:cNvSpPr>
          <p:nvPr/>
        </p:nvSpPr>
        <p:spPr>
          <a:xfrm>
            <a:off x="3530362" y="1809750"/>
            <a:ext cx="1590580" cy="7380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51435" tIns="25718" rIns="51435" bIns="257175" rtlCol="0" anchor="b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 algn="l" defTabSz="514350">
              <a:spcBef>
                <a:spcPts val="563"/>
              </a:spcBef>
              <a:buClr>
                <a:srgbClr val="A5A5A5"/>
              </a:buClr>
            </a:pPr>
            <a:r>
              <a:rPr lang="en-US" sz="11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types:</a:t>
            </a:r>
          </a:p>
          <a:p>
            <a:pPr marL="128588" indent="-128588" algn="l" defTabSz="514350">
              <a:spcBef>
                <a:spcPts val="563"/>
              </a:spcBef>
              <a:buClr>
                <a:srgbClr val="A5A5A5"/>
              </a:buClr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</a:p>
          <a:p>
            <a:pPr marL="128588" indent="-128588" algn="l" defTabSz="514350">
              <a:spcBef>
                <a:spcPts val="563"/>
              </a:spcBef>
              <a:buClr>
                <a:srgbClr val="A5A5A5"/>
              </a:buClr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Utilities</a:t>
            </a:r>
          </a:p>
          <a:p>
            <a:pPr marL="128588" indent="-128588" algn="l" defTabSz="514350">
              <a:spcBef>
                <a:spcPts val="563"/>
              </a:spcBef>
              <a:buClr>
                <a:srgbClr val="A5A5A5"/>
              </a:buClr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Telecommunications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7E362D1F-841C-46C3-96BF-EE5CEAAA5609}"/>
              </a:ext>
            </a:extLst>
          </p:cNvPr>
          <p:cNvSpPr txBox="1">
            <a:spLocks/>
          </p:cNvSpPr>
          <p:nvPr/>
        </p:nvSpPr>
        <p:spPr>
          <a:xfrm>
            <a:off x="83131" y="3738709"/>
            <a:ext cx="1590580" cy="7380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51435" tIns="25718" rIns="51435" bIns="257175" rtlCol="0" anchor="b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 algn="l" defTabSz="514350">
              <a:spcBef>
                <a:spcPts val="563"/>
              </a:spcBef>
              <a:buClr>
                <a:srgbClr val="A5A5A5"/>
              </a:buClr>
            </a:pPr>
            <a:r>
              <a:rPr lang="en-US" sz="11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types:</a:t>
            </a:r>
          </a:p>
          <a:p>
            <a:pPr marL="128588" indent="-128588" algn="l" defTabSz="514350">
              <a:spcBef>
                <a:spcPts val="563"/>
              </a:spcBef>
              <a:buClr>
                <a:srgbClr val="A5A5A5"/>
              </a:buClr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Ports &amp; Intermodal</a:t>
            </a:r>
          </a:p>
          <a:p>
            <a:pPr marL="128588" indent="-128588" algn="l" defTabSz="514350">
              <a:spcBef>
                <a:spcPts val="563"/>
              </a:spcBef>
              <a:buClr>
                <a:srgbClr val="A5A5A5"/>
              </a:buClr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Railroads</a:t>
            </a:r>
          </a:p>
          <a:p>
            <a:pPr marL="128588" indent="-128588" algn="l" defTabSz="514350">
              <a:spcBef>
                <a:spcPts val="563"/>
              </a:spcBef>
              <a:buClr>
                <a:srgbClr val="A5A5A5"/>
              </a:buClr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Logistics/Freight Delivery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4B8C8569-02B5-49E5-B432-C905283253FB}"/>
              </a:ext>
            </a:extLst>
          </p:cNvPr>
          <p:cNvSpPr txBox="1">
            <a:spLocks/>
          </p:cNvSpPr>
          <p:nvPr/>
        </p:nvSpPr>
        <p:spPr>
          <a:xfrm>
            <a:off x="3527037" y="3583997"/>
            <a:ext cx="1590580" cy="9689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51435" tIns="25718" rIns="51435" bIns="257175" rtlCol="0" anchor="b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 algn="l" defTabSz="514350">
              <a:spcBef>
                <a:spcPts val="563"/>
              </a:spcBef>
              <a:buClr>
                <a:srgbClr val="A5A5A5"/>
              </a:buClr>
            </a:pPr>
            <a:r>
              <a:rPr lang="en-US" sz="11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types:</a:t>
            </a:r>
          </a:p>
          <a:p>
            <a:pPr marL="128588" indent="-128588" algn="l" defTabSz="514350">
              <a:spcBef>
                <a:spcPts val="563"/>
              </a:spcBef>
              <a:buClr>
                <a:srgbClr val="A5A5A5"/>
              </a:buClr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Facilities</a:t>
            </a:r>
          </a:p>
          <a:p>
            <a:pPr marL="128588" indent="-128588" algn="l" defTabSz="514350">
              <a:spcBef>
                <a:spcPts val="563"/>
              </a:spcBef>
              <a:buClr>
                <a:srgbClr val="A5A5A5"/>
              </a:buClr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Laboratories/Pharma</a:t>
            </a:r>
          </a:p>
          <a:p>
            <a:pPr marL="128588" indent="-128588" algn="l" defTabSz="514350">
              <a:spcBef>
                <a:spcPts val="563"/>
              </a:spcBef>
              <a:buClr>
                <a:srgbClr val="A5A5A5"/>
              </a:buClr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</a:p>
          <a:p>
            <a:pPr marL="128588" indent="-128588" algn="l" defTabSz="514350">
              <a:spcBef>
                <a:spcPts val="563"/>
              </a:spcBef>
              <a:buClr>
                <a:srgbClr val="A5A5A5"/>
              </a:buClr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Centers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08A4CC-C41F-45B0-9900-33E36CDFD75E}"/>
              </a:ext>
            </a:extLst>
          </p:cNvPr>
          <p:cNvSpPr txBox="1"/>
          <p:nvPr/>
        </p:nvSpPr>
        <p:spPr>
          <a:xfrm>
            <a:off x="843" y="227182"/>
            <a:ext cx="685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Four Private-Market Sectors</a:t>
            </a:r>
          </a:p>
        </p:txBody>
      </p:sp>
    </p:spTree>
    <p:extLst>
      <p:ext uri="{BB962C8B-B14F-4D97-AF65-F5344CB8AC3E}">
        <p14:creationId xmlns:p14="http://schemas.microsoft.com/office/powerpoint/2010/main" val="609661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4">
            <a:extLst>
              <a:ext uri="{FF2B5EF4-FFF2-40B4-BE49-F238E27FC236}">
                <a16:creationId xmlns:a16="http://schemas.microsoft.com/office/drawing/2014/main" id="{A44EAA07-FAE3-4F2D-B1EC-36507C26F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1316"/>
            <a:ext cx="6858000" cy="49538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Expectations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F65C204F-F131-493E-8AA8-A1D6268517BF}"/>
              </a:ext>
            </a:extLst>
          </p:cNvPr>
          <p:cNvSpPr txBox="1"/>
          <p:nvPr/>
        </p:nvSpPr>
        <p:spPr>
          <a:xfrm>
            <a:off x="2438400" y="4326089"/>
            <a:ext cx="3423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FMI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98F4A6-23E8-4ACC-BB08-FC37C6A3E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27347"/>
            <a:ext cx="4724400" cy="357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1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400049" y="819150"/>
            <a:ext cx="3486151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b="1" dirty="0">
                <a:solidFill>
                  <a:srgbClr val="85714D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Erin McLaughlin</a:t>
            </a:r>
            <a:br>
              <a:rPr lang="en-US" sz="1500" b="1" dirty="0">
                <a:solidFill>
                  <a:srgbClr val="85714D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</a:br>
            <a:r>
              <a:rPr lang="en-US" sz="1200" i="1" dirty="0">
                <a:solidFill>
                  <a:srgbClr val="85714D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Vice President, Private Market Resources</a:t>
            </a:r>
          </a:p>
          <a:p>
            <a:r>
              <a:rPr lang="en-US" sz="1200" dirty="0">
                <a:solidFill>
                  <a:srgbClr val="85714D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American Council of Engineering Companies (ACEC)</a:t>
            </a:r>
            <a:endParaRPr lang="en-US" sz="1050" dirty="0">
              <a:solidFill>
                <a:srgbClr val="85714D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 flipH="1">
            <a:off x="273349" y="919726"/>
            <a:ext cx="45719" cy="484748"/>
          </a:xfrm>
          <a:prstGeom prst="rect">
            <a:avLst/>
          </a:prstGeom>
          <a:solidFill>
            <a:srgbClr val="EAAA0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350" dirty="0">
              <a:solidFill>
                <a:schemeClr val="accent1"/>
              </a:solidFill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0B74866-2AA2-4EB5-AE89-D6AC72AB1A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1" r="31551"/>
          <a:stretch>
            <a:fillRect/>
          </a:stretch>
        </p:blipFill>
        <p:spPr/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82C85E5-75AF-4DFE-AF1A-E01784A7AF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0" y="1581150"/>
            <a:ext cx="3638550" cy="327660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Tx/>
            </a:pPr>
            <a:r>
              <a:rPr lang="en-US" sz="5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ACEC’s analysis of private market and economic trends, and connects these to policy implications for the engineering industry</a:t>
            </a:r>
            <a:endParaRPr lang="en-US" sz="5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Tx/>
            </a:pPr>
            <a:r>
              <a:rPr lang="en-US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Joined ACEC in 2017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Tx/>
            </a:pPr>
            <a:r>
              <a:rPr lang="en-US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years with A/E and CRE firms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Tx/>
            </a:pPr>
            <a:r>
              <a:rPr lang="en-US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 / Transportation Planning             MBA / Management                                          BA / American-Urban Studies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Tx/>
            </a:pPr>
            <a:r>
              <a:rPr lang="en-US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 in Economic Measurement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Tx/>
            </a:pPr>
            <a:r>
              <a:rPr lang="en-US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Former President of CREW (Commercial Real Estate Women) Northern Virginia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0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4E34C93-8638-4E57-BCA0-30969676EAA7}"/>
              </a:ext>
            </a:extLst>
          </p:cNvPr>
          <p:cNvSpPr txBox="1"/>
          <p:nvPr/>
        </p:nvSpPr>
        <p:spPr>
          <a:xfrm>
            <a:off x="3129900" y="4311179"/>
            <a:ext cx="3423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>
                <a:latin typeface="Myriad Pro Light" panose="020B0603030403020204" pitchFamily="34" charset="0"/>
              </a:rPr>
              <a:t>Sources: U.S. Census Bureau &amp; FMI Q3’21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72937A-82F5-4EB3-B007-04F7331C6683}"/>
              </a:ext>
            </a:extLst>
          </p:cNvPr>
          <p:cNvSpPr txBox="1"/>
          <p:nvPr/>
        </p:nvSpPr>
        <p:spPr>
          <a:xfrm>
            <a:off x="2167417" y="2266950"/>
            <a:ext cx="18089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Myriad Pro Light" panose="020B0603030403020204" pitchFamily="34" charset="0"/>
              </a:rPr>
              <a:t>Key: a=actual, e=estimate, f=forecast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945B9B-5951-4580-AADD-DF0D5C765B33}"/>
              </a:ext>
            </a:extLst>
          </p:cNvPr>
          <p:cNvSpPr txBox="1"/>
          <p:nvPr/>
        </p:nvSpPr>
        <p:spPr>
          <a:xfrm>
            <a:off x="2994213" y="204847"/>
            <a:ext cx="3482787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sz="1200" b="1" i="1" dirty="0">
                <a:latin typeface="Myriad Pro Light" panose="020B0603030403020204" pitchFamily="34" charset="0"/>
              </a:rPr>
              <a:t>Key drivers/trends: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 Light" panose="020B0603030403020204" pitchFamily="34" charset="0"/>
              </a:rPr>
              <a:t>Office growth expected to be slow due to unknowns regarding remote-work future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 Light" panose="020B0603030403020204" pitchFamily="34" charset="0"/>
              </a:rPr>
              <a:t>Strong growth of the industrial/distribution market due to e-commerce, often in increasingly urban locations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 Light" panose="020B0603030403020204" pitchFamily="34" charset="0"/>
              </a:rPr>
              <a:t>‘Retail apocalypse’ with stores closing and adaptive reuse of properties expected to continue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 Light" panose="020B0603030403020204" pitchFamily="34" charset="0"/>
              </a:rPr>
              <a:t>Expected growth of close-in suburbs and second-tier cities as Millennials approach middle-age and expand families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CD30E93-9C63-4EE1-9CBA-10633DC24E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76" y="1235898"/>
            <a:ext cx="554724" cy="526661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368B1D0-083F-4478-8F78-38977D4FA437}"/>
              </a:ext>
            </a:extLst>
          </p:cNvPr>
          <p:cNvSpPr txBox="1">
            <a:spLocks/>
          </p:cNvSpPr>
          <p:nvPr/>
        </p:nvSpPr>
        <p:spPr>
          <a:xfrm>
            <a:off x="228600" y="361950"/>
            <a:ext cx="2501462" cy="69991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ts val="3180"/>
              </a:lnSpc>
              <a:spcBef>
                <a:spcPts val="1000"/>
              </a:spcBef>
              <a:spcAft>
                <a:spcPts val="600"/>
              </a:spcAft>
              <a:buClr>
                <a:srgbClr val="EAAA00"/>
              </a:buClr>
              <a:buSzPct val="133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ts val="3180"/>
              </a:lnSpc>
              <a:spcBef>
                <a:spcPts val="500"/>
              </a:spcBef>
              <a:spcAft>
                <a:spcPts val="600"/>
              </a:spcAft>
              <a:buClr>
                <a:srgbClr val="EAAA00"/>
              </a:buClr>
              <a:buSzPct val="133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ts val="3180"/>
              </a:lnSpc>
              <a:spcBef>
                <a:spcPts val="500"/>
              </a:spcBef>
              <a:spcAft>
                <a:spcPts val="600"/>
              </a:spcAft>
              <a:buClr>
                <a:srgbClr val="EAAA00"/>
              </a:buClr>
              <a:buSzPct val="133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ts val="3180"/>
              </a:lnSpc>
              <a:spcBef>
                <a:spcPts val="500"/>
              </a:spcBef>
              <a:spcAft>
                <a:spcPts val="600"/>
              </a:spcAft>
              <a:buClr>
                <a:srgbClr val="EAAA00"/>
              </a:buClr>
              <a:buSzPct val="133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ts val="3180"/>
              </a:lnSpc>
              <a:spcBef>
                <a:spcPts val="500"/>
              </a:spcBef>
              <a:spcAft>
                <a:spcPts val="600"/>
              </a:spcAft>
              <a:buClr>
                <a:srgbClr val="EAAA00"/>
              </a:buClr>
              <a:buSzPct val="133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1" marR="0" lvl="0" indent="0" algn="l" defTabSz="68576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563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D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Commercial &amp; Residential Real Estate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45A492-2B01-4CAF-BBB9-337ACE60E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38" y="2454873"/>
            <a:ext cx="6163590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26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4">
            <a:extLst>
              <a:ext uri="{FF2B5EF4-FFF2-40B4-BE49-F238E27FC236}">
                <a16:creationId xmlns:a16="http://schemas.microsoft.com/office/drawing/2014/main" id="{A44EAA07-FAE3-4F2D-B1EC-36507C26F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1316"/>
            <a:ext cx="6858000" cy="495383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Market Index for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Single-Family Residential</a:t>
            </a:r>
          </a:p>
        </p:txBody>
      </p:sp>
      <p:sp>
        <p:nvSpPr>
          <p:cNvPr id="6" name="TextBox 35">
            <a:extLst>
              <a:ext uri="{FF2B5EF4-FFF2-40B4-BE49-F238E27FC236}">
                <a16:creationId xmlns:a16="http://schemas.microsoft.com/office/drawing/2014/main" id="{400C1053-0F6B-45EB-800C-76E4CE14C23F}"/>
              </a:ext>
            </a:extLst>
          </p:cNvPr>
          <p:cNvSpPr txBox="1"/>
          <p:nvPr/>
        </p:nvSpPr>
        <p:spPr>
          <a:xfrm>
            <a:off x="228600" y="4512635"/>
            <a:ext cx="3423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NAHB/Wells Fargo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F9E8C6-6F96-495D-81D8-E90D3F538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71550"/>
            <a:ext cx="6248400" cy="35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24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4">
            <a:extLst>
              <a:ext uri="{FF2B5EF4-FFF2-40B4-BE49-F238E27FC236}">
                <a16:creationId xmlns:a16="http://schemas.microsoft.com/office/drawing/2014/main" id="{A44EAA07-FAE3-4F2D-B1EC-36507C26F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"/>
            <a:ext cx="6858000" cy="495383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Demographics: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Millennials &amp; Housing Growth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731D22-462B-4E92-9707-623DCB84DA1C}"/>
              </a:ext>
            </a:extLst>
          </p:cNvPr>
          <p:cNvSpPr txBox="1"/>
          <p:nvPr/>
        </p:nvSpPr>
        <p:spPr>
          <a:xfrm>
            <a:off x="140935" y="985971"/>
            <a:ext cx="2602265" cy="4024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125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 Millennials accounted for largest share of all new home loans for the first time 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12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Millennials (now mid 20s-late 30s) driving housing market</a:t>
            </a:r>
          </a:p>
          <a:p>
            <a:pPr marL="227013" marR="0" indent="-22701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Were </a:t>
            </a:r>
            <a:r>
              <a:rPr lang="en-US" sz="12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slower to become homeowners compared to past generations (student loans, witness of housing crash in 2008-2009, etc.)</a:t>
            </a:r>
          </a:p>
          <a:p>
            <a:pPr marL="227013" marR="0" indent="-22701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5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Suburban growth</a:t>
            </a:r>
            <a:r>
              <a:rPr lang="en-US" sz="12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—may be more like previous generations than once thought</a:t>
            </a:r>
          </a:p>
          <a:p>
            <a:pPr marL="227013" marR="0" indent="-22701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Also </a:t>
            </a:r>
            <a:r>
              <a:rPr lang="en-US" sz="125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2019 Millennials surpassed Baby Boomers as largest living adult generation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Sources: National Association of Realtors, WSJ, Pew Research Center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54FF41-A0BD-4772-A067-DC3A27DC0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78" t="34199" r="37778" b="8517"/>
          <a:stretch/>
        </p:blipFill>
        <p:spPr>
          <a:xfrm>
            <a:off x="2743200" y="1280227"/>
            <a:ext cx="3988583" cy="289172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4541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94B56F-1310-476D-8E6E-8012AAD2E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" y="223604"/>
            <a:ext cx="6276272" cy="49538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REIT Performance by Sector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Jan.-Aug. 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14B9D0-DDD5-4B8F-B311-6CAAE220469F}"/>
              </a:ext>
            </a:extLst>
          </p:cNvPr>
          <p:cNvSpPr txBox="1"/>
          <p:nvPr/>
        </p:nvSpPr>
        <p:spPr>
          <a:xfrm>
            <a:off x="2113847" y="4476750"/>
            <a:ext cx="2819400" cy="276999"/>
          </a:xfrm>
          <a:prstGeom prst="rect">
            <a:avLst/>
          </a:prstGeom>
          <a:solidFill>
            <a:srgbClr val="D6CBBD">
              <a:alpha val="20000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REIT = Real Estate Investment Trust</a:t>
            </a: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F2317A-0E4B-497D-990F-DD248288F0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28"/>
          <a:stretch/>
        </p:blipFill>
        <p:spPr>
          <a:xfrm>
            <a:off x="385411" y="812679"/>
            <a:ext cx="6276272" cy="3518141"/>
          </a:xfrm>
          <a:prstGeom prst="rect">
            <a:avLst/>
          </a:prstGeom>
          <a:ln>
            <a:solidFill>
              <a:srgbClr val="92887D"/>
            </a:solidFill>
          </a:ln>
        </p:spPr>
      </p:pic>
    </p:spTree>
    <p:extLst>
      <p:ext uri="{BB962C8B-B14F-4D97-AF65-F5344CB8AC3E}">
        <p14:creationId xmlns:p14="http://schemas.microsoft.com/office/powerpoint/2010/main" val="1473789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A51FC3-20CB-43CE-B5EF-20EC0F7E33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12" y="984781"/>
            <a:ext cx="514888" cy="520169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FAA6A34-338C-420C-9BEE-F463D9DC48AE}"/>
              </a:ext>
            </a:extLst>
          </p:cNvPr>
          <p:cNvSpPr txBox="1">
            <a:spLocks/>
          </p:cNvSpPr>
          <p:nvPr/>
        </p:nvSpPr>
        <p:spPr>
          <a:xfrm>
            <a:off x="152400" y="379882"/>
            <a:ext cx="2294447" cy="51546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ts val="3180"/>
              </a:lnSpc>
              <a:spcBef>
                <a:spcPts val="1000"/>
              </a:spcBef>
              <a:spcAft>
                <a:spcPts val="600"/>
              </a:spcAft>
              <a:buClr>
                <a:srgbClr val="EAAA00"/>
              </a:buClr>
              <a:buSzPct val="133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ts val="3180"/>
              </a:lnSpc>
              <a:spcBef>
                <a:spcPts val="500"/>
              </a:spcBef>
              <a:spcAft>
                <a:spcPts val="600"/>
              </a:spcAft>
              <a:buClr>
                <a:srgbClr val="EAAA00"/>
              </a:buClr>
              <a:buSzPct val="133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ts val="3180"/>
              </a:lnSpc>
              <a:spcBef>
                <a:spcPts val="500"/>
              </a:spcBef>
              <a:spcAft>
                <a:spcPts val="600"/>
              </a:spcAft>
              <a:buClr>
                <a:srgbClr val="EAAA00"/>
              </a:buClr>
              <a:buSzPct val="133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ts val="3180"/>
              </a:lnSpc>
              <a:spcBef>
                <a:spcPts val="500"/>
              </a:spcBef>
              <a:spcAft>
                <a:spcPts val="600"/>
              </a:spcAft>
              <a:buClr>
                <a:srgbClr val="EAAA00"/>
              </a:buClr>
              <a:buSzPct val="133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ts val="3180"/>
              </a:lnSpc>
              <a:spcBef>
                <a:spcPts val="500"/>
              </a:spcBef>
              <a:spcAft>
                <a:spcPts val="600"/>
              </a:spcAft>
              <a:buClr>
                <a:srgbClr val="EAAA00"/>
              </a:buClr>
              <a:buSzPct val="133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1" marR="0" lvl="0" indent="0" algn="l" defTabSz="68576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563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Intermodal &amp; Logistics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62E2E7-5244-4A89-9626-D9C0F3090AA7}"/>
              </a:ext>
            </a:extLst>
          </p:cNvPr>
          <p:cNvSpPr txBox="1"/>
          <p:nvPr/>
        </p:nvSpPr>
        <p:spPr>
          <a:xfrm>
            <a:off x="3227294" y="284667"/>
            <a:ext cx="3402106" cy="1613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sz="1200" b="1" i="1" dirty="0">
                <a:latin typeface="Myriad Pro Light" panose="020B0603030403020204" pitchFamily="34" charset="0"/>
              </a:rPr>
              <a:t>Key drivers/trends: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 Light" panose="020B0603030403020204" pitchFamily="34" charset="0"/>
              </a:rPr>
              <a:t>Infrastructure challenges related to urban locations and ‘last mile’ delivery needs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 Light" panose="020B0603030403020204" pitchFamily="34" charset="0"/>
              </a:rPr>
              <a:t>E-commerce continues to be a strong driver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 Light" panose="020B0603030403020204" pitchFamily="34" charset="0"/>
              </a:rPr>
              <a:t>Continued growth of Southeastern U.S. ports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 Light" panose="020B0603030403020204" pitchFamily="34" charset="0"/>
              </a:rPr>
              <a:t>Inland port growth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 Light" panose="020B0603030403020204" pitchFamily="34" charset="0"/>
              </a:rPr>
              <a:t>Manufacturing sector a focus of Biden Administration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1E4ED6-B4A2-43E7-9952-7A79EFBC2A3C}"/>
              </a:ext>
            </a:extLst>
          </p:cNvPr>
          <p:cNvSpPr txBox="1"/>
          <p:nvPr/>
        </p:nvSpPr>
        <p:spPr>
          <a:xfrm>
            <a:off x="3129900" y="3880306"/>
            <a:ext cx="3423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>
                <a:latin typeface="Myriad Pro Light" panose="020B0603030403020204" pitchFamily="34" charset="0"/>
              </a:rPr>
              <a:t>Sources: U.S. Census Bureau &amp; FMI Q3’21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5AA8CA-C116-45B7-BE9E-AC04273A389F}"/>
              </a:ext>
            </a:extLst>
          </p:cNvPr>
          <p:cNvSpPr txBox="1"/>
          <p:nvPr/>
        </p:nvSpPr>
        <p:spPr>
          <a:xfrm>
            <a:off x="2140253" y="2625255"/>
            <a:ext cx="18089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Myriad Pro Light" panose="020B0603030403020204" pitchFamily="34" charset="0"/>
              </a:rPr>
              <a:t>Key: a=actual, e=estimate, f=forecast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FED848-4902-467D-9D8B-F6BB65FA3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12" y="2806919"/>
            <a:ext cx="618797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32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09550"/>
            <a:ext cx="6858000" cy="49538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of Ports &amp; Inland Infrastructure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559672-CB60-4BFE-9529-8EB7C41666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4" t="34198" r="51110" b="18395"/>
          <a:stretch/>
        </p:blipFill>
        <p:spPr>
          <a:xfrm>
            <a:off x="3810000" y="895350"/>
            <a:ext cx="2844800" cy="2133600"/>
          </a:xfrm>
          <a:prstGeom prst="rect">
            <a:avLst/>
          </a:prstGeom>
        </p:spPr>
      </p:pic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9707A9E8-1701-4059-A3F0-78AAA6153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360610"/>
              </p:ext>
            </p:extLst>
          </p:nvPr>
        </p:nvGraphicFramePr>
        <p:xfrm>
          <a:off x="355600" y="895350"/>
          <a:ext cx="3378200" cy="304195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26027992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108758315"/>
                    </a:ext>
                  </a:extLst>
                </a:gridCol>
                <a:gridCol w="836192">
                  <a:extLst>
                    <a:ext uri="{9D8B030D-6E8A-4147-A177-3AD203B41FA5}">
                      <a16:colId xmlns:a16="http://schemas.microsoft.com/office/drawing/2014/main" val="1256588327"/>
                    </a:ext>
                  </a:extLst>
                </a:gridCol>
                <a:gridCol w="840208">
                  <a:extLst>
                    <a:ext uri="{9D8B030D-6E8A-4147-A177-3AD203B41FA5}">
                      <a16:colId xmlns:a16="http://schemas.microsoft.com/office/drawing/2014/main" val="2966475934"/>
                    </a:ext>
                  </a:extLst>
                </a:gridCol>
              </a:tblGrid>
              <a:tr h="667800"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</a:t>
                      </a:r>
                    </a:p>
                  </a:txBody>
                  <a:tcPr marL="55289" marR="55289" marT="27644" marB="27644">
                    <a:solidFill>
                      <a:srgbClr val="338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</a:t>
                      </a:r>
                    </a:p>
                  </a:txBody>
                  <a:tcPr marL="55289" marR="55289" marT="27644" marB="27644">
                    <a:solidFill>
                      <a:srgbClr val="338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Import TEUs</a:t>
                      </a:r>
                    </a:p>
                  </a:txBody>
                  <a:tcPr marL="55289" marR="55289" marT="27644" marB="27644">
                    <a:solidFill>
                      <a:srgbClr val="338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5-year % CAGR</a:t>
                      </a:r>
                    </a:p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2016-2020</a:t>
                      </a:r>
                    </a:p>
                  </a:txBody>
                  <a:tcPr marL="55289" marR="55289" marT="27644" marB="27644">
                    <a:solidFill>
                      <a:srgbClr val="338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254787"/>
                  </a:ext>
                </a:extLst>
              </a:tr>
              <a:tr h="246600">
                <a:tc>
                  <a:txBody>
                    <a:bodyPr/>
                    <a:lstStyle/>
                    <a:p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Tampa, FL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76,358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20.3%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053281"/>
                  </a:ext>
                </a:extLst>
              </a:tr>
              <a:tr h="283528">
                <a:tc>
                  <a:txBody>
                    <a:bodyPr/>
                    <a:lstStyle/>
                    <a:p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 Manatee, FL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52,885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16.7%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92178"/>
                  </a:ext>
                </a:extLst>
              </a:tr>
              <a:tr h="212944">
                <a:tc>
                  <a:txBody>
                    <a:bodyPr/>
                    <a:lstStyle/>
                    <a:p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Mobile, AL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251,363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15.4%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2861"/>
                  </a:ext>
                </a:extLst>
              </a:tr>
              <a:tr h="283528">
                <a:tc>
                  <a:txBody>
                    <a:bodyPr/>
                    <a:lstStyle/>
                    <a:p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Chester, PA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124,578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13.5%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828489"/>
                  </a:ext>
                </a:extLst>
              </a:tr>
              <a:tr h="249872">
                <a:tc>
                  <a:txBody>
                    <a:bodyPr/>
                    <a:lstStyle/>
                    <a:p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 Hueneme, CA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89,902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12.3%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447270"/>
                  </a:ext>
                </a:extLst>
              </a:tr>
              <a:tr h="219537">
                <a:tc>
                  <a:txBody>
                    <a:bodyPr/>
                    <a:lstStyle/>
                    <a:p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Philadelphia, PA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388,749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8.2%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242171"/>
                  </a:ext>
                </a:extLst>
              </a:tr>
              <a:tr h="219537">
                <a:tc>
                  <a:txBody>
                    <a:bodyPr/>
                    <a:lstStyle/>
                    <a:p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Savannah, GA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2,430,789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7.3%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627337"/>
                  </a:ext>
                </a:extLst>
              </a:tr>
              <a:tr h="219537">
                <a:tc>
                  <a:txBody>
                    <a:bodyPr/>
                    <a:lstStyle/>
                    <a:p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Houston, TX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1,995,734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6.3%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283295"/>
                  </a:ext>
                </a:extLst>
              </a:tr>
              <a:tr h="219537">
                <a:tc>
                  <a:txBody>
                    <a:bodyPr/>
                    <a:lstStyle/>
                    <a:p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Baltimore, MD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524,695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5.9%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342307"/>
                  </a:ext>
                </a:extLst>
              </a:tr>
              <a:tr h="219537">
                <a:tc>
                  <a:txBody>
                    <a:bodyPr/>
                    <a:lstStyle/>
                    <a:p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Newark, NJ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4,599,961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5.7%</a:t>
                      </a:r>
                    </a:p>
                  </a:txBody>
                  <a:tcPr marL="55289" marR="55289" marT="27644" marB="2764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0820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CCBADC6-F3DF-43FF-A530-22BE7E354DD7}"/>
              </a:ext>
            </a:extLst>
          </p:cNvPr>
          <p:cNvSpPr txBox="1"/>
          <p:nvPr/>
        </p:nvSpPr>
        <p:spPr>
          <a:xfrm>
            <a:off x="376864" y="3949208"/>
            <a:ext cx="3423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Source: Panjiva, Logistics Management</a:t>
            </a:r>
          </a:p>
        </p:txBody>
      </p:sp>
    </p:spTree>
    <p:extLst>
      <p:ext uri="{BB962C8B-B14F-4D97-AF65-F5344CB8AC3E}">
        <p14:creationId xmlns:p14="http://schemas.microsoft.com/office/powerpoint/2010/main" val="1775591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04800" y="609053"/>
            <a:ext cx="2000250" cy="286297"/>
          </a:xfrm>
        </p:spPr>
        <p:txBody>
          <a:bodyPr vert="horz" lIns="68580" tIns="34290" rIns="68580" bIns="34290" rtlCol="0" anchor="ctr">
            <a:noAutofit/>
          </a:bodyPr>
          <a:lstStyle/>
          <a:p>
            <a:pPr marL="85721" indent="0" defTabSz="685766">
              <a:lnSpc>
                <a:spcPct val="100000"/>
              </a:lnSpc>
              <a:spcAft>
                <a:spcPts val="563"/>
              </a:spcAft>
              <a:buClr>
                <a:schemeClr val="tx1"/>
              </a:buClr>
              <a:buSzPct val="100000"/>
              <a:buNone/>
            </a:pPr>
            <a:r>
              <a:rPr lang="en-US" sz="2000" dirty="0">
                <a:solidFill>
                  <a:srgbClr val="4D7A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&amp; Utilities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076485C-4453-441A-A20F-BF6ACEBB96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37180"/>
            <a:ext cx="526502" cy="5201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DF19F9-671A-4E6F-8842-CF7B304ED851}"/>
              </a:ext>
            </a:extLst>
          </p:cNvPr>
          <p:cNvSpPr txBox="1"/>
          <p:nvPr/>
        </p:nvSpPr>
        <p:spPr>
          <a:xfrm>
            <a:off x="2977629" y="369487"/>
            <a:ext cx="3575571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sz="1200" b="1" i="1" dirty="0">
                <a:latin typeface="Myriad Pro Light" panose="020B0603030403020204" pitchFamily="34" charset="0"/>
              </a:rPr>
              <a:t>Key drivers/trends: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 Light" panose="020B0603030403020204" pitchFamily="34" charset="0"/>
              </a:rPr>
              <a:t>Increasing demand for energy due to economic activity resuming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 Light" panose="020B0603030403020204" pitchFamily="34" charset="0"/>
              </a:rPr>
              <a:t>Focus on cybersecurity and resiliency after recent occurrences to pipelines, grids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 Light" panose="020B0603030403020204" pitchFamily="34" charset="0"/>
              </a:rPr>
              <a:t>Focus on energy efficiency goals driven by both public and private 2030/2050 commitments for carbon neutrality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 Light" panose="020B0603030403020204" pitchFamily="34" charset="0"/>
              </a:rPr>
              <a:t>Solar and wind continue strong growth in renewable energy sector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97A97B-A374-404A-A326-D1DFF4576FAE}"/>
              </a:ext>
            </a:extLst>
          </p:cNvPr>
          <p:cNvSpPr txBox="1"/>
          <p:nvPr/>
        </p:nvSpPr>
        <p:spPr>
          <a:xfrm>
            <a:off x="3165893" y="4177155"/>
            <a:ext cx="3423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>
                <a:latin typeface="Myriad Pro Light" panose="020B0603030403020204" pitchFamily="34" charset="0"/>
              </a:rPr>
              <a:t>Sources: U.S. Census Bureau &amp; FMI Q3’21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68E76A-DDA6-44CE-89DC-038F045A2A7B}"/>
              </a:ext>
            </a:extLst>
          </p:cNvPr>
          <p:cNvSpPr txBox="1"/>
          <p:nvPr/>
        </p:nvSpPr>
        <p:spPr>
          <a:xfrm>
            <a:off x="2130260" y="2464142"/>
            <a:ext cx="18089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Myriad Pro Light" panose="020B0603030403020204" pitchFamily="34" charset="0"/>
              </a:rPr>
              <a:t>Key: a=actual, e=estimate, f=forecast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E06C05-AA4A-4F1C-96CA-EE803D10E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12" y="2635250"/>
            <a:ext cx="618797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70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94B56F-1310-476D-8E6E-8012AAD2E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" y="223604"/>
            <a:ext cx="6276272" cy="49538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Centers &amp; Telecommunications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862956-8461-4329-B87A-5DDB062EA7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44" t="18395" r="43333" b="7037"/>
          <a:stretch/>
        </p:blipFill>
        <p:spPr>
          <a:xfrm rot="21223684">
            <a:off x="3682614" y="957550"/>
            <a:ext cx="2692940" cy="3505463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43BF8BAE-C83E-4A88-B515-D6A4D658D0BC}"/>
              </a:ext>
            </a:extLst>
          </p:cNvPr>
          <p:cNvSpPr txBox="1">
            <a:spLocks/>
          </p:cNvSpPr>
          <p:nvPr/>
        </p:nvSpPr>
        <p:spPr>
          <a:xfrm>
            <a:off x="457200" y="820942"/>
            <a:ext cx="2667000" cy="3960608"/>
          </a:xfrm>
          <a:prstGeom prst="rect">
            <a:avLst/>
          </a:prstGeom>
          <a:solidFill>
            <a:srgbClr val="FFBB01">
              <a:alpha val="10000"/>
            </a:srgb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 5 Market Trends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Connectivity Becomes a True Necessity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Federal Government Ramps Up Broadband Plans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States Step Up to Coordinate Broadband Initiatives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Electric Co-Ops Become Key to Broadband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Focus on Data Center Innovation,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3005665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3D6561C-AB58-4731-953A-93123C1A7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89482"/>
            <a:ext cx="526007" cy="515468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7F8CA29-2C44-48FC-B812-F568F3FC7818}"/>
              </a:ext>
            </a:extLst>
          </p:cNvPr>
          <p:cNvSpPr txBox="1">
            <a:spLocks/>
          </p:cNvSpPr>
          <p:nvPr/>
        </p:nvSpPr>
        <p:spPr>
          <a:xfrm>
            <a:off x="228600" y="514350"/>
            <a:ext cx="2655660" cy="3292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ts val="3180"/>
              </a:lnSpc>
              <a:spcBef>
                <a:spcPts val="1000"/>
              </a:spcBef>
              <a:spcAft>
                <a:spcPts val="600"/>
              </a:spcAft>
              <a:buClr>
                <a:srgbClr val="EAAA00"/>
              </a:buClr>
              <a:buSzPct val="133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ts val="3180"/>
              </a:lnSpc>
              <a:spcBef>
                <a:spcPts val="500"/>
              </a:spcBef>
              <a:spcAft>
                <a:spcPts val="600"/>
              </a:spcAft>
              <a:buClr>
                <a:srgbClr val="EAAA00"/>
              </a:buClr>
              <a:buSzPct val="133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ts val="3180"/>
              </a:lnSpc>
              <a:spcBef>
                <a:spcPts val="500"/>
              </a:spcBef>
              <a:spcAft>
                <a:spcPts val="600"/>
              </a:spcAft>
              <a:buClr>
                <a:srgbClr val="EAAA00"/>
              </a:buClr>
              <a:buSzPct val="133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ts val="3180"/>
              </a:lnSpc>
              <a:spcBef>
                <a:spcPts val="500"/>
              </a:spcBef>
              <a:spcAft>
                <a:spcPts val="600"/>
              </a:spcAft>
              <a:buClr>
                <a:srgbClr val="EAAA00"/>
              </a:buClr>
              <a:buSzPct val="133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ts val="3180"/>
              </a:lnSpc>
              <a:spcBef>
                <a:spcPts val="500"/>
              </a:spcBef>
              <a:spcAft>
                <a:spcPts val="600"/>
              </a:spcAft>
              <a:buClr>
                <a:srgbClr val="EAAA00"/>
              </a:buClr>
              <a:buSzPct val="133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1" marR="0" lvl="0" indent="0" algn="l" defTabSz="68576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563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33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 Care &amp; Science+Technology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C24917-2515-49D0-9D9E-58A7E17D39B3}"/>
              </a:ext>
            </a:extLst>
          </p:cNvPr>
          <p:cNvSpPr txBox="1"/>
          <p:nvPr/>
        </p:nvSpPr>
        <p:spPr>
          <a:xfrm>
            <a:off x="3074894" y="361950"/>
            <a:ext cx="3402106" cy="182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1200" b="1" i="1" dirty="0">
                <a:latin typeface="Myriad Pro Light" panose="020B0603030403020204" pitchFamily="34" charset="0"/>
              </a:rPr>
              <a:t>Key drivers/trends: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 Light" panose="020B0603030403020204" pitchFamily="34" charset="0"/>
              </a:rPr>
              <a:t>Worldwide focus on vaccines shines a light on the biopharma and science and technology (S+T) industries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 Light" panose="020B0603030403020204" pitchFamily="34" charset="0"/>
              </a:rPr>
              <a:t>Demographic drivers with growth of 65+ population due to aging baby boomers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 Light" panose="020B0603030403020204" pitchFamily="34" charset="0"/>
              </a:rPr>
              <a:t>Increase of telehealth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 Light" panose="020B0603030403020204" pitchFamily="34" charset="0"/>
              </a:rPr>
              <a:t>‘Retailing’ of health care through CVS Minute Clinics and adaptive reuse of mall space to healthcare space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 Light" panose="020B0603030403020204" pitchFamily="34" charset="0"/>
              </a:rPr>
              <a:t>Expected demand for design changes due to pandemic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B7C4A6-E04C-4F5A-BB44-D9F37AE98AC2}"/>
              </a:ext>
            </a:extLst>
          </p:cNvPr>
          <p:cNvSpPr txBox="1"/>
          <p:nvPr/>
        </p:nvSpPr>
        <p:spPr>
          <a:xfrm>
            <a:off x="3170374" y="3795210"/>
            <a:ext cx="3423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>
                <a:latin typeface="Myriad Pro Light" panose="020B0603030403020204" pitchFamily="34" charset="0"/>
              </a:rPr>
              <a:t>Sources: U.S. Census Bureau &amp; FMI Q3’21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872ED9-911E-48D3-A0C0-FCFCF8527930}"/>
              </a:ext>
            </a:extLst>
          </p:cNvPr>
          <p:cNvSpPr txBox="1"/>
          <p:nvPr/>
        </p:nvSpPr>
        <p:spPr>
          <a:xfrm>
            <a:off x="2167279" y="2800350"/>
            <a:ext cx="18089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Myriad Pro Light" panose="020B0603030403020204" pitchFamily="34" charset="0"/>
              </a:rPr>
              <a:t>Key: a=actual, e=estimate, f=forecast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07E43E-FFAF-48E2-8DF1-85D665825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12" y="2986146"/>
            <a:ext cx="618797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03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09550"/>
            <a:ext cx="6858000" cy="49538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HC &amp; S+T Recession Proof?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AD437B-A868-4E6F-A710-27DF20ABBF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30247" r="22222" b="20370"/>
          <a:stretch/>
        </p:blipFill>
        <p:spPr>
          <a:xfrm>
            <a:off x="76200" y="971550"/>
            <a:ext cx="665683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254592-6FBB-47D6-B7C9-786AAEF1C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33349"/>
            <a:ext cx="5331777" cy="44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68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09550"/>
            <a:ext cx="6858000" cy="49538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of Outpatient Facilities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2BE5CA-3312-4DDC-BFCC-9D307C9DA5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89" t="22346" r="22223" b="16420"/>
          <a:stretch/>
        </p:blipFill>
        <p:spPr>
          <a:xfrm>
            <a:off x="1676400" y="742950"/>
            <a:ext cx="3505200" cy="417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5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7F8CA29-2C44-48FC-B812-F568F3FC7818}"/>
              </a:ext>
            </a:extLst>
          </p:cNvPr>
          <p:cNvSpPr txBox="1">
            <a:spLocks/>
          </p:cNvSpPr>
          <p:nvPr/>
        </p:nvSpPr>
        <p:spPr>
          <a:xfrm>
            <a:off x="228600" y="438150"/>
            <a:ext cx="2655660" cy="3292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ts val="3180"/>
              </a:lnSpc>
              <a:spcBef>
                <a:spcPts val="1000"/>
              </a:spcBef>
              <a:spcAft>
                <a:spcPts val="600"/>
              </a:spcAft>
              <a:buClr>
                <a:srgbClr val="EAAA00"/>
              </a:buClr>
              <a:buSzPct val="133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ts val="3180"/>
              </a:lnSpc>
              <a:spcBef>
                <a:spcPts val="500"/>
              </a:spcBef>
              <a:spcAft>
                <a:spcPts val="600"/>
              </a:spcAft>
              <a:buClr>
                <a:srgbClr val="EAAA00"/>
              </a:buClr>
              <a:buSzPct val="133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ts val="3180"/>
              </a:lnSpc>
              <a:spcBef>
                <a:spcPts val="500"/>
              </a:spcBef>
              <a:spcAft>
                <a:spcPts val="600"/>
              </a:spcAft>
              <a:buClr>
                <a:srgbClr val="EAAA00"/>
              </a:buClr>
              <a:buSzPct val="133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ts val="3180"/>
              </a:lnSpc>
              <a:spcBef>
                <a:spcPts val="500"/>
              </a:spcBef>
              <a:spcAft>
                <a:spcPts val="600"/>
              </a:spcAft>
              <a:buClr>
                <a:srgbClr val="EAAA00"/>
              </a:buClr>
              <a:buSzPct val="133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ts val="3180"/>
              </a:lnSpc>
              <a:spcBef>
                <a:spcPts val="500"/>
              </a:spcBef>
              <a:spcAft>
                <a:spcPts val="600"/>
              </a:spcAft>
              <a:buClr>
                <a:srgbClr val="EAAA00"/>
              </a:buClr>
              <a:buSzPct val="133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1" marR="0" lvl="0" indent="0" algn="l" defTabSz="68576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563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F60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 Sector &amp; P3s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E35DAF-9E42-4684-A701-21F31B60440F}"/>
              </a:ext>
            </a:extLst>
          </p:cNvPr>
          <p:cNvSpPr txBox="1"/>
          <p:nvPr/>
        </p:nvSpPr>
        <p:spPr>
          <a:xfrm>
            <a:off x="3011470" y="361950"/>
            <a:ext cx="3541730" cy="2072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1200" b="1" i="1" dirty="0">
                <a:latin typeface="Myriad Pro Light" panose="020B0603030403020204" pitchFamily="34" charset="0"/>
              </a:rPr>
              <a:t>Key drivers/trends: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 Light" panose="020B0603030403020204" pitchFamily="34" charset="0"/>
              </a:rPr>
              <a:t>Tax revenues from gas, sales, and income taxes dropped sharply due to shutdowns and recession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 Light" panose="020B0603030403020204" pitchFamily="34" charset="0"/>
              </a:rPr>
              <a:t>Continued need for federal stimulus directed to state and local governments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 Light" panose="020B0603030403020204" pitchFamily="34" charset="0"/>
              </a:rPr>
              <a:t>Highway and street funding expected to grow substantially in the coming years, due to the anticipated 2021 infrastructure package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 Light" panose="020B0603030403020204" pitchFamily="34" charset="0"/>
              </a:rPr>
              <a:t>The education market (which is the second largest overall by annual construction-put-in-place value) may transform due to financial constraints and focus on virtual classrooms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C2A01C-52CD-47EC-AC21-558C999E78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3" y="819150"/>
            <a:ext cx="914400" cy="8689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80B299-BA62-4A03-83B5-F68444FB401A}"/>
              </a:ext>
            </a:extLst>
          </p:cNvPr>
          <p:cNvSpPr txBox="1"/>
          <p:nvPr/>
        </p:nvSpPr>
        <p:spPr>
          <a:xfrm>
            <a:off x="3161410" y="4315451"/>
            <a:ext cx="3423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>
                <a:latin typeface="Myriad Pro Light" panose="020B0603030403020204" pitchFamily="34" charset="0"/>
              </a:rPr>
              <a:t>Sources: U.S. Census Bureau &amp; FMI Q3’21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0A1C2C-467F-4CFF-91F5-7C2E2F04BB82}"/>
              </a:ext>
            </a:extLst>
          </p:cNvPr>
          <p:cNvSpPr txBox="1"/>
          <p:nvPr/>
        </p:nvSpPr>
        <p:spPr>
          <a:xfrm>
            <a:off x="2167282" y="2571750"/>
            <a:ext cx="18089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Myriad Pro Light" panose="020B0603030403020204" pitchFamily="34" charset="0"/>
              </a:rPr>
              <a:t>Key: a=actual, e=estimate, f=forecast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3C5562E-E9CB-43BA-A6E8-308F47B40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301896"/>
              </p:ext>
            </p:extLst>
          </p:nvPr>
        </p:nvGraphicFramePr>
        <p:xfrm>
          <a:off x="375210" y="2761794"/>
          <a:ext cx="6107580" cy="1593046"/>
        </p:xfrm>
        <a:graphic>
          <a:graphicData uri="http://schemas.openxmlformats.org/drawingml/2006/table">
            <a:tbl>
              <a:tblPr firstRow="1" bandRow="1"/>
              <a:tblGrid>
                <a:gridCol w="1888697">
                  <a:extLst>
                    <a:ext uri="{9D8B030D-6E8A-4147-A177-3AD203B41FA5}">
                      <a16:colId xmlns:a16="http://schemas.microsoft.com/office/drawing/2014/main" val="153911965"/>
                    </a:ext>
                  </a:extLst>
                </a:gridCol>
                <a:gridCol w="626449">
                  <a:extLst>
                    <a:ext uri="{9D8B030D-6E8A-4147-A177-3AD203B41FA5}">
                      <a16:colId xmlns:a16="http://schemas.microsoft.com/office/drawing/2014/main" val="1636297600"/>
                    </a:ext>
                  </a:extLst>
                </a:gridCol>
                <a:gridCol w="587779">
                  <a:extLst>
                    <a:ext uri="{9D8B030D-6E8A-4147-A177-3AD203B41FA5}">
                      <a16:colId xmlns:a16="http://schemas.microsoft.com/office/drawing/2014/main" val="351966781"/>
                    </a:ext>
                  </a:extLst>
                </a:gridCol>
                <a:gridCol w="603248">
                  <a:extLst>
                    <a:ext uri="{9D8B030D-6E8A-4147-A177-3AD203B41FA5}">
                      <a16:colId xmlns:a16="http://schemas.microsoft.com/office/drawing/2014/main" val="3096991948"/>
                    </a:ext>
                  </a:extLst>
                </a:gridCol>
                <a:gridCol w="595512">
                  <a:extLst>
                    <a:ext uri="{9D8B030D-6E8A-4147-A177-3AD203B41FA5}">
                      <a16:colId xmlns:a16="http://schemas.microsoft.com/office/drawing/2014/main" val="2182603864"/>
                    </a:ext>
                  </a:extLst>
                </a:gridCol>
                <a:gridCol w="580045">
                  <a:extLst>
                    <a:ext uri="{9D8B030D-6E8A-4147-A177-3AD203B41FA5}">
                      <a16:colId xmlns:a16="http://schemas.microsoft.com/office/drawing/2014/main" val="1481403239"/>
                    </a:ext>
                  </a:extLst>
                </a:gridCol>
                <a:gridCol w="580045">
                  <a:extLst>
                    <a:ext uri="{9D8B030D-6E8A-4147-A177-3AD203B41FA5}">
                      <a16:colId xmlns:a16="http://schemas.microsoft.com/office/drawing/2014/main" val="3986659205"/>
                    </a:ext>
                  </a:extLst>
                </a:gridCol>
                <a:gridCol w="645805">
                  <a:extLst>
                    <a:ext uri="{9D8B030D-6E8A-4147-A177-3AD203B41FA5}">
                      <a16:colId xmlns:a16="http://schemas.microsoft.com/office/drawing/2014/main" val="1607257538"/>
                    </a:ext>
                  </a:extLst>
                </a:gridCol>
              </a:tblGrid>
              <a:tr h="544735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en-US" sz="900" dirty="0">
                          <a:latin typeface="Myriad Pro Light" panose="020B0603030403020204" pitchFamily="34" charset="0"/>
                        </a:rPr>
                        <a:t>Construction Put in Place</a:t>
                      </a:r>
                    </a:p>
                    <a:p>
                      <a:r>
                        <a:rPr lang="en-US" sz="900" i="1" dirty="0">
                          <a:latin typeface="Myriad Pro Light" panose="020B0603030403020204" pitchFamily="34" charset="0"/>
                        </a:rPr>
                        <a:t>Forecast by market segment</a:t>
                      </a:r>
                    </a:p>
                    <a:p>
                      <a:endParaRPr lang="en-US" sz="850" dirty="0">
                        <a:latin typeface="Myriad Pro Light" panose="020B0603030403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6026"/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latin typeface="Myriad Pro Light" panose="020B0603030403020204" pitchFamily="34" charset="0"/>
                        </a:rPr>
                        <a:t>2020a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6026"/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latin typeface="Myriad Pro Light" panose="020B0603030403020204" pitchFamily="34" charset="0"/>
                        </a:rPr>
                        <a:t>2021e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6026"/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latin typeface="Myriad Pro Light" panose="020B0603030403020204" pitchFamily="34" charset="0"/>
                        </a:rPr>
                        <a:t>2022f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6026"/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latin typeface="Myriad Pro Light" panose="020B0603030403020204" pitchFamily="34" charset="0"/>
                        </a:rPr>
                        <a:t>2023f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6026"/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latin typeface="Myriad Pro Light" panose="020B0603030403020204" pitchFamily="34" charset="0"/>
                        </a:rPr>
                        <a:t>2024f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60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Myriad Pro Light" panose="020B0603030403020204" pitchFamily="34" charset="0"/>
                        </a:rPr>
                        <a:t>2025f</a:t>
                      </a:r>
                    </a:p>
                    <a:p>
                      <a:pPr algn="ctr"/>
                      <a:endParaRPr lang="en-US" sz="1000" dirty="0">
                        <a:latin typeface="Myriad Pro Light" panose="020B06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6026"/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latin typeface="Myriad Pro Light" panose="020B0603030403020204" pitchFamily="34" charset="0"/>
                        </a:rPr>
                        <a:t>Change</a:t>
                      </a:r>
                    </a:p>
                    <a:p>
                      <a:pPr algn="ctr"/>
                      <a:r>
                        <a:rPr lang="en-US" sz="1000" dirty="0">
                          <a:latin typeface="Myriad Pro Light" panose="020B0603030403020204" pitchFamily="34" charset="0"/>
                        </a:rPr>
                        <a:t>2020-</a:t>
                      </a:r>
                    </a:p>
                    <a:p>
                      <a:pPr algn="ctr"/>
                      <a:r>
                        <a:rPr lang="en-US" sz="1000" dirty="0">
                          <a:latin typeface="Myriad Pro Light" panose="020B0603030403020204" pitchFamily="34" charset="0"/>
                        </a:rPr>
                        <a:t>2025f</a:t>
                      </a:r>
                      <a:endParaRPr lang="en-US" sz="1000" i="1" dirty="0">
                        <a:latin typeface="Myriad Pro Light" panose="020B0603030403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60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679841"/>
                  </a:ext>
                </a:extLst>
              </a:tr>
              <a:tr h="274786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en-US" sz="850" b="1" dirty="0">
                          <a:latin typeface="Myriad Pro Light" panose="020B0603030403020204" pitchFamily="34" charset="0"/>
                        </a:rPr>
                        <a:t>Educational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/>
                      <a:r>
                        <a:rPr lang="en-US" sz="850" dirty="0">
                          <a:latin typeface="Myriad Pro Light" panose="020B0603030403020204" pitchFamily="34" charset="0"/>
                        </a:rPr>
                        <a:t>$104.53 B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/>
                      <a:r>
                        <a:rPr lang="en-US" sz="850" dirty="0">
                          <a:latin typeface="Myriad Pro Light" panose="020B0603030403020204" pitchFamily="34" charset="0"/>
                        </a:rPr>
                        <a:t>$102 B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/>
                      <a:r>
                        <a:rPr lang="en-US" sz="850" dirty="0">
                          <a:latin typeface="Myriad Pro Light" panose="020B0603030403020204" pitchFamily="34" charset="0"/>
                        </a:rPr>
                        <a:t>$106 B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/>
                      <a:r>
                        <a:rPr lang="en-US" sz="850" dirty="0">
                          <a:latin typeface="Myriad Pro Light" panose="020B0603030403020204" pitchFamily="34" charset="0"/>
                        </a:rPr>
                        <a:t>$113 B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/>
                      <a:r>
                        <a:rPr lang="en-US" sz="850" dirty="0">
                          <a:latin typeface="Myriad Pro Light" panose="020B0603030403020204" pitchFamily="34" charset="0"/>
                        </a:rPr>
                        <a:t>$121 B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Myriad Pro Light" panose="020B0603030403020204" pitchFamily="34" charset="0"/>
                        </a:rPr>
                        <a:t>$129 B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sz="850" b="1" dirty="0">
                          <a:solidFill>
                            <a:srgbClr val="BF6026"/>
                          </a:solidFill>
                          <a:latin typeface="Myriad Pro Light" panose="020B0603030403020204" pitchFamily="34" charset="0"/>
                        </a:rPr>
                        <a:t>+23 %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063410"/>
                  </a:ext>
                </a:extLst>
              </a:tr>
              <a:tr h="236220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en-US" sz="850" b="1" dirty="0">
                          <a:latin typeface="Myriad Pro Light" panose="020B0603030403020204" pitchFamily="34" charset="0"/>
                        </a:rPr>
                        <a:t>Highway &amp; Street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/>
                      <a:r>
                        <a:rPr lang="en-US" sz="850" dirty="0">
                          <a:latin typeface="Myriad Pro Light" panose="020B0603030403020204" pitchFamily="34" charset="0"/>
                        </a:rPr>
                        <a:t>$99.70 B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/>
                      <a:r>
                        <a:rPr lang="en-US" sz="850" dirty="0">
                          <a:latin typeface="Myriad Pro Light" panose="020B0603030403020204" pitchFamily="34" charset="0"/>
                        </a:rPr>
                        <a:t>$101 B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/>
                      <a:r>
                        <a:rPr lang="en-US" sz="850" dirty="0">
                          <a:latin typeface="Myriad Pro Light" panose="020B0603030403020204" pitchFamily="34" charset="0"/>
                        </a:rPr>
                        <a:t>$106 B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/>
                      <a:r>
                        <a:rPr lang="en-US" sz="850" dirty="0">
                          <a:latin typeface="Myriad Pro Light" panose="020B0603030403020204" pitchFamily="34" charset="0"/>
                        </a:rPr>
                        <a:t>$114 B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/>
                      <a:r>
                        <a:rPr lang="en-US" sz="850" dirty="0">
                          <a:latin typeface="Myriad Pro Light" panose="020B0603030403020204" pitchFamily="34" charset="0"/>
                        </a:rPr>
                        <a:t>$124 B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Myriad Pro Light" panose="020B0603030403020204" pitchFamily="34" charset="0"/>
                        </a:rPr>
                        <a:t>$132 B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sz="850" b="1" dirty="0">
                          <a:solidFill>
                            <a:srgbClr val="BF6026"/>
                          </a:solidFill>
                          <a:latin typeface="Myriad Pro Light" panose="020B0603030403020204" pitchFamily="34" charset="0"/>
                        </a:rPr>
                        <a:t>+32 %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880522"/>
                  </a:ext>
                </a:extLst>
              </a:tr>
              <a:tr h="266700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en-US" sz="850" b="1" dirty="0">
                          <a:latin typeface="Myriad Pro Light" panose="020B0603030403020204" pitchFamily="34" charset="0"/>
                        </a:rPr>
                        <a:t>Public Safety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/>
                      <a:r>
                        <a:rPr lang="en-US" sz="850" dirty="0">
                          <a:latin typeface="Myriad Pro Light" panose="020B0603030403020204" pitchFamily="34" charset="0"/>
                        </a:rPr>
                        <a:t>$15.09 B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/>
                      <a:r>
                        <a:rPr lang="en-US" sz="850" dirty="0">
                          <a:latin typeface="Myriad Pro Light" panose="020B0603030403020204" pitchFamily="34" charset="0"/>
                        </a:rPr>
                        <a:t>$13 B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/>
                      <a:r>
                        <a:rPr lang="en-US" sz="850" dirty="0">
                          <a:latin typeface="Myriad Pro Light" panose="020B0603030403020204" pitchFamily="34" charset="0"/>
                        </a:rPr>
                        <a:t>$11 B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/>
                      <a:r>
                        <a:rPr lang="en-US" sz="850" dirty="0">
                          <a:latin typeface="Myriad Pro Light" panose="020B0603030403020204" pitchFamily="34" charset="0"/>
                        </a:rPr>
                        <a:t>$12 B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/>
                      <a:r>
                        <a:rPr lang="en-US" sz="850" dirty="0">
                          <a:latin typeface="Myriad Pro Light" panose="020B0603030403020204" pitchFamily="34" charset="0"/>
                        </a:rPr>
                        <a:t>$12 B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Myriad Pro Light" panose="020B0603030403020204" pitchFamily="34" charset="0"/>
                        </a:rPr>
                        <a:t>$13 B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sz="850" b="1" dirty="0">
                          <a:solidFill>
                            <a:srgbClr val="C00000"/>
                          </a:solidFill>
                          <a:latin typeface="Myriad Pro Light" panose="020B0603030403020204" pitchFamily="34" charset="0"/>
                        </a:rPr>
                        <a:t>-14 %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287951"/>
                  </a:ext>
                </a:extLst>
              </a:tr>
              <a:tr h="266700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en-US" sz="850" b="1" dirty="0">
                          <a:latin typeface="Myriad Pro Light" panose="020B0603030403020204" pitchFamily="34" charset="0"/>
                        </a:rPr>
                        <a:t>Conservation &amp; Development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/>
                      <a:r>
                        <a:rPr lang="en-US" sz="850" dirty="0">
                          <a:latin typeface="Myriad Pro Light" panose="020B0603030403020204" pitchFamily="34" charset="0"/>
                        </a:rPr>
                        <a:t>$8.38 B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/>
                      <a:r>
                        <a:rPr lang="en-US" sz="850" dirty="0">
                          <a:latin typeface="Myriad Pro Light" panose="020B0603030403020204" pitchFamily="34" charset="0"/>
                        </a:rPr>
                        <a:t>$8 B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/>
                      <a:r>
                        <a:rPr lang="en-US" sz="850" dirty="0">
                          <a:latin typeface="Myriad Pro Light" panose="020B0603030403020204" pitchFamily="34" charset="0"/>
                        </a:rPr>
                        <a:t>$9 B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/>
                      <a:r>
                        <a:rPr lang="en-US" sz="850" dirty="0">
                          <a:latin typeface="Myriad Pro Light" panose="020B0603030403020204" pitchFamily="34" charset="0"/>
                        </a:rPr>
                        <a:t>$9 B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/>
                      <a:r>
                        <a:rPr lang="en-US" sz="850" dirty="0">
                          <a:latin typeface="Myriad Pro Light" panose="020B0603030403020204" pitchFamily="34" charset="0"/>
                        </a:rPr>
                        <a:t>$10 B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Myriad Pro Light" panose="020B0603030403020204" pitchFamily="34" charset="0"/>
                        </a:rPr>
                        <a:t>$11 B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sz="850" b="1" dirty="0">
                          <a:solidFill>
                            <a:srgbClr val="BF6026"/>
                          </a:solidFill>
                          <a:latin typeface="Myriad Pro Light" panose="020B0603030403020204" pitchFamily="34" charset="0"/>
                        </a:rPr>
                        <a:t>+31 %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06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449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4">
            <a:extLst>
              <a:ext uri="{FF2B5EF4-FFF2-40B4-BE49-F238E27FC236}">
                <a16:creationId xmlns:a16="http://schemas.microsoft.com/office/drawing/2014/main" id="{A44EAA07-FAE3-4F2D-B1EC-36507C26F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1316"/>
            <a:ext cx="6858000" cy="49538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‘Alternative Data’ Economic Indicators</a:t>
            </a:r>
            <a:b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Apple Mobility Trends </a:t>
            </a:r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Link:  </a:t>
            </a:r>
            <a:r>
              <a:rPr lang="en-US" sz="1300" dirty="0">
                <a:hlinkClick r:id="rId2"/>
              </a:rPr>
              <a:t>https://covid19.apple.com/mobility</a:t>
            </a:r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B4E212-30A2-462A-948B-FFA1C0CBFF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56" t="12469" r="26667" b="10494"/>
          <a:stretch/>
        </p:blipFill>
        <p:spPr>
          <a:xfrm>
            <a:off x="685800" y="971550"/>
            <a:ext cx="4419600" cy="400847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703464F-1679-4C1B-90DD-CC06CB956CED}"/>
              </a:ext>
            </a:extLst>
          </p:cNvPr>
          <p:cNvSpPr/>
          <p:nvPr/>
        </p:nvSpPr>
        <p:spPr>
          <a:xfrm>
            <a:off x="838200" y="1428750"/>
            <a:ext cx="16002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674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4">
            <a:extLst>
              <a:ext uri="{FF2B5EF4-FFF2-40B4-BE49-F238E27FC236}">
                <a16:creationId xmlns:a16="http://schemas.microsoft.com/office/drawing/2014/main" id="{A44EAA07-FAE3-4F2D-B1EC-36507C26F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1316"/>
            <a:ext cx="6858000" cy="49538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‘Alternative Data’ Economic Indicators</a:t>
            </a:r>
            <a:b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Table Metrics - YOY Data</a:t>
            </a:r>
            <a:b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Link: </a:t>
            </a:r>
            <a:r>
              <a:rPr lang="en-US" sz="1300" dirty="0">
                <a:hlinkClick r:id="rId2"/>
              </a:rPr>
              <a:t>https://www.opentable.com/state-of-industry</a:t>
            </a:r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EF01BD-33EE-4179-A58D-E290DAD92B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2" t="10494" r="3333" b="6543"/>
          <a:stretch/>
        </p:blipFill>
        <p:spPr>
          <a:xfrm>
            <a:off x="152400" y="1047750"/>
            <a:ext cx="6477000" cy="3200400"/>
          </a:xfrm>
          <a:prstGeom prst="rect">
            <a:avLst/>
          </a:prstGeom>
        </p:spPr>
      </p:pic>
      <p:sp>
        <p:nvSpPr>
          <p:cNvPr id="7" name="TextBox 35">
            <a:extLst>
              <a:ext uri="{FF2B5EF4-FFF2-40B4-BE49-F238E27FC236}">
                <a16:creationId xmlns:a16="http://schemas.microsoft.com/office/drawing/2014/main" id="{47CAE9DF-B09E-4C01-B852-4F64EA7DCC10}"/>
              </a:ext>
            </a:extLst>
          </p:cNvPr>
          <p:cNvSpPr txBox="1"/>
          <p:nvPr/>
        </p:nvSpPr>
        <p:spPr>
          <a:xfrm>
            <a:off x="76200" y="4336090"/>
            <a:ext cx="426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Note: 2021 data is being compared to same day in 2019 (pre-pandemic).</a:t>
            </a:r>
          </a:p>
        </p:txBody>
      </p:sp>
    </p:spTree>
    <p:extLst>
      <p:ext uri="{BB962C8B-B14F-4D97-AF65-F5344CB8AC3E}">
        <p14:creationId xmlns:p14="http://schemas.microsoft.com/office/powerpoint/2010/main" val="687439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4">
            <a:extLst>
              <a:ext uri="{FF2B5EF4-FFF2-40B4-BE49-F238E27FC236}">
                <a16:creationId xmlns:a16="http://schemas.microsoft.com/office/drawing/2014/main" id="{A44EAA07-FAE3-4F2D-B1EC-36507C26F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1316"/>
            <a:ext cx="6858000" cy="49538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‘Alternative Data’ Economic Indicators</a:t>
            </a:r>
            <a:b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TSA Checkpoint Metrics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7C41BF-7096-4CDF-A66A-EEE728FE8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672"/>
          <a:stretch/>
        </p:blipFill>
        <p:spPr>
          <a:xfrm>
            <a:off x="1006316" y="1047750"/>
            <a:ext cx="4845367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56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C4323A62-3726-4626-B7D7-93B24250E4E5}"/>
              </a:ext>
            </a:extLst>
          </p:cNvPr>
          <p:cNvSpPr txBox="1">
            <a:spLocks/>
          </p:cNvSpPr>
          <p:nvPr/>
        </p:nvSpPr>
        <p:spPr>
          <a:xfrm>
            <a:off x="285750" y="1123950"/>
            <a:ext cx="291465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7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chemeClr val="tx1"/>
                </a:solidFill>
                <a:latin typeface="Arial"/>
              </a:rPr>
              <a:t>Private Industry Briefs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7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chemeClr val="tx1"/>
                </a:solidFill>
                <a:latin typeface="Arial"/>
              </a:rPr>
              <a:t>Private Side column in </a:t>
            </a:r>
            <a:r>
              <a:rPr lang="en-US" sz="1600" i="1" dirty="0">
                <a:solidFill>
                  <a:schemeClr val="tx1"/>
                </a:solidFill>
                <a:latin typeface="Arial"/>
              </a:rPr>
              <a:t>Engineering, Inc. </a:t>
            </a:r>
            <a:r>
              <a:rPr lang="en-US" sz="1600" dirty="0">
                <a:solidFill>
                  <a:schemeClr val="tx1"/>
                </a:solidFill>
                <a:latin typeface="Arial"/>
              </a:rPr>
              <a:t>magazine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7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Engineering Influence Podcast</a:t>
            </a:r>
          </a:p>
          <a:p>
            <a:pPr marL="342900" lvl="0" indent="-342900" algn="l">
              <a:spcAft>
                <a:spcPts val="7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Arial"/>
              </a:rPr>
              <a:t>Private/Vertical Roundtable Discussions</a:t>
            </a:r>
            <a:endParaRPr lang="en-US" sz="1600" dirty="0">
              <a:solidFill>
                <a:srgbClr val="C00000"/>
              </a:solidFill>
              <a:latin typeface="Arial"/>
            </a:endParaRPr>
          </a:p>
          <a:p>
            <a:pPr lvl="1" algn="l"/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le 14">
            <a:extLst>
              <a:ext uri="{FF2B5EF4-FFF2-40B4-BE49-F238E27FC236}">
                <a16:creationId xmlns:a16="http://schemas.microsoft.com/office/drawing/2014/main" id="{A44EAA07-FAE3-4F2D-B1EC-36507C26F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8488"/>
            <a:ext cx="6858000" cy="49538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Resources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397476-D0CB-42F7-ADAD-8B78D79E4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5848">
            <a:off x="4419600" y="903138"/>
            <a:ext cx="1836076" cy="23854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C6F925-EDBA-48F7-B170-3BF31F9F1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29583">
            <a:off x="3567416" y="2403776"/>
            <a:ext cx="1841946" cy="236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17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423886" y="0"/>
            <a:ext cx="3434114" cy="5143500"/>
          </a:xfrm>
          <a:prstGeom prst="rect">
            <a:avLst/>
          </a:prstGeom>
          <a:solidFill>
            <a:srgbClr val="A0968A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350" dirty="0"/>
          </a:p>
        </p:txBody>
      </p:sp>
      <p:sp>
        <p:nvSpPr>
          <p:cNvPr id="42" name="Text Placeholder 3"/>
          <p:cNvSpPr txBox="1">
            <a:spLocks/>
          </p:cNvSpPr>
          <p:nvPr/>
        </p:nvSpPr>
        <p:spPr>
          <a:xfrm>
            <a:off x="4025797" y="1615937"/>
            <a:ext cx="2587973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Franklin Gothic Book" charset="0"/>
                <a:cs typeface="Arial" panose="020B0604020202020204" pitchFamily="34" charset="0"/>
              </a:rPr>
              <a:t>Erin McLaughlin</a:t>
            </a:r>
          </a:p>
          <a:p>
            <a:pPr algn="l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Franklin Gothic Book" charset="0"/>
                <a:cs typeface="Arial" panose="020B0604020202020204" pitchFamily="34" charset="0"/>
              </a:rPr>
              <a:t>Vice President,</a:t>
            </a:r>
          </a:p>
          <a:p>
            <a:pPr algn="l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Franklin Gothic Book" charset="0"/>
                <a:cs typeface="Arial" panose="020B0604020202020204" pitchFamily="34" charset="0"/>
              </a:rPr>
              <a:t>Private Market Resources</a:t>
            </a:r>
          </a:p>
        </p:txBody>
      </p:sp>
      <p:sp>
        <p:nvSpPr>
          <p:cNvPr id="43" name="Freeform 42"/>
          <p:cNvSpPr>
            <a:spLocks noEditPoints="1"/>
          </p:cNvSpPr>
          <p:nvPr/>
        </p:nvSpPr>
        <p:spPr bwMode="auto">
          <a:xfrm>
            <a:off x="3718314" y="1842803"/>
            <a:ext cx="181810" cy="274368"/>
          </a:xfrm>
          <a:custGeom>
            <a:avLst/>
            <a:gdLst/>
            <a:ahLst/>
            <a:cxnLst>
              <a:cxn ang="0">
                <a:pos x="89" y="0"/>
              </a:cxn>
              <a:cxn ang="0">
                <a:pos x="0" y="89"/>
              </a:cxn>
              <a:cxn ang="0">
                <a:pos x="38" y="188"/>
              </a:cxn>
              <a:cxn ang="0">
                <a:pos x="76" y="249"/>
              </a:cxn>
              <a:cxn ang="0">
                <a:pos x="89" y="269"/>
              </a:cxn>
              <a:cxn ang="0">
                <a:pos x="102" y="249"/>
              </a:cxn>
              <a:cxn ang="0">
                <a:pos x="139" y="188"/>
              </a:cxn>
              <a:cxn ang="0">
                <a:pos x="178" y="89"/>
              </a:cxn>
              <a:cxn ang="0">
                <a:pos x="89" y="0"/>
              </a:cxn>
              <a:cxn ang="0">
                <a:pos x="89" y="135"/>
              </a:cxn>
              <a:cxn ang="0">
                <a:pos x="43" y="89"/>
              </a:cxn>
              <a:cxn ang="0">
                <a:pos x="89" y="43"/>
              </a:cxn>
              <a:cxn ang="0">
                <a:pos x="135" y="89"/>
              </a:cxn>
              <a:cxn ang="0">
                <a:pos x="89" y="135"/>
              </a:cxn>
              <a:cxn ang="0">
                <a:pos x="89" y="135"/>
              </a:cxn>
              <a:cxn ang="0">
                <a:pos x="89" y="135"/>
              </a:cxn>
            </a:cxnLst>
            <a:rect l="0" t="0" r="r" b="b"/>
            <a:pathLst>
              <a:path w="178" h="269">
                <a:moveTo>
                  <a:pt x="89" y="0"/>
                </a:moveTo>
                <a:cubicBezTo>
                  <a:pt x="40" y="0"/>
                  <a:pt x="0" y="40"/>
                  <a:pt x="0" y="89"/>
                </a:cubicBezTo>
                <a:cubicBezTo>
                  <a:pt x="0" y="109"/>
                  <a:pt x="13" y="141"/>
                  <a:pt x="38" y="188"/>
                </a:cubicBezTo>
                <a:cubicBezTo>
                  <a:pt x="57" y="220"/>
                  <a:pt x="75" y="248"/>
                  <a:pt x="76" y="249"/>
                </a:cubicBezTo>
                <a:cubicBezTo>
                  <a:pt x="89" y="269"/>
                  <a:pt x="89" y="269"/>
                  <a:pt x="89" y="269"/>
                </a:cubicBezTo>
                <a:cubicBezTo>
                  <a:pt x="102" y="249"/>
                  <a:pt x="102" y="249"/>
                  <a:pt x="102" y="249"/>
                </a:cubicBezTo>
                <a:cubicBezTo>
                  <a:pt x="103" y="248"/>
                  <a:pt x="121" y="220"/>
                  <a:pt x="139" y="188"/>
                </a:cubicBezTo>
                <a:cubicBezTo>
                  <a:pt x="165" y="141"/>
                  <a:pt x="178" y="109"/>
                  <a:pt x="178" y="89"/>
                </a:cubicBezTo>
                <a:cubicBezTo>
                  <a:pt x="178" y="40"/>
                  <a:pt x="138" y="0"/>
                  <a:pt x="89" y="0"/>
                </a:cubicBezTo>
                <a:close/>
                <a:moveTo>
                  <a:pt x="89" y="135"/>
                </a:moveTo>
                <a:cubicBezTo>
                  <a:pt x="63" y="135"/>
                  <a:pt x="43" y="114"/>
                  <a:pt x="43" y="89"/>
                </a:cubicBezTo>
                <a:cubicBezTo>
                  <a:pt x="43" y="63"/>
                  <a:pt x="63" y="43"/>
                  <a:pt x="89" y="43"/>
                </a:cubicBezTo>
                <a:cubicBezTo>
                  <a:pt x="114" y="43"/>
                  <a:pt x="135" y="63"/>
                  <a:pt x="135" y="89"/>
                </a:cubicBezTo>
                <a:cubicBezTo>
                  <a:pt x="135" y="114"/>
                  <a:pt x="114" y="135"/>
                  <a:pt x="89" y="135"/>
                </a:cubicBezTo>
                <a:close/>
                <a:moveTo>
                  <a:pt x="89" y="135"/>
                </a:moveTo>
                <a:cubicBezTo>
                  <a:pt x="89" y="135"/>
                  <a:pt x="89" y="135"/>
                  <a:pt x="89" y="135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4" name="Text Placeholder 3"/>
          <p:cNvSpPr txBox="1">
            <a:spLocks/>
          </p:cNvSpPr>
          <p:nvPr/>
        </p:nvSpPr>
        <p:spPr>
          <a:xfrm>
            <a:off x="4041428" y="2686072"/>
            <a:ext cx="2656685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Franklin Gothic Book" charset="0"/>
                <a:cs typeface="Arial" panose="020B0604020202020204" pitchFamily="34" charset="0"/>
              </a:rPr>
              <a:t>emclaughlin@acec.org</a:t>
            </a:r>
          </a:p>
        </p:txBody>
      </p:sp>
      <p:sp>
        <p:nvSpPr>
          <p:cNvPr id="46" name="Freeform 143"/>
          <p:cNvSpPr>
            <a:spLocks noEditPoints="1"/>
          </p:cNvSpPr>
          <p:nvPr/>
        </p:nvSpPr>
        <p:spPr bwMode="auto">
          <a:xfrm>
            <a:off x="3681692" y="2694329"/>
            <a:ext cx="255051" cy="168154"/>
          </a:xfrm>
          <a:custGeom>
            <a:avLst/>
            <a:gdLst/>
            <a:ahLst/>
            <a:cxnLst>
              <a:cxn ang="0">
                <a:pos x="107" y="0"/>
              </a:cxn>
              <a:cxn ang="0">
                <a:pos x="15" y="0"/>
              </a:cxn>
              <a:cxn ang="0">
                <a:pos x="0" y="16"/>
              </a:cxn>
              <a:cxn ang="0">
                <a:pos x="0" y="65"/>
              </a:cxn>
              <a:cxn ang="0">
                <a:pos x="15" y="81"/>
              </a:cxn>
              <a:cxn ang="0">
                <a:pos x="107" y="81"/>
              </a:cxn>
              <a:cxn ang="0">
                <a:pos x="123" y="65"/>
              </a:cxn>
              <a:cxn ang="0">
                <a:pos x="123" y="16"/>
              </a:cxn>
              <a:cxn ang="0">
                <a:pos x="107" y="0"/>
              </a:cxn>
              <a:cxn ang="0">
                <a:pos x="8" y="20"/>
              </a:cxn>
              <a:cxn ang="0">
                <a:pos x="34" y="41"/>
              </a:cxn>
              <a:cxn ang="0">
                <a:pos x="8" y="61"/>
              </a:cxn>
              <a:cxn ang="0">
                <a:pos x="8" y="20"/>
              </a:cxn>
              <a:cxn ang="0">
                <a:pos x="115" y="65"/>
              </a:cxn>
              <a:cxn ang="0">
                <a:pos x="107" y="73"/>
              </a:cxn>
              <a:cxn ang="0">
                <a:pos x="15" y="73"/>
              </a:cxn>
              <a:cxn ang="0">
                <a:pos x="8" y="65"/>
              </a:cxn>
              <a:cxn ang="0">
                <a:pos x="38" y="43"/>
              </a:cxn>
              <a:cxn ang="0">
                <a:pos x="54" y="56"/>
              </a:cxn>
              <a:cxn ang="0">
                <a:pos x="61" y="58"/>
              </a:cxn>
              <a:cxn ang="0">
                <a:pos x="68" y="56"/>
              </a:cxn>
              <a:cxn ang="0">
                <a:pos x="85" y="43"/>
              </a:cxn>
              <a:cxn ang="0">
                <a:pos x="115" y="65"/>
              </a:cxn>
              <a:cxn ang="0">
                <a:pos x="115" y="61"/>
              </a:cxn>
              <a:cxn ang="0">
                <a:pos x="88" y="41"/>
              </a:cxn>
              <a:cxn ang="0">
                <a:pos x="115" y="20"/>
              </a:cxn>
              <a:cxn ang="0">
                <a:pos x="115" y="61"/>
              </a:cxn>
              <a:cxn ang="0">
                <a:pos x="66" y="52"/>
              </a:cxn>
              <a:cxn ang="0">
                <a:pos x="61" y="54"/>
              </a:cxn>
              <a:cxn ang="0">
                <a:pos x="57" y="52"/>
              </a:cxn>
              <a:cxn ang="0">
                <a:pos x="41" y="41"/>
              </a:cxn>
              <a:cxn ang="0">
                <a:pos x="38" y="38"/>
              </a:cxn>
              <a:cxn ang="0">
                <a:pos x="8" y="16"/>
              </a:cxn>
              <a:cxn ang="0">
                <a:pos x="15" y="8"/>
              </a:cxn>
              <a:cxn ang="0">
                <a:pos x="107" y="8"/>
              </a:cxn>
              <a:cxn ang="0">
                <a:pos x="115" y="16"/>
              </a:cxn>
              <a:cxn ang="0">
                <a:pos x="66" y="52"/>
              </a:cxn>
              <a:cxn ang="0">
                <a:pos x="66" y="52"/>
              </a:cxn>
              <a:cxn ang="0">
                <a:pos x="66" y="52"/>
              </a:cxn>
            </a:cxnLst>
            <a:rect l="0" t="0" r="r" b="b"/>
            <a:pathLst>
              <a:path w="123" h="81">
                <a:moveTo>
                  <a:pt x="107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4"/>
                  <a:pt x="7" y="81"/>
                  <a:pt x="15" y="81"/>
                </a:cubicBezTo>
                <a:cubicBezTo>
                  <a:pt x="107" y="81"/>
                  <a:pt x="107" y="81"/>
                  <a:pt x="107" y="81"/>
                </a:cubicBezTo>
                <a:cubicBezTo>
                  <a:pt x="116" y="81"/>
                  <a:pt x="123" y="74"/>
                  <a:pt x="123" y="65"/>
                </a:cubicBezTo>
                <a:cubicBezTo>
                  <a:pt x="123" y="16"/>
                  <a:pt x="123" y="16"/>
                  <a:pt x="123" y="16"/>
                </a:cubicBezTo>
                <a:cubicBezTo>
                  <a:pt x="123" y="7"/>
                  <a:pt x="116" y="0"/>
                  <a:pt x="107" y="0"/>
                </a:cubicBezTo>
                <a:close/>
                <a:moveTo>
                  <a:pt x="8" y="20"/>
                </a:moveTo>
                <a:cubicBezTo>
                  <a:pt x="34" y="41"/>
                  <a:pt x="34" y="41"/>
                  <a:pt x="34" y="41"/>
                </a:cubicBezTo>
                <a:cubicBezTo>
                  <a:pt x="8" y="61"/>
                  <a:pt x="8" y="61"/>
                  <a:pt x="8" y="61"/>
                </a:cubicBezTo>
                <a:lnTo>
                  <a:pt x="8" y="20"/>
                </a:lnTo>
                <a:close/>
                <a:moveTo>
                  <a:pt x="115" y="65"/>
                </a:moveTo>
                <a:cubicBezTo>
                  <a:pt x="115" y="70"/>
                  <a:pt x="112" y="73"/>
                  <a:pt x="107" y="73"/>
                </a:cubicBezTo>
                <a:cubicBezTo>
                  <a:pt x="15" y="73"/>
                  <a:pt x="15" y="73"/>
                  <a:pt x="15" y="73"/>
                </a:cubicBezTo>
                <a:cubicBezTo>
                  <a:pt x="11" y="73"/>
                  <a:pt x="8" y="70"/>
                  <a:pt x="8" y="65"/>
                </a:cubicBezTo>
                <a:cubicBezTo>
                  <a:pt x="38" y="43"/>
                  <a:pt x="38" y="43"/>
                  <a:pt x="38" y="43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7"/>
                  <a:pt x="59" y="58"/>
                  <a:pt x="61" y="58"/>
                </a:cubicBezTo>
                <a:cubicBezTo>
                  <a:pt x="64" y="58"/>
                  <a:pt x="66" y="57"/>
                  <a:pt x="68" y="56"/>
                </a:cubicBezTo>
                <a:cubicBezTo>
                  <a:pt x="85" y="43"/>
                  <a:pt x="85" y="43"/>
                  <a:pt x="85" y="43"/>
                </a:cubicBezTo>
                <a:lnTo>
                  <a:pt x="115" y="65"/>
                </a:lnTo>
                <a:close/>
                <a:moveTo>
                  <a:pt x="115" y="61"/>
                </a:moveTo>
                <a:cubicBezTo>
                  <a:pt x="88" y="41"/>
                  <a:pt x="88" y="41"/>
                  <a:pt x="88" y="41"/>
                </a:cubicBezTo>
                <a:cubicBezTo>
                  <a:pt x="115" y="20"/>
                  <a:pt x="115" y="20"/>
                  <a:pt x="115" y="20"/>
                </a:cubicBezTo>
                <a:lnTo>
                  <a:pt x="115" y="61"/>
                </a:lnTo>
                <a:close/>
                <a:moveTo>
                  <a:pt x="66" y="52"/>
                </a:moveTo>
                <a:cubicBezTo>
                  <a:pt x="65" y="53"/>
                  <a:pt x="63" y="54"/>
                  <a:pt x="61" y="54"/>
                </a:cubicBezTo>
                <a:cubicBezTo>
                  <a:pt x="60" y="54"/>
                  <a:pt x="58" y="53"/>
                  <a:pt x="57" y="52"/>
                </a:cubicBezTo>
                <a:cubicBezTo>
                  <a:pt x="41" y="41"/>
                  <a:pt x="41" y="41"/>
                  <a:pt x="41" y="41"/>
                </a:cubicBezTo>
                <a:cubicBezTo>
                  <a:pt x="38" y="38"/>
                  <a:pt x="38" y="38"/>
                  <a:pt x="38" y="3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1" y="8"/>
                  <a:pt x="15" y="8"/>
                </a:cubicBezTo>
                <a:cubicBezTo>
                  <a:pt x="107" y="8"/>
                  <a:pt x="107" y="8"/>
                  <a:pt x="107" y="8"/>
                </a:cubicBezTo>
                <a:cubicBezTo>
                  <a:pt x="112" y="8"/>
                  <a:pt x="115" y="11"/>
                  <a:pt x="115" y="16"/>
                </a:cubicBezTo>
                <a:lnTo>
                  <a:pt x="66" y="52"/>
                </a:lnTo>
                <a:close/>
                <a:moveTo>
                  <a:pt x="66" y="52"/>
                </a:moveTo>
                <a:cubicBezTo>
                  <a:pt x="66" y="52"/>
                  <a:pt x="66" y="52"/>
                  <a:pt x="66" y="52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3689662" y="3018436"/>
            <a:ext cx="239114" cy="239114"/>
            <a:chOff x="3721100" y="6330951"/>
            <a:chExt cx="530225" cy="530225"/>
          </a:xfrm>
          <a:solidFill>
            <a:schemeClr val="bg1"/>
          </a:solidFill>
        </p:grpSpPr>
        <p:sp>
          <p:nvSpPr>
            <p:cNvPr id="56" name="Freeform 55"/>
            <p:cNvSpPr>
              <a:spLocks noEditPoints="1"/>
            </p:cNvSpPr>
            <p:nvPr/>
          </p:nvSpPr>
          <p:spPr bwMode="auto">
            <a:xfrm>
              <a:off x="3959225" y="6383338"/>
              <a:ext cx="292100" cy="469900"/>
            </a:xfrm>
            <a:custGeom>
              <a:avLst/>
              <a:gdLst/>
              <a:ahLst/>
              <a:cxnLst>
                <a:cxn ang="0">
                  <a:pos x="126" y="33"/>
                </a:cxn>
                <a:cxn ang="0">
                  <a:pos x="122" y="34"/>
                </a:cxn>
                <a:cxn ang="0">
                  <a:pos x="101" y="36"/>
                </a:cxn>
                <a:cxn ang="0">
                  <a:pos x="95" y="46"/>
                </a:cxn>
                <a:cxn ang="0">
                  <a:pos x="90" y="44"/>
                </a:cxn>
                <a:cxn ang="0">
                  <a:pos x="73" y="29"/>
                </a:cxn>
                <a:cxn ang="0">
                  <a:pos x="70" y="21"/>
                </a:cxn>
                <a:cxn ang="0">
                  <a:pos x="67" y="12"/>
                </a:cxn>
                <a:cxn ang="0">
                  <a:pos x="56" y="2"/>
                </a:cxn>
                <a:cxn ang="0">
                  <a:pos x="43" y="0"/>
                </a:cxn>
                <a:cxn ang="0">
                  <a:pos x="43" y="6"/>
                </a:cxn>
                <a:cxn ang="0">
                  <a:pos x="56" y="18"/>
                </a:cxn>
                <a:cxn ang="0">
                  <a:pos x="62" y="25"/>
                </a:cxn>
                <a:cxn ang="0">
                  <a:pos x="55" y="29"/>
                </a:cxn>
                <a:cxn ang="0">
                  <a:pos x="49" y="27"/>
                </a:cxn>
                <a:cxn ang="0">
                  <a:pos x="41" y="24"/>
                </a:cxn>
                <a:cxn ang="0">
                  <a:pos x="41" y="17"/>
                </a:cxn>
                <a:cxn ang="0">
                  <a:pos x="30" y="12"/>
                </a:cxn>
                <a:cxn ang="0">
                  <a:pos x="27" y="28"/>
                </a:cxn>
                <a:cxn ang="0">
                  <a:pos x="15" y="31"/>
                </a:cxn>
                <a:cxn ang="0">
                  <a:pos x="17" y="40"/>
                </a:cxn>
                <a:cxn ang="0">
                  <a:pos x="31" y="42"/>
                </a:cxn>
                <a:cxn ang="0">
                  <a:pos x="34" y="28"/>
                </a:cxn>
                <a:cxn ang="0">
                  <a:pos x="45" y="30"/>
                </a:cxn>
                <a:cxn ang="0">
                  <a:pos x="51" y="33"/>
                </a:cxn>
                <a:cxn ang="0">
                  <a:pos x="60" y="33"/>
                </a:cxn>
                <a:cxn ang="0">
                  <a:pos x="66" y="45"/>
                </a:cxn>
                <a:cxn ang="0">
                  <a:pos x="82" y="62"/>
                </a:cxn>
                <a:cxn ang="0">
                  <a:pos x="81" y="68"/>
                </a:cxn>
                <a:cxn ang="0">
                  <a:pos x="68" y="66"/>
                </a:cxn>
                <a:cxn ang="0">
                  <a:pos x="45" y="78"/>
                </a:cxn>
                <a:cxn ang="0">
                  <a:pos x="29" y="97"/>
                </a:cxn>
                <a:cxn ang="0">
                  <a:pos x="27" y="106"/>
                </a:cxn>
                <a:cxn ang="0">
                  <a:pos x="21" y="106"/>
                </a:cxn>
                <a:cxn ang="0">
                  <a:pos x="11" y="101"/>
                </a:cxn>
                <a:cxn ang="0">
                  <a:pos x="0" y="106"/>
                </a:cxn>
                <a:cxn ang="0">
                  <a:pos x="3" y="117"/>
                </a:cxn>
                <a:cxn ang="0">
                  <a:pos x="7" y="112"/>
                </a:cxn>
                <a:cxn ang="0">
                  <a:pos x="15" y="111"/>
                </a:cxn>
                <a:cxn ang="0">
                  <a:pos x="15" y="121"/>
                </a:cxn>
                <a:cxn ang="0">
                  <a:pos x="21" y="123"/>
                </a:cxn>
                <a:cxn ang="0">
                  <a:pos x="28" y="131"/>
                </a:cxn>
                <a:cxn ang="0">
                  <a:pos x="39" y="128"/>
                </a:cxn>
                <a:cxn ang="0">
                  <a:pos x="51" y="130"/>
                </a:cxn>
                <a:cxn ang="0">
                  <a:pos x="66" y="134"/>
                </a:cxn>
                <a:cxn ang="0">
                  <a:pos x="73" y="134"/>
                </a:cxn>
                <a:cxn ang="0">
                  <a:pos x="85" y="148"/>
                </a:cxn>
                <a:cxn ang="0">
                  <a:pos x="109" y="162"/>
                </a:cxn>
                <a:cxn ang="0">
                  <a:pos x="93" y="191"/>
                </a:cxn>
                <a:cxn ang="0">
                  <a:pos x="77" y="199"/>
                </a:cxn>
                <a:cxn ang="0">
                  <a:pos x="71" y="215"/>
                </a:cxn>
                <a:cxn ang="0">
                  <a:pos x="48" y="231"/>
                </a:cxn>
                <a:cxn ang="0">
                  <a:pos x="45" y="240"/>
                </a:cxn>
                <a:cxn ang="0">
                  <a:pos x="149" y="108"/>
                </a:cxn>
                <a:cxn ang="0">
                  <a:pos x="126" y="33"/>
                </a:cxn>
                <a:cxn ang="0">
                  <a:pos x="126" y="33"/>
                </a:cxn>
                <a:cxn ang="0">
                  <a:pos x="126" y="33"/>
                </a:cxn>
              </a:cxnLst>
              <a:rect l="0" t="0" r="r" b="b"/>
              <a:pathLst>
                <a:path w="149" h="240">
                  <a:moveTo>
                    <a:pt x="126" y="33"/>
                  </a:moveTo>
                  <a:cubicBezTo>
                    <a:pt x="122" y="34"/>
                    <a:pt x="122" y="34"/>
                    <a:pt x="122" y="34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5" y="121"/>
                    <a:pt x="15" y="121"/>
                    <a:pt x="15" y="121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51" y="130"/>
                    <a:pt x="51" y="130"/>
                    <a:pt x="51" y="130"/>
                  </a:cubicBezTo>
                  <a:cubicBezTo>
                    <a:pt x="66" y="134"/>
                    <a:pt x="66" y="134"/>
                    <a:pt x="66" y="134"/>
                  </a:cubicBezTo>
                  <a:cubicBezTo>
                    <a:pt x="73" y="134"/>
                    <a:pt x="73" y="134"/>
                    <a:pt x="73" y="134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109" y="162"/>
                    <a:pt x="109" y="162"/>
                    <a:pt x="109" y="162"/>
                  </a:cubicBezTo>
                  <a:cubicBezTo>
                    <a:pt x="93" y="191"/>
                    <a:pt x="93" y="191"/>
                    <a:pt x="93" y="191"/>
                  </a:cubicBezTo>
                  <a:cubicBezTo>
                    <a:pt x="77" y="199"/>
                    <a:pt x="77" y="199"/>
                    <a:pt x="77" y="199"/>
                  </a:cubicBezTo>
                  <a:cubicBezTo>
                    <a:pt x="71" y="215"/>
                    <a:pt x="71" y="215"/>
                    <a:pt x="71" y="215"/>
                  </a:cubicBezTo>
                  <a:cubicBezTo>
                    <a:pt x="48" y="231"/>
                    <a:pt x="48" y="231"/>
                    <a:pt x="48" y="231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105" y="226"/>
                    <a:pt x="149" y="172"/>
                    <a:pt x="149" y="108"/>
                  </a:cubicBezTo>
                  <a:cubicBezTo>
                    <a:pt x="149" y="80"/>
                    <a:pt x="141" y="54"/>
                    <a:pt x="126" y="33"/>
                  </a:cubicBezTo>
                  <a:close/>
                  <a:moveTo>
                    <a:pt x="126" y="33"/>
                  </a:moveTo>
                  <a:cubicBezTo>
                    <a:pt x="126" y="33"/>
                    <a:pt x="126" y="33"/>
                    <a:pt x="126" y="3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3721100" y="6457951"/>
              <a:ext cx="307975" cy="403225"/>
            </a:xfrm>
            <a:custGeom>
              <a:avLst/>
              <a:gdLst/>
              <a:ahLst/>
              <a:cxnLst>
                <a:cxn ang="0">
                  <a:pos x="151" y="141"/>
                </a:cxn>
                <a:cxn ang="0">
                  <a:pos x="141" y="123"/>
                </a:cxn>
                <a:cxn ang="0">
                  <a:pos x="150" y="104"/>
                </a:cxn>
                <a:cxn ang="0">
                  <a:pos x="141" y="101"/>
                </a:cxn>
                <a:cxn ang="0">
                  <a:pos x="131" y="91"/>
                </a:cxn>
                <a:cxn ang="0">
                  <a:pos x="109" y="86"/>
                </a:cxn>
                <a:cxn ang="0">
                  <a:pos x="101" y="70"/>
                </a:cxn>
                <a:cxn ang="0">
                  <a:pos x="101" y="80"/>
                </a:cxn>
                <a:cxn ang="0">
                  <a:pos x="98" y="80"/>
                </a:cxn>
                <a:cxn ang="0">
                  <a:pos x="78" y="53"/>
                </a:cxn>
                <a:cxn ang="0">
                  <a:pos x="78" y="31"/>
                </a:cxn>
                <a:cxn ang="0">
                  <a:pos x="64" y="8"/>
                </a:cxn>
                <a:cxn ang="0">
                  <a:pos x="42" y="12"/>
                </a:cxn>
                <a:cxn ang="0">
                  <a:pos x="26" y="12"/>
                </a:cxn>
                <a:cxn ang="0">
                  <a:pos x="19" y="7"/>
                </a:cxn>
                <a:cxn ang="0">
                  <a:pos x="28" y="0"/>
                </a:cxn>
                <a:cxn ang="0">
                  <a:pos x="19" y="2"/>
                </a:cxn>
                <a:cxn ang="0">
                  <a:pos x="0" y="70"/>
                </a:cxn>
                <a:cxn ang="0">
                  <a:pos x="136" y="206"/>
                </a:cxn>
                <a:cxn ang="0">
                  <a:pos x="153" y="205"/>
                </a:cxn>
                <a:cxn ang="0">
                  <a:pos x="151" y="188"/>
                </a:cxn>
                <a:cxn ang="0">
                  <a:pos x="157" y="163"/>
                </a:cxn>
                <a:cxn ang="0">
                  <a:pos x="151" y="141"/>
                </a:cxn>
                <a:cxn ang="0">
                  <a:pos x="151" y="141"/>
                </a:cxn>
                <a:cxn ang="0">
                  <a:pos x="151" y="141"/>
                </a:cxn>
              </a:cxnLst>
              <a:rect l="0" t="0" r="r" b="b"/>
              <a:pathLst>
                <a:path w="157" h="206">
                  <a:moveTo>
                    <a:pt x="151" y="141"/>
                  </a:moveTo>
                  <a:cubicBezTo>
                    <a:pt x="141" y="123"/>
                    <a:pt x="141" y="123"/>
                    <a:pt x="141" y="123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41" y="101"/>
                    <a:pt x="141" y="101"/>
                    <a:pt x="141" y="10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09" y="86"/>
                    <a:pt x="109" y="86"/>
                    <a:pt x="109" y="86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7" y="22"/>
                    <a:pt x="0" y="45"/>
                    <a:pt x="0" y="70"/>
                  </a:cubicBezTo>
                  <a:cubicBezTo>
                    <a:pt x="0" y="145"/>
                    <a:pt x="61" y="206"/>
                    <a:pt x="136" y="206"/>
                  </a:cubicBezTo>
                  <a:cubicBezTo>
                    <a:pt x="141" y="206"/>
                    <a:pt x="147" y="205"/>
                    <a:pt x="153" y="205"/>
                  </a:cubicBezTo>
                  <a:cubicBezTo>
                    <a:pt x="151" y="188"/>
                    <a:pt x="151" y="188"/>
                    <a:pt x="151" y="188"/>
                  </a:cubicBezTo>
                  <a:cubicBezTo>
                    <a:pt x="151" y="188"/>
                    <a:pt x="157" y="164"/>
                    <a:pt x="157" y="163"/>
                  </a:cubicBezTo>
                  <a:cubicBezTo>
                    <a:pt x="157" y="162"/>
                    <a:pt x="151" y="141"/>
                    <a:pt x="151" y="141"/>
                  </a:cubicBezTo>
                  <a:close/>
                  <a:moveTo>
                    <a:pt x="151" y="141"/>
                  </a:moveTo>
                  <a:cubicBezTo>
                    <a:pt x="151" y="141"/>
                    <a:pt x="151" y="141"/>
                    <a:pt x="151" y="14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3781425" y="6330951"/>
              <a:ext cx="317500" cy="95250"/>
            </a:xfrm>
            <a:custGeom>
              <a:avLst/>
              <a:gdLst/>
              <a:ahLst/>
              <a:cxnLst>
                <a:cxn ang="0">
                  <a:pos x="19" y="43"/>
                </a:cxn>
                <a:cxn ang="0">
                  <a:pos x="44" y="40"/>
                </a:cxn>
                <a:cxn ang="0">
                  <a:pos x="55" y="34"/>
                </a:cxn>
                <a:cxn ang="0">
                  <a:pos x="67" y="37"/>
                </a:cxn>
                <a:cxn ang="0">
                  <a:pos x="87" y="36"/>
                </a:cxn>
                <a:cxn ang="0">
                  <a:pos x="94" y="26"/>
                </a:cxn>
                <a:cxn ang="0">
                  <a:pos x="104" y="27"/>
                </a:cxn>
                <a:cxn ang="0">
                  <a:pos x="128" y="25"/>
                </a:cxn>
                <a:cxn ang="0">
                  <a:pos x="135" y="18"/>
                </a:cxn>
                <a:cxn ang="0">
                  <a:pos x="144" y="11"/>
                </a:cxn>
                <a:cxn ang="0">
                  <a:pos x="157" y="13"/>
                </a:cxn>
                <a:cxn ang="0">
                  <a:pos x="162" y="13"/>
                </a:cxn>
                <a:cxn ang="0">
                  <a:pos x="105" y="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9" y="43"/>
                </a:cxn>
                <a:cxn ang="0">
                  <a:pos x="110" y="13"/>
                </a:cxn>
                <a:cxn ang="0">
                  <a:pos x="124" y="5"/>
                </a:cxn>
                <a:cxn ang="0">
                  <a:pos x="133" y="11"/>
                </a:cxn>
                <a:cxn ang="0">
                  <a:pos x="120" y="20"/>
                </a:cxn>
                <a:cxn ang="0">
                  <a:pos x="108" y="22"/>
                </a:cxn>
                <a:cxn ang="0">
                  <a:pos x="102" y="18"/>
                </a:cxn>
                <a:cxn ang="0">
                  <a:pos x="110" y="13"/>
                </a:cxn>
                <a:cxn ang="0">
                  <a:pos x="69" y="14"/>
                </a:cxn>
                <a:cxn ang="0">
                  <a:pos x="75" y="17"/>
                </a:cxn>
                <a:cxn ang="0">
                  <a:pos x="83" y="14"/>
                </a:cxn>
                <a:cxn ang="0">
                  <a:pos x="88" y="22"/>
                </a:cxn>
                <a:cxn ang="0">
                  <a:pos x="69" y="27"/>
                </a:cxn>
                <a:cxn ang="0">
                  <a:pos x="60" y="21"/>
                </a:cxn>
                <a:cxn ang="0">
                  <a:pos x="69" y="14"/>
                </a:cxn>
                <a:cxn ang="0">
                  <a:pos x="69" y="14"/>
                </a:cxn>
                <a:cxn ang="0">
                  <a:pos x="69" y="14"/>
                </a:cxn>
              </a:cxnLst>
              <a:rect l="0" t="0" r="r" b="b"/>
              <a:pathLst>
                <a:path w="162" h="49">
                  <a:moveTo>
                    <a:pt x="19" y="43"/>
                  </a:moveTo>
                  <a:cubicBezTo>
                    <a:pt x="44" y="40"/>
                    <a:pt x="44" y="40"/>
                    <a:pt x="44" y="40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94" y="26"/>
                    <a:pt x="94" y="26"/>
                    <a:pt x="94" y="26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45" y="4"/>
                    <a:pt x="125" y="0"/>
                    <a:pt x="105" y="0"/>
                  </a:cubicBezTo>
                  <a:cubicBezTo>
                    <a:pt x="63" y="0"/>
                    <a:pt x="25" y="1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19" y="43"/>
                  </a:lnTo>
                  <a:close/>
                  <a:moveTo>
                    <a:pt x="110" y="13"/>
                  </a:moveTo>
                  <a:cubicBezTo>
                    <a:pt x="124" y="5"/>
                    <a:pt x="124" y="5"/>
                    <a:pt x="124" y="5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2" y="18"/>
                    <a:pt x="102" y="18"/>
                    <a:pt x="102" y="18"/>
                  </a:cubicBezTo>
                  <a:lnTo>
                    <a:pt x="110" y="13"/>
                  </a:lnTo>
                  <a:close/>
                  <a:moveTo>
                    <a:pt x="69" y="14"/>
                  </a:moveTo>
                  <a:cubicBezTo>
                    <a:pt x="75" y="17"/>
                    <a:pt x="75" y="17"/>
                    <a:pt x="75" y="17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69" y="16"/>
                    <a:pt x="69" y="14"/>
                  </a:cubicBezTo>
                  <a:close/>
                  <a:moveTo>
                    <a:pt x="69" y="14"/>
                  </a:moveTo>
                  <a:cubicBezTo>
                    <a:pt x="69" y="14"/>
                    <a:pt x="69" y="14"/>
                    <a:pt x="69" y="1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4041427" y="3068743"/>
            <a:ext cx="252582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Franklin Gothic Book" charset="0"/>
                <a:cs typeface="Arial" panose="020B0604020202020204" pitchFamily="34" charset="0"/>
              </a:rPr>
              <a:t>www.acec.org</a:t>
            </a:r>
            <a:endParaRPr lang="en-US" sz="1350" b="1" dirty="0">
              <a:solidFill>
                <a:schemeClr val="bg1"/>
              </a:solidFill>
              <a:latin typeface="Arial" panose="020B0604020202020204" pitchFamily="34" charset="0"/>
              <a:ea typeface="Franklin Gothic Book" charset="0"/>
              <a:cs typeface="Arial" panose="020B0604020202020204" pitchFamily="34" charset="0"/>
            </a:endParaRPr>
          </a:p>
        </p:txBody>
      </p:sp>
      <p:sp>
        <p:nvSpPr>
          <p:cNvPr id="60" name="Text Placeholder 3"/>
          <p:cNvSpPr txBox="1">
            <a:spLocks/>
          </p:cNvSpPr>
          <p:nvPr/>
        </p:nvSpPr>
        <p:spPr>
          <a:xfrm>
            <a:off x="4041427" y="2280425"/>
            <a:ext cx="2556714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Franklin Gothic Book" charset="0"/>
                <a:cs typeface="Arial" panose="020B0604020202020204" pitchFamily="34" charset="0"/>
              </a:rPr>
              <a:t>202-682-4352</a:t>
            </a:r>
          </a:p>
        </p:txBody>
      </p:sp>
      <p:sp>
        <p:nvSpPr>
          <p:cNvPr id="61" name="Freeform 60"/>
          <p:cNvSpPr>
            <a:spLocks noEditPoints="1"/>
          </p:cNvSpPr>
          <p:nvPr/>
        </p:nvSpPr>
        <p:spPr bwMode="auto">
          <a:xfrm>
            <a:off x="3689297" y="2237434"/>
            <a:ext cx="239845" cy="270650"/>
          </a:xfrm>
          <a:custGeom>
            <a:avLst/>
            <a:gdLst/>
            <a:ahLst/>
            <a:cxnLst>
              <a:cxn ang="0">
                <a:pos x="256" y="248"/>
              </a:cxn>
              <a:cxn ang="0">
                <a:pos x="247" y="253"/>
              </a:cxn>
              <a:cxn ang="0">
                <a:pos x="242" y="244"/>
              </a:cxn>
              <a:cxn ang="0">
                <a:pos x="236" y="204"/>
              </a:cxn>
              <a:cxn ang="0">
                <a:pos x="214" y="199"/>
              </a:cxn>
              <a:cxn ang="0">
                <a:pos x="171" y="236"/>
              </a:cxn>
              <a:cxn ang="0">
                <a:pos x="127" y="281"/>
              </a:cxn>
              <a:cxn ang="0">
                <a:pos x="68" y="299"/>
              </a:cxn>
              <a:cxn ang="0">
                <a:pos x="62" y="298"/>
              </a:cxn>
              <a:cxn ang="0">
                <a:pos x="12" y="274"/>
              </a:cxn>
              <a:cxn ang="0">
                <a:pos x="16" y="225"/>
              </a:cxn>
              <a:cxn ang="0">
                <a:pos x="9" y="215"/>
              </a:cxn>
              <a:cxn ang="0">
                <a:pos x="12" y="191"/>
              </a:cxn>
              <a:cxn ang="0">
                <a:pos x="60" y="154"/>
              </a:cxn>
              <a:cxn ang="0">
                <a:pos x="71" y="151"/>
              </a:cxn>
              <a:cxn ang="0">
                <a:pos x="84" y="158"/>
              </a:cxn>
              <a:cxn ang="0">
                <a:pos x="102" y="181"/>
              </a:cxn>
              <a:cxn ang="0">
                <a:pos x="150" y="146"/>
              </a:cxn>
              <a:cxn ang="0">
                <a:pos x="184" y="98"/>
              </a:cxn>
              <a:cxn ang="0">
                <a:pos x="161" y="79"/>
              </a:cxn>
              <a:cxn ang="0">
                <a:pos x="158" y="56"/>
              </a:cxn>
              <a:cxn ang="0">
                <a:pos x="194" y="7"/>
              </a:cxn>
              <a:cxn ang="0">
                <a:pos x="208" y="0"/>
              </a:cxn>
              <a:cxn ang="0">
                <a:pos x="218" y="3"/>
              </a:cxn>
              <a:cxn ang="0">
                <a:pos x="246" y="25"/>
              </a:cxn>
              <a:cxn ang="0">
                <a:pos x="246" y="25"/>
              </a:cxn>
              <a:cxn ang="0">
                <a:pos x="247" y="25"/>
              </a:cxn>
              <a:cxn ang="0">
                <a:pos x="247" y="26"/>
              </a:cxn>
              <a:cxn ang="0">
                <a:pos x="247" y="26"/>
              </a:cxn>
              <a:cxn ang="0">
                <a:pos x="248" y="27"/>
              </a:cxn>
              <a:cxn ang="0">
                <a:pos x="248" y="27"/>
              </a:cxn>
              <a:cxn ang="0">
                <a:pos x="249" y="29"/>
              </a:cxn>
              <a:cxn ang="0">
                <a:pos x="249" y="29"/>
              </a:cxn>
              <a:cxn ang="0">
                <a:pos x="181" y="178"/>
              </a:cxn>
              <a:cxn ang="0">
                <a:pos x="49" y="248"/>
              </a:cxn>
              <a:cxn ang="0">
                <a:pos x="49" y="248"/>
              </a:cxn>
              <a:cxn ang="0">
                <a:pos x="34" y="246"/>
              </a:cxn>
              <a:cxn ang="0">
                <a:pos x="34" y="246"/>
              </a:cxn>
              <a:cxn ang="0">
                <a:pos x="33" y="246"/>
              </a:cxn>
              <a:cxn ang="0">
                <a:pos x="32" y="246"/>
              </a:cxn>
              <a:cxn ang="0">
                <a:pos x="32" y="245"/>
              </a:cxn>
              <a:cxn ang="0">
                <a:pos x="31" y="245"/>
              </a:cxn>
              <a:cxn ang="0">
                <a:pos x="31" y="244"/>
              </a:cxn>
              <a:cxn ang="0">
                <a:pos x="30" y="244"/>
              </a:cxn>
              <a:cxn ang="0">
                <a:pos x="30" y="244"/>
              </a:cxn>
              <a:cxn ang="0">
                <a:pos x="26" y="238"/>
              </a:cxn>
              <a:cxn ang="0">
                <a:pos x="24" y="266"/>
              </a:cxn>
              <a:cxn ang="0">
                <a:pos x="120" y="269"/>
              </a:cxn>
              <a:cxn ang="0">
                <a:pos x="159" y="228"/>
              </a:cxn>
              <a:cxn ang="0">
                <a:pos x="212" y="184"/>
              </a:cxn>
              <a:cxn ang="0">
                <a:pos x="247" y="194"/>
              </a:cxn>
              <a:cxn ang="0">
                <a:pos x="256" y="248"/>
              </a:cxn>
              <a:cxn ang="0">
                <a:pos x="256" y="248"/>
              </a:cxn>
              <a:cxn ang="0">
                <a:pos x="256" y="248"/>
              </a:cxn>
            </a:cxnLst>
            <a:rect l="0" t="0" r="r" b="b"/>
            <a:pathLst>
              <a:path w="265" h="299">
                <a:moveTo>
                  <a:pt x="256" y="248"/>
                </a:moveTo>
                <a:cubicBezTo>
                  <a:pt x="255" y="252"/>
                  <a:pt x="251" y="254"/>
                  <a:pt x="247" y="253"/>
                </a:cubicBezTo>
                <a:cubicBezTo>
                  <a:pt x="243" y="252"/>
                  <a:pt x="241" y="248"/>
                  <a:pt x="242" y="244"/>
                </a:cubicBezTo>
                <a:cubicBezTo>
                  <a:pt x="246" y="227"/>
                  <a:pt x="244" y="212"/>
                  <a:pt x="236" y="204"/>
                </a:cubicBezTo>
                <a:cubicBezTo>
                  <a:pt x="231" y="199"/>
                  <a:pt x="224" y="197"/>
                  <a:pt x="214" y="199"/>
                </a:cubicBezTo>
                <a:cubicBezTo>
                  <a:pt x="196" y="202"/>
                  <a:pt x="184" y="218"/>
                  <a:pt x="171" y="236"/>
                </a:cubicBezTo>
                <a:cubicBezTo>
                  <a:pt x="159" y="252"/>
                  <a:pt x="146" y="269"/>
                  <a:pt x="127" y="281"/>
                </a:cubicBezTo>
                <a:cubicBezTo>
                  <a:pt x="109" y="292"/>
                  <a:pt x="88" y="299"/>
                  <a:pt x="68" y="299"/>
                </a:cubicBezTo>
                <a:cubicBezTo>
                  <a:pt x="66" y="299"/>
                  <a:pt x="64" y="299"/>
                  <a:pt x="62" y="298"/>
                </a:cubicBezTo>
                <a:cubicBezTo>
                  <a:pt x="40" y="297"/>
                  <a:pt x="22" y="288"/>
                  <a:pt x="12" y="274"/>
                </a:cubicBezTo>
                <a:cubicBezTo>
                  <a:pt x="0" y="256"/>
                  <a:pt x="7" y="238"/>
                  <a:pt x="16" y="225"/>
                </a:cubicBezTo>
                <a:cubicBezTo>
                  <a:pt x="9" y="215"/>
                  <a:pt x="9" y="215"/>
                  <a:pt x="9" y="215"/>
                </a:cubicBezTo>
                <a:cubicBezTo>
                  <a:pt x="3" y="208"/>
                  <a:pt x="5" y="197"/>
                  <a:pt x="12" y="191"/>
                </a:cubicBezTo>
                <a:cubicBezTo>
                  <a:pt x="60" y="154"/>
                  <a:pt x="60" y="154"/>
                  <a:pt x="60" y="154"/>
                </a:cubicBezTo>
                <a:cubicBezTo>
                  <a:pt x="63" y="152"/>
                  <a:pt x="67" y="151"/>
                  <a:pt x="71" y="151"/>
                </a:cubicBezTo>
                <a:cubicBezTo>
                  <a:pt x="76" y="151"/>
                  <a:pt x="81" y="153"/>
                  <a:pt x="84" y="158"/>
                </a:cubicBezTo>
                <a:cubicBezTo>
                  <a:pt x="102" y="181"/>
                  <a:pt x="102" y="181"/>
                  <a:pt x="102" y="181"/>
                </a:cubicBezTo>
                <a:cubicBezTo>
                  <a:pt x="116" y="175"/>
                  <a:pt x="132" y="164"/>
                  <a:pt x="150" y="146"/>
                </a:cubicBezTo>
                <a:cubicBezTo>
                  <a:pt x="168" y="128"/>
                  <a:pt x="178" y="112"/>
                  <a:pt x="184" y="98"/>
                </a:cubicBezTo>
                <a:cubicBezTo>
                  <a:pt x="161" y="79"/>
                  <a:pt x="161" y="79"/>
                  <a:pt x="161" y="79"/>
                </a:cubicBezTo>
                <a:cubicBezTo>
                  <a:pt x="153" y="74"/>
                  <a:pt x="152" y="63"/>
                  <a:pt x="158" y="56"/>
                </a:cubicBezTo>
                <a:cubicBezTo>
                  <a:pt x="194" y="7"/>
                  <a:pt x="194" y="7"/>
                  <a:pt x="194" y="7"/>
                </a:cubicBezTo>
                <a:cubicBezTo>
                  <a:pt x="197" y="2"/>
                  <a:pt x="202" y="0"/>
                  <a:pt x="208" y="0"/>
                </a:cubicBezTo>
                <a:cubicBezTo>
                  <a:pt x="212" y="0"/>
                  <a:pt x="215" y="1"/>
                  <a:pt x="218" y="3"/>
                </a:cubicBezTo>
                <a:cubicBezTo>
                  <a:pt x="246" y="25"/>
                  <a:pt x="246" y="25"/>
                  <a:pt x="246" y="25"/>
                </a:cubicBezTo>
                <a:cubicBezTo>
                  <a:pt x="246" y="25"/>
                  <a:pt x="246" y="25"/>
                  <a:pt x="246" y="25"/>
                </a:cubicBezTo>
                <a:cubicBezTo>
                  <a:pt x="246" y="25"/>
                  <a:pt x="246" y="25"/>
                  <a:pt x="247" y="25"/>
                </a:cubicBezTo>
                <a:cubicBezTo>
                  <a:pt x="247" y="26"/>
                  <a:pt x="247" y="26"/>
                  <a:pt x="247" y="26"/>
                </a:cubicBezTo>
                <a:cubicBezTo>
                  <a:pt x="247" y="26"/>
                  <a:pt x="247" y="26"/>
                  <a:pt x="247" y="26"/>
                </a:cubicBezTo>
                <a:cubicBezTo>
                  <a:pt x="248" y="27"/>
                  <a:pt x="248" y="27"/>
                  <a:pt x="248" y="27"/>
                </a:cubicBezTo>
                <a:cubicBezTo>
                  <a:pt x="248" y="27"/>
                  <a:pt x="248" y="27"/>
                  <a:pt x="248" y="27"/>
                </a:cubicBezTo>
                <a:cubicBezTo>
                  <a:pt x="248" y="28"/>
                  <a:pt x="248" y="28"/>
                  <a:pt x="249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49" y="31"/>
                  <a:pt x="265" y="93"/>
                  <a:pt x="181" y="178"/>
                </a:cubicBezTo>
                <a:cubicBezTo>
                  <a:pt x="121" y="239"/>
                  <a:pt x="72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0" y="248"/>
                  <a:pt x="34" y="246"/>
                  <a:pt x="34" y="246"/>
                </a:cubicBezTo>
                <a:cubicBezTo>
                  <a:pt x="34" y="246"/>
                  <a:pt x="34" y="246"/>
                  <a:pt x="34" y="246"/>
                </a:cubicBezTo>
                <a:cubicBezTo>
                  <a:pt x="33" y="246"/>
                  <a:pt x="33" y="246"/>
                  <a:pt x="33" y="246"/>
                </a:cubicBezTo>
                <a:cubicBezTo>
                  <a:pt x="33" y="246"/>
                  <a:pt x="33" y="246"/>
                  <a:pt x="32" y="246"/>
                </a:cubicBezTo>
                <a:cubicBezTo>
                  <a:pt x="32" y="245"/>
                  <a:pt x="32" y="245"/>
                  <a:pt x="32" y="245"/>
                </a:cubicBezTo>
                <a:cubicBezTo>
                  <a:pt x="31" y="245"/>
                  <a:pt x="31" y="245"/>
                  <a:pt x="31" y="245"/>
                </a:cubicBezTo>
                <a:cubicBezTo>
                  <a:pt x="31" y="245"/>
                  <a:pt x="31" y="244"/>
                  <a:pt x="31" y="244"/>
                </a:cubicBezTo>
                <a:cubicBezTo>
                  <a:pt x="30" y="244"/>
                  <a:pt x="30" y="244"/>
                  <a:pt x="30" y="244"/>
                </a:cubicBezTo>
                <a:cubicBezTo>
                  <a:pt x="30" y="244"/>
                  <a:pt x="30" y="244"/>
                  <a:pt x="30" y="244"/>
                </a:cubicBezTo>
                <a:cubicBezTo>
                  <a:pt x="26" y="238"/>
                  <a:pt x="26" y="238"/>
                  <a:pt x="26" y="238"/>
                </a:cubicBezTo>
                <a:cubicBezTo>
                  <a:pt x="21" y="245"/>
                  <a:pt x="17" y="256"/>
                  <a:pt x="24" y="266"/>
                </a:cubicBezTo>
                <a:cubicBezTo>
                  <a:pt x="38" y="286"/>
                  <a:pt x="82" y="292"/>
                  <a:pt x="120" y="269"/>
                </a:cubicBezTo>
                <a:cubicBezTo>
                  <a:pt x="136" y="258"/>
                  <a:pt x="148" y="243"/>
                  <a:pt x="159" y="228"/>
                </a:cubicBezTo>
                <a:cubicBezTo>
                  <a:pt x="174" y="208"/>
                  <a:pt x="188" y="189"/>
                  <a:pt x="212" y="184"/>
                </a:cubicBezTo>
                <a:cubicBezTo>
                  <a:pt x="226" y="182"/>
                  <a:pt x="238" y="185"/>
                  <a:pt x="247" y="194"/>
                </a:cubicBezTo>
                <a:cubicBezTo>
                  <a:pt x="258" y="206"/>
                  <a:pt x="261" y="226"/>
                  <a:pt x="256" y="248"/>
                </a:cubicBezTo>
                <a:close/>
                <a:moveTo>
                  <a:pt x="256" y="248"/>
                </a:moveTo>
                <a:cubicBezTo>
                  <a:pt x="256" y="248"/>
                  <a:pt x="256" y="248"/>
                  <a:pt x="256" y="248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796" y="3657600"/>
            <a:ext cx="1479147" cy="560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1D5855A-C24A-411E-8B8A-25B76D17855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r="277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376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4">
            <a:extLst>
              <a:ext uri="{FF2B5EF4-FFF2-40B4-BE49-F238E27FC236}">
                <a16:creationId xmlns:a16="http://schemas.microsoft.com/office/drawing/2014/main" id="{A44EAA07-FAE3-4F2D-B1EC-36507C26F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1316"/>
            <a:ext cx="6858000" cy="495383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Macroeconomic Trends for H2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E557F9-5DF4-437E-AF6D-B80E53BC6436}"/>
              </a:ext>
            </a:extLst>
          </p:cNvPr>
          <p:cNvSpPr txBox="1"/>
          <p:nvPr/>
        </p:nvSpPr>
        <p:spPr>
          <a:xfrm>
            <a:off x="914400" y="1276350"/>
            <a:ext cx="5181600" cy="3503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AutoNum type="arabicPeriod"/>
            </a:pPr>
            <a:r>
              <a:rPr lang="en-US" sz="1800" b="1" dirty="0">
                <a:solidFill>
                  <a:srgbClr val="338066"/>
                </a:solidFill>
                <a:latin typeface="Myriad Pro Light" panose="020B0603030403020204" pitchFamily="34" charset="0"/>
              </a:rPr>
              <a:t>Economy and Engineering Revenues are Beginning to Rebound</a:t>
            </a:r>
          </a:p>
          <a:p>
            <a:pPr marL="342900" indent="-342900">
              <a:spcAft>
                <a:spcPts val="1000"/>
              </a:spcAft>
              <a:buFontTx/>
              <a:buAutoNum type="arabicPeriod"/>
            </a:pPr>
            <a:r>
              <a:rPr lang="en-US" sz="1800" b="1" dirty="0">
                <a:solidFill>
                  <a:srgbClr val="338066"/>
                </a:solidFill>
                <a:latin typeface="Myriad Pro Light" panose="020B0603030403020204" pitchFamily="34" charset="0"/>
              </a:rPr>
              <a:t>Proposed Infrastructure Bill Impact</a:t>
            </a:r>
          </a:p>
          <a:p>
            <a:pPr marL="342900" indent="-342900">
              <a:spcAft>
                <a:spcPts val="1000"/>
              </a:spcAft>
              <a:buFontTx/>
              <a:buAutoNum type="arabicPeriod"/>
            </a:pPr>
            <a:r>
              <a:rPr lang="en-US" sz="1800" b="1" dirty="0">
                <a:solidFill>
                  <a:srgbClr val="338066"/>
                </a:solidFill>
                <a:latin typeface="Myriad Pro Light" panose="020B0603030403020204" pitchFamily="34" charset="0"/>
              </a:rPr>
              <a:t>Residential Market Booms</a:t>
            </a:r>
          </a:p>
          <a:p>
            <a:pPr marL="342900" indent="-342900">
              <a:spcAft>
                <a:spcPts val="1000"/>
              </a:spcAft>
              <a:buFontTx/>
              <a:buAutoNum type="arabicPeriod"/>
            </a:pPr>
            <a:r>
              <a:rPr lang="en-US" sz="1800" b="1" dirty="0">
                <a:solidFill>
                  <a:srgbClr val="338066"/>
                </a:solidFill>
                <a:latin typeface="Myriad Pro Light" panose="020B0603030403020204" pitchFamily="34" charset="0"/>
              </a:rPr>
              <a:t>Inflation &amp; Construction Material Price Concerns:</a:t>
            </a:r>
          </a:p>
          <a:p>
            <a:pPr marL="342900" indent="-342900">
              <a:spcAft>
                <a:spcPts val="1000"/>
              </a:spcAft>
              <a:buFontTx/>
              <a:buAutoNum type="arabicPeriod"/>
            </a:pPr>
            <a:r>
              <a:rPr lang="en-US" sz="1800" b="1" dirty="0">
                <a:solidFill>
                  <a:srgbClr val="338066"/>
                </a:solidFill>
                <a:latin typeface="Myriad Pro Light" panose="020B0603030403020204" pitchFamily="34" charset="0"/>
              </a:rPr>
              <a:t>The Human Factor: Labor</a:t>
            </a:r>
          </a:p>
          <a:p>
            <a:pPr marL="342900" indent="-342900">
              <a:buFontTx/>
              <a:buAutoNum type="arabicPeriod"/>
            </a:pPr>
            <a:endParaRPr lang="en-US" sz="1800" b="1" dirty="0">
              <a:solidFill>
                <a:srgbClr val="338066"/>
              </a:solidFill>
              <a:latin typeface="Myriad Pro Light" panose="020B0603030403020204" pitchFamily="34" charset="0"/>
            </a:endParaRPr>
          </a:p>
          <a:p>
            <a:pPr marL="342900" indent="-342900">
              <a:buAutoNum type="arabicPeriod"/>
            </a:pPr>
            <a:endParaRPr lang="en-US" sz="1800" b="1" dirty="0">
              <a:solidFill>
                <a:srgbClr val="338066"/>
              </a:solidFill>
              <a:latin typeface="Myriad Pro Light" panose="020B0603030403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275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4">
            <a:extLst>
              <a:ext uri="{FF2B5EF4-FFF2-40B4-BE49-F238E27FC236}">
                <a16:creationId xmlns:a16="http://schemas.microsoft.com/office/drawing/2014/main" id="{A44EAA07-FAE3-4F2D-B1EC-36507C26F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735"/>
            <a:ext cx="6858000" cy="49538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 2021 A/E Revenues 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731D22-462B-4E92-9707-623DCB84DA1C}"/>
              </a:ext>
            </a:extLst>
          </p:cNvPr>
          <p:cNvSpPr txBox="1"/>
          <p:nvPr/>
        </p:nvSpPr>
        <p:spPr>
          <a:xfrm>
            <a:off x="175260" y="840135"/>
            <a:ext cx="2362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A/E revenues are beginning to rise, buoyed by optimism from the largely successful vaccine rollout, ongoing federal fiscal stimulus, and increased consumer spending. </a:t>
            </a:r>
            <a:r>
              <a: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U.S. Census Bureau’s ‘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preliminary</a:t>
            </a:r>
            <a:r>
              <a: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estimate’ of total A/E revenues for Q1 2021 is $85.6 B, a 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7.8</a:t>
            </a:r>
            <a:r>
              <a: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increase from Q4 2020.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is the first substantial increase since the COVID-19 recession began in Q2 2020. A/E revenues were flat in Q3 and Q4 of last year, having declined about 11% during the recession. This may signal the beginning of growth back up to peak 2019 levels.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AAE73D5D-2108-481E-8011-5817058CB3F0}"/>
              </a:ext>
            </a:extLst>
          </p:cNvPr>
          <p:cNvSpPr txBox="1"/>
          <p:nvPr/>
        </p:nvSpPr>
        <p:spPr>
          <a:xfrm>
            <a:off x="955338" y="4527593"/>
            <a:ext cx="3423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U.S. Census Bureau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A8DBDA-210F-4C4E-96AA-E06DB96A1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95350"/>
            <a:ext cx="3661897" cy="36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2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C4323A62-3726-4626-B7D7-93B24250E4E5}"/>
              </a:ext>
            </a:extLst>
          </p:cNvPr>
          <p:cNvSpPr txBox="1">
            <a:spLocks/>
          </p:cNvSpPr>
          <p:nvPr/>
        </p:nvSpPr>
        <p:spPr>
          <a:xfrm>
            <a:off x="337492" y="1780817"/>
            <a:ext cx="21336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Arial"/>
              </a:rPr>
              <a:t>A/E revenues steadily increased since last recession, peaking in 2019 at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$350.47B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noProof="0" dirty="0">
                <a:solidFill>
                  <a:schemeClr val="tx1"/>
                </a:solidFill>
                <a:latin typeface="Arial"/>
              </a:rPr>
              <a:t>The bottom was 2010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Growth</a:t>
            </a:r>
            <a:r>
              <a:rPr kumimoji="0" lang="en-US" sz="14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 non-existent for four years (2009-2013)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aseline="0" noProof="0" dirty="0">
                <a:solidFill>
                  <a:schemeClr val="tx1"/>
                </a:solidFill>
                <a:latin typeface="Arial"/>
              </a:rPr>
              <a:t>Of</a:t>
            </a:r>
            <a:r>
              <a:rPr lang="en-US" sz="1400" noProof="0" dirty="0">
                <a:solidFill>
                  <a:schemeClr val="tx1"/>
                </a:solidFill>
                <a:latin typeface="Arial"/>
              </a:rPr>
              <a:t> course not all recessions are the same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Title 14">
            <a:extLst>
              <a:ext uri="{FF2B5EF4-FFF2-40B4-BE49-F238E27FC236}">
                <a16:creationId xmlns:a16="http://schemas.microsoft.com/office/drawing/2014/main" id="{A44EAA07-FAE3-4F2D-B1EC-36507C26F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1316"/>
            <a:ext cx="6858000" cy="49538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A/E Revenues Peaked in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48DB99-0969-47C3-B2D4-0980170F2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895350"/>
            <a:ext cx="4078538" cy="35979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15AA21-52EE-4D37-9B3F-504AC48AA27A}"/>
              </a:ext>
            </a:extLst>
          </p:cNvPr>
          <p:cNvSpPr txBox="1"/>
          <p:nvPr/>
        </p:nvSpPr>
        <p:spPr>
          <a:xfrm>
            <a:off x="2582708" y="4470593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Source: U.S. Census Bureau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A6B5B8-2ED8-4BCD-AE5E-3D809DFC0490}"/>
              </a:ext>
            </a:extLst>
          </p:cNvPr>
          <p:cNvSpPr txBox="1"/>
          <p:nvPr/>
        </p:nvSpPr>
        <p:spPr>
          <a:xfrm>
            <a:off x="370043" y="1072575"/>
            <a:ext cx="2068357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Great Recession began in Q4 of 2008</a:t>
            </a:r>
          </a:p>
        </p:txBody>
      </p:sp>
    </p:spTree>
    <p:extLst>
      <p:ext uri="{BB962C8B-B14F-4D97-AF65-F5344CB8AC3E}">
        <p14:creationId xmlns:p14="http://schemas.microsoft.com/office/powerpoint/2010/main" val="1703011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4">
            <a:extLst>
              <a:ext uri="{FF2B5EF4-FFF2-40B4-BE49-F238E27FC236}">
                <a16:creationId xmlns:a16="http://schemas.microsoft.com/office/drawing/2014/main" id="{A44EAA07-FAE3-4F2D-B1EC-36507C26F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1316"/>
            <a:ext cx="6858000" cy="495383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Put in Place –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Numbers 2020 vs. 2019</a:t>
            </a:r>
          </a:p>
        </p:txBody>
      </p:sp>
      <p:sp>
        <p:nvSpPr>
          <p:cNvPr id="4" name="TextBox 35">
            <a:extLst>
              <a:ext uri="{FF2B5EF4-FFF2-40B4-BE49-F238E27FC236}">
                <a16:creationId xmlns:a16="http://schemas.microsoft.com/office/drawing/2014/main" id="{87F628B1-6538-4B73-8690-9404D88B2EB1}"/>
              </a:ext>
            </a:extLst>
          </p:cNvPr>
          <p:cNvSpPr txBox="1"/>
          <p:nvPr/>
        </p:nvSpPr>
        <p:spPr>
          <a:xfrm>
            <a:off x="381000" y="3638550"/>
            <a:ext cx="3423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U.S. Census Bureau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4DB85E6A-E874-4FD1-9D35-518B0A15E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717212"/>
              </p:ext>
            </p:extLst>
          </p:nvPr>
        </p:nvGraphicFramePr>
        <p:xfrm>
          <a:off x="457200" y="1200150"/>
          <a:ext cx="5867400" cy="246243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97088">
                  <a:extLst>
                    <a:ext uri="{9D8B030D-6E8A-4147-A177-3AD203B41FA5}">
                      <a16:colId xmlns:a16="http://schemas.microsoft.com/office/drawing/2014/main" val="1260279929"/>
                    </a:ext>
                  </a:extLst>
                </a:gridCol>
                <a:gridCol w="1395977">
                  <a:extLst>
                    <a:ext uri="{9D8B030D-6E8A-4147-A177-3AD203B41FA5}">
                      <a16:colId xmlns:a16="http://schemas.microsoft.com/office/drawing/2014/main" val="2108758315"/>
                    </a:ext>
                  </a:extLst>
                </a:gridCol>
                <a:gridCol w="1447047">
                  <a:extLst>
                    <a:ext uri="{9D8B030D-6E8A-4147-A177-3AD203B41FA5}">
                      <a16:colId xmlns:a16="http://schemas.microsoft.com/office/drawing/2014/main" val="2966475934"/>
                    </a:ext>
                  </a:extLst>
                </a:gridCol>
                <a:gridCol w="1027288">
                  <a:extLst>
                    <a:ext uri="{9D8B030D-6E8A-4147-A177-3AD203B41FA5}">
                      <a16:colId xmlns:a16="http://schemas.microsoft.com/office/drawing/2014/main" val="3974525299"/>
                    </a:ext>
                  </a:extLst>
                </a:gridCol>
              </a:tblGrid>
              <a:tr h="582513"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</a:t>
                      </a:r>
                    </a:p>
                    <a:p>
                      <a:r>
                        <a:rPr lang="en-US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 in Place</a:t>
                      </a:r>
                    </a:p>
                  </a:txBody>
                  <a:tcPr marL="55289" marR="55289" marT="27644" marB="27644">
                    <a:solidFill>
                      <a:srgbClr val="338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55289" marR="55289" marT="27644" marB="27644">
                    <a:solidFill>
                      <a:srgbClr val="338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55289" marR="55289" marT="27644" marB="27644">
                    <a:solidFill>
                      <a:srgbClr val="338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r>
                        <a:rPr lang="en-US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</a:p>
                  </a:txBody>
                  <a:tcPr marL="55289" marR="55289" marT="27644" marB="27644">
                    <a:solidFill>
                      <a:srgbClr val="338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254787"/>
                  </a:ext>
                </a:extLst>
              </a:tr>
              <a:tr h="346011"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Construction</a:t>
                      </a:r>
                    </a:p>
                  </a:txBody>
                  <a:tcPr marL="55289" marR="55289" marT="27644" marB="27644">
                    <a:solidFill>
                      <a:srgbClr val="96969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$1.430 T</a:t>
                      </a:r>
                    </a:p>
                  </a:txBody>
                  <a:tcPr marL="55289" marR="55289" marT="27644" marB="27644">
                    <a:solidFill>
                      <a:srgbClr val="96969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$1.365 T</a:t>
                      </a:r>
                    </a:p>
                  </a:txBody>
                  <a:tcPr marL="55289" marR="55289" marT="27644" marB="27644">
                    <a:solidFill>
                      <a:srgbClr val="96969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+4.8%</a:t>
                      </a:r>
                    </a:p>
                  </a:txBody>
                  <a:tcPr marL="55289" marR="55289" marT="27644" marB="27644">
                    <a:solidFill>
                      <a:srgbClr val="96969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2861"/>
                  </a:ext>
                </a:extLst>
              </a:tr>
              <a:tr h="582513">
                <a:tc>
                  <a:txBody>
                    <a:bodyPr/>
                    <a:lstStyle/>
                    <a:p>
                      <a:r>
                        <a:rPr lang="en-US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Residential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(private)</a:t>
                      </a:r>
                    </a:p>
                  </a:txBody>
                  <a:tcPr marL="55289" marR="55289" marT="27644" marB="27644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$607.9 B</a:t>
                      </a:r>
                    </a:p>
                  </a:txBody>
                  <a:tcPr marL="55289" marR="55289" marT="27644" marB="27644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$544.4 B</a:t>
                      </a:r>
                    </a:p>
                  </a:txBody>
                  <a:tcPr marL="55289" marR="55289" marT="27644" marB="27644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+11.7%</a:t>
                      </a:r>
                    </a:p>
                  </a:txBody>
                  <a:tcPr marL="55289" marR="55289" marT="27644" marB="27644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242171"/>
                  </a:ext>
                </a:extLst>
              </a:tr>
              <a:tr h="582513">
                <a:tc>
                  <a:txBody>
                    <a:bodyPr/>
                    <a:lstStyle/>
                    <a:p>
                      <a:r>
                        <a:rPr lang="en-US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 </a:t>
                      </a:r>
                    </a:p>
                    <a:p>
                      <a:r>
                        <a:rPr lang="en-US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(non-residential)</a:t>
                      </a:r>
                    </a:p>
                  </a:txBody>
                  <a:tcPr marL="55289" marR="55289" marT="27644" marB="27644"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$471.5 B</a:t>
                      </a:r>
                    </a:p>
                  </a:txBody>
                  <a:tcPr marL="55289" marR="55289" marT="27644" marB="27644"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$486.3 B</a:t>
                      </a:r>
                    </a:p>
                  </a:txBody>
                  <a:tcPr marL="55289" marR="55289" marT="27644" marB="27644"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-3.0%</a:t>
                      </a:r>
                    </a:p>
                  </a:txBody>
                  <a:tcPr marL="55289" marR="55289" marT="27644" marB="27644"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627337"/>
                  </a:ext>
                </a:extLst>
              </a:tr>
              <a:tr h="368881">
                <a:tc>
                  <a:txBody>
                    <a:bodyPr/>
                    <a:lstStyle/>
                    <a:p>
                      <a:r>
                        <a:rPr lang="en-US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</a:t>
                      </a:r>
                    </a:p>
                  </a:txBody>
                  <a:tcPr marL="55289" marR="55289" marT="27644" marB="27644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$351.0 B</a:t>
                      </a:r>
                    </a:p>
                  </a:txBody>
                  <a:tcPr marL="55289" marR="55289" marT="27644" marB="27644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$334.4 B</a:t>
                      </a:r>
                    </a:p>
                  </a:txBody>
                  <a:tcPr marL="55289" marR="55289" marT="27644" marB="27644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+5.0%</a:t>
                      </a:r>
                    </a:p>
                  </a:txBody>
                  <a:tcPr marL="55289" marR="55289" marT="27644" marB="27644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283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80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4">
            <a:extLst>
              <a:ext uri="{FF2B5EF4-FFF2-40B4-BE49-F238E27FC236}">
                <a16:creationId xmlns:a16="http://schemas.microsoft.com/office/drawing/2014/main" id="{A44EAA07-FAE3-4F2D-B1EC-36507C26F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1316"/>
            <a:ext cx="6858000" cy="495383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Put in Place –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2021</a:t>
            </a:r>
          </a:p>
        </p:txBody>
      </p:sp>
      <p:sp>
        <p:nvSpPr>
          <p:cNvPr id="6" name="TextBox 35">
            <a:extLst>
              <a:ext uri="{FF2B5EF4-FFF2-40B4-BE49-F238E27FC236}">
                <a16:creationId xmlns:a16="http://schemas.microsoft.com/office/drawing/2014/main" id="{400C1053-0F6B-45EB-800C-76E4CE14C23F}"/>
              </a:ext>
            </a:extLst>
          </p:cNvPr>
          <p:cNvSpPr txBox="1"/>
          <p:nvPr/>
        </p:nvSpPr>
        <p:spPr>
          <a:xfrm>
            <a:off x="2709483" y="3333750"/>
            <a:ext cx="3423324" cy="21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Source: U.S. Census Bureau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D71EA5F-E716-433A-8FC7-660012AA4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161010"/>
              </p:ext>
            </p:extLst>
          </p:nvPr>
        </p:nvGraphicFramePr>
        <p:xfrm>
          <a:off x="849270" y="1194407"/>
          <a:ext cx="5212080" cy="232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020">
                  <a:extLst>
                    <a:ext uri="{9D8B030D-6E8A-4147-A177-3AD203B41FA5}">
                      <a16:colId xmlns:a16="http://schemas.microsoft.com/office/drawing/2014/main" val="1260279929"/>
                    </a:ext>
                  </a:extLst>
                </a:gridCol>
                <a:gridCol w="1505310">
                  <a:extLst>
                    <a:ext uri="{9D8B030D-6E8A-4147-A177-3AD203B41FA5}">
                      <a16:colId xmlns:a16="http://schemas.microsoft.com/office/drawing/2014/main" val="210875831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966475934"/>
                    </a:ext>
                  </a:extLst>
                </a:gridCol>
                <a:gridCol w="1032150">
                  <a:extLst>
                    <a:ext uri="{9D8B030D-6E8A-4147-A177-3AD203B41FA5}">
                      <a16:colId xmlns:a16="http://schemas.microsoft.com/office/drawing/2014/main" val="39745252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b="1" baseline="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latin typeface="Arial" panose="020B0604020202020204" pitchFamily="34" charset="0"/>
                        </a:rPr>
                        <a:t>May</a:t>
                      </a:r>
                    </a:p>
                    <a:p>
                      <a:r>
                        <a:rPr lang="en-US" sz="1400" b="1" baseline="0" dirty="0"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latin typeface="Arial" panose="020B0604020202020204" pitchFamily="34" charset="0"/>
                        </a:rPr>
                        <a:t>May</a:t>
                      </a:r>
                    </a:p>
                    <a:p>
                      <a:r>
                        <a:rPr lang="en-US" sz="1400" b="1" baseline="0" dirty="0"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latin typeface="Arial" panose="020B0604020202020204" pitchFamily="34" charset="0"/>
                        </a:rPr>
                        <a:t>%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25478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latin typeface="Arial" panose="020B0604020202020204" pitchFamily="34" charset="0"/>
                        </a:rPr>
                        <a:t>Total 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$1.545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$1.438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+7.5%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2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baseline="0" dirty="0">
                          <a:latin typeface="Arial" panose="020B0604020202020204" pitchFamily="34" charset="0"/>
                        </a:rPr>
                        <a:t>Residential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baseline="0" dirty="0">
                          <a:latin typeface="Arial" panose="020B0604020202020204" pitchFamily="34" charset="0"/>
                        </a:rPr>
                        <a:t>(private)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$751.7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$584.2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+28.7%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242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baseline="0" dirty="0">
                          <a:latin typeface="Arial" panose="020B0604020202020204" pitchFamily="34" charset="0"/>
                        </a:rPr>
                        <a:t>Private </a:t>
                      </a:r>
                    </a:p>
                    <a:p>
                      <a:r>
                        <a:rPr lang="en-US" sz="1000" b="0" baseline="0" dirty="0">
                          <a:latin typeface="Arial" panose="020B0604020202020204" pitchFamily="34" charset="0"/>
                        </a:rPr>
                        <a:t>(non-residential)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$451.6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$479.2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-5.8%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627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baseline="0" dirty="0">
                          <a:latin typeface="Arial" panose="020B0604020202020204" pitchFamily="34" charset="0"/>
                        </a:rPr>
                        <a:t>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$342.0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$374.4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-8.7%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283295"/>
                  </a:ext>
                </a:extLst>
              </a:tr>
            </a:tbl>
          </a:graphicData>
        </a:graphic>
      </p:graphicFrame>
      <p:sp>
        <p:nvSpPr>
          <p:cNvPr id="4" name="TextBox 35">
            <a:extLst>
              <a:ext uri="{FF2B5EF4-FFF2-40B4-BE49-F238E27FC236}">
                <a16:creationId xmlns:a16="http://schemas.microsoft.com/office/drawing/2014/main" id="{87F628B1-6538-4B73-8690-9404D88B2EB1}"/>
              </a:ext>
            </a:extLst>
          </p:cNvPr>
          <p:cNvSpPr txBox="1"/>
          <p:nvPr/>
        </p:nvSpPr>
        <p:spPr>
          <a:xfrm>
            <a:off x="766729" y="3536758"/>
            <a:ext cx="3423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U.S. Census Bureau</a:t>
            </a:r>
          </a:p>
        </p:txBody>
      </p:sp>
    </p:spTree>
    <p:extLst>
      <p:ext uri="{BB962C8B-B14F-4D97-AF65-F5344CB8AC3E}">
        <p14:creationId xmlns:p14="http://schemas.microsoft.com/office/powerpoint/2010/main" val="4012634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B4751E-C577-40D2-9DEA-82C2DE5E04A5}"/>
              </a:ext>
            </a:extLst>
          </p:cNvPr>
          <p:cNvSpPr/>
          <p:nvPr/>
        </p:nvSpPr>
        <p:spPr>
          <a:xfrm>
            <a:off x="5562600" y="4552950"/>
            <a:ext cx="1219200" cy="495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4">
            <a:extLst>
              <a:ext uri="{FF2B5EF4-FFF2-40B4-BE49-F238E27FC236}">
                <a16:creationId xmlns:a16="http://schemas.microsoft.com/office/drawing/2014/main" id="{A44EAA07-FAE3-4F2D-B1EC-36507C26F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1316"/>
            <a:ext cx="6858000" cy="495383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Construction Put in Place –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YOY Change, June 2020-May 2021</a:t>
            </a:r>
          </a:p>
        </p:txBody>
      </p:sp>
      <p:sp>
        <p:nvSpPr>
          <p:cNvPr id="4" name="TextBox 35">
            <a:extLst>
              <a:ext uri="{FF2B5EF4-FFF2-40B4-BE49-F238E27FC236}">
                <a16:creationId xmlns:a16="http://schemas.microsoft.com/office/drawing/2014/main" id="{87F628B1-6538-4B73-8690-9404D88B2EB1}"/>
              </a:ext>
            </a:extLst>
          </p:cNvPr>
          <p:cNvSpPr txBox="1"/>
          <p:nvPr/>
        </p:nvSpPr>
        <p:spPr>
          <a:xfrm>
            <a:off x="1691366" y="4729947"/>
            <a:ext cx="3423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U.S. Census Bureau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04CD38-44C2-4549-8784-3AA73D0E1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310" y="1004968"/>
            <a:ext cx="3371380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0065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8399</TotalTime>
  <Words>2127</Words>
  <Application>Microsoft Office PowerPoint</Application>
  <PresentationFormat>Custom</PresentationFormat>
  <Paragraphs>375</Paragraphs>
  <Slides>36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Calibri Light</vt:lpstr>
      <vt:lpstr>Franklin Gothic Book</vt:lpstr>
      <vt:lpstr>Franklin Gothic Demi</vt:lpstr>
      <vt:lpstr>Franklin Gothic Medium</vt:lpstr>
      <vt:lpstr>Georgia</vt:lpstr>
      <vt:lpstr>Gill Sans MT</vt:lpstr>
      <vt:lpstr>Myriad Pro Light</vt:lpstr>
      <vt:lpstr>Parcel</vt:lpstr>
      <vt:lpstr>Office Theme</vt:lpstr>
      <vt:lpstr>PowerPoint Presentation</vt:lpstr>
      <vt:lpstr>Introduction</vt:lpstr>
      <vt:lpstr>PowerPoint Presentation</vt:lpstr>
      <vt:lpstr>5 Macroeconomic Trends for H2 2021</vt:lpstr>
      <vt:lpstr>Q1 2021 A/E Revenues Up</vt:lpstr>
      <vt:lpstr>A/E Revenues Peaked in 2019</vt:lpstr>
      <vt:lpstr>Construction Put in Place – Annual Numbers 2020 vs. 2019</vt:lpstr>
      <vt:lpstr>Construction Put in Place – May 2021</vt:lpstr>
      <vt:lpstr>Public Construction Put in Place – YOY Change, June 2020-May 2021</vt:lpstr>
      <vt:lpstr>Forecasted Rise in A/E Output if Bipartisan Infrastructure Plan is Enacted</vt:lpstr>
      <vt:lpstr>NABE Outlook Survey – May 2021</vt:lpstr>
      <vt:lpstr>NABE Outlook Survey – May 2021</vt:lpstr>
      <vt:lpstr>NABE Outlook Survey – May 2021</vt:lpstr>
      <vt:lpstr>Inflation / Materials Concerns</vt:lpstr>
      <vt:lpstr>The Human Factor / Labor</vt:lpstr>
      <vt:lpstr>What is a ‘Shecession’?</vt:lpstr>
      <vt:lpstr>Four Submarkets</vt:lpstr>
      <vt:lpstr>PowerPoint Presentation</vt:lpstr>
      <vt:lpstr>Market Expectations</vt:lpstr>
      <vt:lpstr>PowerPoint Presentation</vt:lpstr>
      <vt:lpstr>Housing Market Index for Single-Family Residential</vt:lpstr>
      <vt:lpstr>Demographics: Millennials &amp; Housing Growth</vt:lpstr>
      <vt:lpstr>REIT Performance by Sector Jan.-Aug. 2020</vt:lpstr>
      <vt:lpstr>PowerPoint Presentation</vt:lpstr>
      <vt:lpstr>Growth of Ports &amp; Inland Infrastructure</vt:lpstr>
      <vt:lpstr>PowerPoint Presentation</vt:lpstr>
      <vt:lpstr>Data Centers &amp; Telecommunications</vt:lpstr>
      <vt:lpstr>PowerPoint Presentation</vt:lpstr>
      <vt:lpstr>Is HC &amp; S+T Recession Proof?</vt:lpstr>
      <vt:lpstr>Growth of Outpatient Facilities</vt:lpstr>
      <vt:lpstr>PowerPoint Presentation</vt:lpstr>
      <vt:lpstr>‘Alternative Data’ Economic Indicators Apple Mobility Trends Link:  https://covid19.apple.com/mobility</vt:lpstr>
      <vt:lpstr>‘Alternative Data’ Economic Indicators Source: Open Table Metrics - YOY Data Link: https://www.opentable.com/state-of-industry</vt:lpstr>
      <vt:lpstr>‘Alternative Data’ Economic Indicators TSA Checkpoint Metrics</vt:lpstr>
      <vt:lpstr>Additional Resources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McLaughlin</dc:creator>
  <cp:lastModifiedBy>Erin McLaughlin</cp:lastModifiedBy>
  <cp:revision>176</cp:revision>
  <cp:lastPrinted>2021-05-07T21:41:51Z</cp:lastPrinted>
  <dcterms:created xsi:type="dcterms:W3CDTF">2018-11-08T14:33:14Z</dcterms:created>
  <dcterms:modified xsi:type="dcterms:W3CDTF">2021-07-23T18:24:14Z</dcterms:modified>
</cp:coreProperties>
</file>