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20" r:id="rId3"/>
    <p:sldMasterId id="2147483732" r:id="rId4"/>
    <p:sldMasterId id="2147483744" r:id="rId5"/>
    <p:sldMasterId id="2147483757" r:id="rId6"/>
  </p:sldMasterIdLst>
  <p:notesMasterIdLst>
    <p:notesMasterId r:id="rId44"/>
  </p:notesMasterIdLst>
  <p:handoutMasterIdLst>
    <p:handoutMasterId r:id="rId45"/>
  </p:handoutMasterIdLst>
  <p:sldIdLst>
    <p:sldId id="256" r:id="rId7"/>
    <p:sldId id="1092" r:id="rId8"/>
    <p:sldId id="1094" r:id="rId9"/>
    <p:sldId id="1127" r:id="rId10"/>
    <p:sldId id="1128" r:id="rId11"/>
    <p:sldId id="1093" r:id="rId12"/>
    <p:sldId id="1133" r:id="rId13"/>
    <p:sldId id="1114" r:id="rId14"/>
    <p:sldId id="1138" r:id="rId15"/>
    <p:sldId id="1136" r:id="rId16"/>
    <p:sldId id="1137" r:id="rId17"/>
    <p:sldId id="1135" r:id="rId18"/>
    <p:sldId id="1156" r:id="rId19"/>
    <p:sldId id="1145" r:id="rId20"/>
    <p:sldId id="1129" r:id="rId21"/>
    <p:sldId id="1103" r:id="rId22"/>
    <p:sldId id="1104" r:id="rId23"/>
    <p:sldId id="1105" r:id="rId24"/>
    <p:sldId id="1109" r:id="rId25"/>
    <p:sldId id="1111" r:id="rId26"/>
    <p:sldId id="1146" r:id="rId27"/>
    <p:sldId id="1106" r:id="rId28"/>
    <p:sldId id="1158" r:id="rId29"/>
    <p:sldId id="1130" r:id="rId30"/>
    <p:sldId id="1064" r:id="rId31"/>
    <p:sldId id="1065" r:id="rId32"/>
    <p:sldId id="1033" r:id="rId33"/>
    <p:sldId id="1152" r:id="rId34"/>
    <p:sldId id="893" r:id="rId35"/>
    <p:sldId id="1151" r:id="rId36"/>
    <p:sldId id="1157" r:id="rId37"/>
    <p:sldId id="1132" r:id="rId38"/>
    <p:sldId id="1153" r:id="rId39"/>
    <p:sldId id="653" r:id="rId40"/>
    <p:sldId id="1155" r:id="rId41"/>
    <p:sldId id="1123" r:id="rId42"/>
    <p:sldId id="733" r:id="rId43"/>
  </p:sldIdLst>
  <p:sldSz cx="9144000" cy="6858000" type="screen4x3"/>
  <p:notesSz cx="7010400" cy="9296400"/>
  <p:embeddedFontLs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Bahnschrift Light SemiCondensed" panose="020B0502040204020203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Goffik-Outline" panose="020B0604020202020204" charset="0"/>
      <p:bold r:id="rId57"/>
    </p:embeddedFont>
    <p:embeddedFont>
      <p:font typeface="Khmer UI" panose="020B0502040204020203" pitchFamily="34" charset="0"/>
      <p:regular r:id="rId58"/>
      <p:bold r:id="rId59"/>
    </p:embeddedFont>
    <p:embeddedFont>
      <p:font typeface="Lato Black" panose="020B0604020202020204" charset="0"/>
      <p:bold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C6A"/>
    <a:srgbClr val="CC9900"/>
    <a:srgbClr val="A5BAD3"/>
    <a:srgbClr val="6D8EB7"/>
    <a:srgbClr val="FFCC66"/>
    <a:srgbClr val="C7C1B9"/>
    <a:srgbClr val="A3988B"/>
    <a:srgbClr val="D39441"/>
    <a:srgbClr val="FFFFFF"/>
    <a:srgbClr val="DBB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5274" autoAdjust="0"/>
  </p:normalViewPr>
  <p:slideViewPr>
    <p:cSldViewPr snapToGrid="0">
      <p:cViewPr varScale="1">
        <p:scale>
          <a:sx n="62" d="100"/>
          <a:sy n="62" d="100"/>
        </p:scale>
        <p:origin x="48" y="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36"/>
    </p:cViewPr>
  </p:sorterViewPr>
  <p:notesViewPr>
    <p:cSldViewPr snapToGrid="0">
      <p:cViewPr>
        <p:scale>
          <a:sx n="117" d="100"/>
          <a:sy n="117" d="100"/>
        </p:scale>
        <p:origin x="1056" y="-1805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noFill/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B6-4F2F-B342-AEA9051C5BA3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B6-4F2F-B342-AEA9051C5B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B6-4F2F-B342-AEA9051C5B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B6-4F2F-B342-AEA9051C5BA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B6-4F2F-B342-AEA9051C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53735"/>
            </a:solidFill>
          </c:spPr>
          <c:dPt>
            <c:idx val="0"/>
            <c:bubble3D val="0"/>
            <c:spPr>
              <a:solidFill>
                <a:srgbClr val="953735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E7-4D46-9637-696A486B7CE3}"/>
              </c:ext>
            </c:extLst>
          </c:dPt>
          <c:dPt>
            <c:idx val="1"/>
            <c:bubble3D val="0"/>
            <c:spPr>
              <a:noFill/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E7-4D46-9637-696A486B7CE3}"/>
              </c:ext>
            </c:extLst>
          </c:dPt>
          <c:dPt>
            <c:idx val="2"/>
            <c:bubble3D val="0"/>
            <c:spPr>
              <a:solidFill>
                <a:srgbClr val="9537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E7-4D46-9637-696A486B7CE3}"/>
              </c:ext>
            </c:extLst>
          </c:dPt>
          <c:dPt>
            <c:idx val="3"/>
            <c:bubble3D val="0"/>
            <c:spPr>
              <a:solidFill>
                <a:srgbClr val="9537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E7-4D46-9637-696A486B7CE3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E7-4D46-9637-696A486B7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53735"/>
            </a:solidFill>
          </c:spPr>
          <c:dPt>
            <c:idx val="0"/>
            <c:bubble3D val="0"/>
            <c:spPr>
              <a:solidFill>
                <a:srgbClr val="953735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220-4221-9CBB-5543300E89E9}"/>
              </c:ext>
            </c:extLst>
          </c:dPt>
          <c:dPt>
            <c:idx val="1"/>
            <c:bubble3D val="0"/>
            <c:spPr>
              <a:noFill/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20-4221-9CBB-5543300E89E9}"/>
              </c:ext>
            </c:extLst>
          </c:dPt>
          <c:dPt>
            <c:idx val="2"/>
            <c:bubble3D val="0"/>
            <c:spPr>
              <a:solidFill>
                <a:srgbClr val="9537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C6-4923-B955-32771AC4F463}"/>
              </c:ext>
            </c:extLst>
          </c:dPt>
          <c:dPt>
            <c:idx val="3"/>
            <c:bubble3D val="0"/>
            <c:spPr>
              <a:solidFill>
                <a:srgbClr val="9537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C6-4923-B955-32771AC4F463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0-4221-9CBB-5543300E8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0.99917</cdr:x>
      <cdr:y>0.99917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2896612F-F106-4AA7-BEA1-9B3FC040734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4477623" y="-2162079"/>
          <a:ext cx="4023709" cy="268247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0.99917</cdr:x>
      <cdr:y>0.99917</cdr:y>
    </cdr:to>
    <cdr:pic>
      <cdr:nvPicPr>
        <cdr:cNvPr id="5" name="Picture 4">
          <a:extLst xmlns:a="http://schemas.openxmlformats.org/drawingml/2006/main">
            <a:ext uri="{FF2B5EF4-FFF2-40B4-BE49-F238E27FC236}">
              <a16:creationId xmlns:a16="http://schemas.microsoft.com/office/drawing/2014/main" id="{A407065F-E559-402D-A11B-35A7888D6B8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023709" cy="268247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/>
          <a:lstStyle>
            <a:lvl1pPr algn="l">
              <a:defRPr sz="1200"/>
            </a:lvl1pPr>
          </a:lstStyle>
          <a:p>
            <a:r>
              <a:rPr lang="en-US" dirty="0"/>
              <a:t>The Emerging BD Model for 2021 and Beyond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 anchor="b"/>
          <a:lstStyle>
            <a:lvl1pPr algn="r">
              <a:defRPr sz="1200"/>
            </a:lvl1pPr>
          </a:lstStyle>
          <a:p>
            <a:fld id="{A897AB34-5B4A-42A3-9B6B-3CC332FC17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5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/>
          <a:lstStyle>
            <a:lvl1pPr algn="r">
              <a:defRPr sz="1200"/>
            </a:lvl1pPr>
          </a:lstStyle>
          <a:p>
            <a:fld id="{935E9403-5FBB-454D-A0A9-DFA1E1FA69C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7" rIns="91417" bIns="457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17" tIns="45707" rIns="91417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17" tIns="45707" rIns="91417" bIns="45707" rtlCol="0" anchor="b"/>
          <a:lstStyle>
            <a:lvl1pPr algn="r">
              <a:defRPr sz="1200"/>
            </a:lvl1pPr>
          </a:lstStyle>
          <a:p>
            <a:fld id="{40BB1DD1-DE96-49B4-AD63-5A04C5CDC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B1DD1-DE96-49B4-AD63-5A04C5CDCDF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men on top of mountain">
            <a:extLst>
              <a:ext uri="{FF2B5EF4-FFF2-40B4-BE49-F238E27FC236}">
                <a16:creationId xmlns:a16="http://schemas.microsoft.com/office/drawing/2014/main" id="{DBDE03E2-98EB-4424-92EB-5A3FAD1FA39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0" b="58772"/>
          <a:stretch/>
        </p:blipFill>
        <p:spPr bwMode="auto">
          <a:xfrm flipH="1">
            <a:off x="4571998" y="-8658"/>
            <a:ext cx="4572000" cy="64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097727-6514-4A0E-80A3-805B7551D82F}"/>
              </a:ext>
            </a:extLst>
          </p:cNvPr>
          <p:cNvSpPr/>
          <p:nvPr userDrawn="1"/>
        </p:nvSpPr>
        <p:spPr>
          <a:xfrm>
            <a:off x="0" y="-8658"/>
            <a:ext cx="4572000" cy="640080"/>
          </a:xfrm>
          <a:prstGeom prst="rect">
            <a:avLst/>
          </a:prstGeom>
          <a:solidFill>
            <a:srgbClr val="91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57645"/>
            <a:ext cx="633548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65314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33"/>
          <a:stretch/>
        </p:blipFill>
        <p:spPr>
          <a:xfrm>
            <a:off x="1343023" y="208083"/>
            <a:ext cx="1885950" cy="1985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gray">
          <a:xfrm>
            <a:off x="4571998" y="109001"/>
            <a:ext cx="457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baseline="0" dirty="0">
                <a:solidFill>
                  <a:schemeClr val="accent1">
                    <a:lumMod val="75000"/>
                  </a:schemeClr>
                </a:solidFill>
                <a:effectLst/>
              </a:rPr>
              <a:t>Developing a Compelling POV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798601" y="6238987"/>
            <a:ext cx="1363687" cy="615427"/>
            <a:chOff x="7798601" y="6238987"/>
            <a:chExt cx="1363687" cy="6154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D4D4AA">
                    <a:alpha val="2353"/>
                  </a:srgbClr>
                </a:clrFrom>
                <a:clrTo>
                  <a:srgbClr val="D4D4A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35" r="48050" b="38869"/>
            <a:stretch/>
          </p:blipFill>
          <p:spPr>
            <a:xfrm>
              <a:off x="7798601" y="6238987"/>
              <a:ext cx="443070" cy="54427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60091" y="6326064"/>
              <a:ext cx="1002197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Client</a:t>
              </a:r>
            </a:p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647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77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097727-6514-4A0E-80A3-805B7551D82F}"/>
              </a:ext>
            </a:extLst>
          </p:cNvPr>
          <p:cNvSpPr/>
          <p:nvPr userDrawn="1"/>
        </p:nvSpPr>
        <p:spPr>
          <a:xfrm>
            <a:off x="0" y="-8658"/>
            <a:ext cx="4572000" cy="640080"/>
          </a:xfrm>
          <a:prstGeom prst="rect">
            <a:avLst/>
          </a:prstGeom>
          <a:solidFill>
            <a:srgbClr val="91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57645"/>
            <a:ext cx="633548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65314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33"/>
          <a:stretch/>
        </p:blipFill>
        <p:spPr>
          <a:xfrm>
            <a:off x="1459345" y="232969"/>
            <a:ext cx="1649555" cy="17366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7798601" y="6238987"/>
            <a:ext cx="1363687" cy="615427"/>
            <a:chOff x="7798601" y="6238987"/>
            <a:chExt cx="1363687" cy="6154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D4D4AA">
                    <a:alpha val="2353"/>
                  </a:srgbClr>
                </a:clrFrom>
                <a:clrTo>
                  <a:srgbClr val="D4D4A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35" r="48050" b="38869"/>
            <a:stretch/>
          </p:blipFill>
          <p:spPr>
            <a:xfrm>
              <a:off x="7798601" y="6238987"/>
              <a:ext cx="443070" cy="54427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60091" y="6326064"/>
              <a:ext cx="1002197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Client</a:t>
              </a:r>
            </a:p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Success</a:t>
              </a:r>
            </a:p>
          </p:txBody>
        </p:sp>
      </p:grpSp>
      <p:pic>
        <p:nvPicPr>
          <p:cNvPr id="1030" name="Picture 6" descr="Chess Club – The Dart">
            <a:extLst>
              <a:ext uri="{FF2B5EF4-FFF2-40B4-BE49-F238E27FC236}">
                <a16:creationId xmlns:a16="http://schemas.microsoft.com/office/drawing/2014/main" id="{DA616E70-C977-4C90-9626-37CACBDAA4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1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198" b="44764"/>
          <a:stretch/>
        </p:blipFill>
        <p:spPr bwMode="auto">
          <a:xfrm>
            <a:off x="4568244" y="-8658"/>
            <a:ext cx="4575755" cy="64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7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9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0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4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5" t="21535" r="11045" b="24809"/>
          <a:stretch/>
        </p:blipFill>
        <p:spPr>
          <a:xfrm>
            <a:off x="7792124" y="6385531"/>
            <a:ext cx="1315299" cy="46332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2430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 bwMode="gray">
          <a:xfrm flipV="1">
            <a:off x="-1" y="-7"/>
            <a:ext cx="1014985" cy="5029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/>
          <p:cNvSpPr/>
          <p:nvPr userDrawn="1"/>
        </p:nvSpPr>
        <p:spPr>
          <a:xfrm flipV="1">
            <a:off x="0" y="-2"/>
            <a:ext cx="881646" cy="416689"/>
          </a:xfrm>
          <a:prstGeom prst="rtTriangle">
            <a:avLst/>
          </a:prstGeom>
          <a:solidFill>
            <a:srgbClr val="EA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gray">
          <a:xfrm>
            <a:off x="7087671" y="-56650"/>
            <a:ext cx="205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cap="small" dirty="0">
                <a:solidFill>
                  <a:schemeClr val="bg1"/>
                </a:solidFill>
              </a:rPr>
              <a:t>The Engineering Leader</a:t>
            </a:r>
          </a:p>
        </p:txBody>
      </p:sp>
    </p:spTree>
    <p:extLst>
      <p:ext uri="{BB962C8B-B14F-4D97-AF65-F5344CB8AC3E}">
        <p14:creationId xmlns:p14="http://schemas.microsoft.com/office/powerpoint/2010/main" val="363091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4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3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9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86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0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5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52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D53265-90D0-4B67-B781-25232D460A71}" type="datetimeFigureOut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A89192-7ADD-45F0-8249-72725F554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2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6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097727-6514-4A0E-80A3-805B7551D82F}"/>
              </a:ext>
            </a:extLst>
          </p:cNvPr>
          <p:cNvSpPr/>
          <p:nvPr userDrawn="1"/>
        </p:nvSpPr>
        <p:spPr>
          <a:xfrm>
            <a:off x="0" y="-8658"/>
            <a:ext cx="4572000" cy="640080"/>
          </a:xfrm>
          <a:prstGeom prst="rect">
            <a:avLst/>
          </a:prstGeom>
          <a:solidFill>
            <a:srgbClr val="91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57645"/>
            <a:ext cx="633548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65314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33"/>
          <a:stretch/>
        </p:blipFill>
        <p:spPr>
          <a:xfrm>
            <a:off x="1459345" y="232969"/>
            <a:ext cx="1649555" cy="17366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7798601" y="6238987"/>
            <a:ext cx="1363687" cy="615427"/>
            <a:chOff x="7798601" y="6238987"/>
            <a:chExt cx="1363687" cy="6154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D4D4AA">
                    <a:alpha val="2353"/>
                  </a:srgbClr>
                </a:clrFrom>
                <a:clrTo>
                  <a:srgbClr val="D4D4A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35" r="48050" b="38869"/>
            <a:stretch/>
          </p:blipFill>
          <p:spPr>
            <a:xfrm>
              <a:off x="7798601" y="6238987"/>
              <a:ext cx="443070" cy="54427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60091" y="6326064"/>
              <a:ext cx="1002197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Client</a:t>
              </a:r>
            </a:p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Success</a:t>
              </a:r>
            </a:p>
          </p:txBody>
        </p:sp>
      </p:grpSp>
      <p:pic>
        <p:nvPicPr>
          <p:cNvPr id="2056" name="Picture 8" descr="Mott MacDonald Designs Chesapeake Bay Thimble Shoal Tunnel Project">
            <a:extLst>
              <a:ext uri="{FF2B5EF4-FFF2-40B4-BE49-F238E27FC236}">
                <a16:creationId xmlns:a16="http://schemas.microsoft.com/office/drawing/2014/main" id="{460CADAB-C913-466C-8858-4245EEFA13E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9" b="6364"/>
          <a:stretch/>
        </p:blipFill>
        <p:spPr bwMode="auto">
          <a:xfrm>
            <a:off x="4568245" y="-8658"/>
            <a:ext cx="45720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5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4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01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98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63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5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4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2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8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7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79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2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8AC6F0-DD5B-487D-BCFF-5E7C7811C519}"/>
              </a:ext>
            </a:extLst>
          </p:cNvPr>
          <p:cNvSpPr/>
          <p:nvPr userDrawn="1"/>
        </p:nvSpPr>
        <p:spPr>
          <a:xfrm>
            <a:off x="3602182" y="0"/>
            <a:ext cx="5541818" cy="68809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DC4F6A4-2663-421D-AC03-5B67ED978A53}"/>
              </a:ext>
            </a:extLst>
          </p:cNvPr>
          <p:cNvSpPr/>
          <p:nvPr userDrawn="1"/>
        </p:nvSpPr>
        <p:spPr>
          <a:xfrm>
            <a:off x="0" y="0"/>
            <a:ext cx="9144000" cy="688099"/>
          </a:xfrm>
          <a:custGeom>
            <a:avLst/>
            <a:gdLst>
              <a:gd name="connsiteX0" fmla="*/ 0 w 5717310"/>
              <a:gd name="connsiteY0" fmla="*/ 0 h 688099"/>
              <a:gd name="connsiteX1" fmla="*/ 5717310 w 5717310"/>
              <a:gd name="connsiteY1" fmla="*/ 0 h 688099"/>
              <a:gd name="connsiteX2" fmla="*/ 2858655 w 5717310"/>
              <a:gd name="connsiteY2" fmla="*/ 688099 h 688099"/>
              <a:gd name="connsiteX3" fmla="*/ 0 w 5717310"/>
              <a:gd name="connsiteY3" fmla="*/ 688098 h 68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7310" h="688099">
                <a:moveTo>
                  <a:pt x="0" y="0"/>
                </a:moveTo>
                <a:lnTo>
                  <a:pt x="5717310" y="0"/>
                </a:lnTo>
                <a:cubicBezTo>
                  <a:pt x="5717310" y="380027"/>
                  <a:pt x="4437447" y="688099"/>
                  <a:pt x="2858655" y="688099"/>
                </a:cubicBezTo>
                <a:lnTo>
                  <a:pt x="0" y="688098"/>
                </a:lnTo>
                <a:close/>
              </a:path>
            </a:pathLst>
          </a:custGeom>
          <a:solidFill>
            <a:srgbClr val="EA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2000" dirty="0"/>
              <a:t>	    How Consulting Engineers Create Added Value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C164A-3537-43C5-A952-AA2F4CFF4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5" t="21535" r="11045" b="24809"/>
          <a:stretch/>
        </p:blipFill>
        <p:spPr>
          <a:xfrm>
            <a:off x="7792124" y="6385531"/>
            <a:ext cx="1315299" cy="463323"/>
          </a:xfrm>
          <a:prstGeom prst="rect">
            <a:avLst/>
          </a:prstGeom>
        </p:spPr>
      </p:pic>
      <p:pic>
        <p:nvPicPr>
          <p:cNvPr id="4104" name="Picture 8" descr="Hard Hat Cap Yellow - Yellow Hard Hat Png #565036">
            <a:extLst>
              <a:ext uri="{FF2B5EF4-FFF2-40B4-BE49-F238E27FC236}">
                <a16:creationId xmlns:a16="http://schemas.microsoft.com/office/drawing/2014/main" id="{6CD3D504-D31E-4233-8B81-67D9DD01EC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822"/>
            <a:ext cx="1081548" cy="1016655"/>
          </a:xfrm>
          <a:prstGeom prst="rect">
            <a:avLst/>
          </a:prstGeom>
          <a:noFill/>
          <a:effectLst>
            <a:outerShdw blurRad="762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70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0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4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45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2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5" t="21535" r="11045" b="24809"/>
          <a:stretch/>
        </p:blipFill>
        <p:spPr>
          <a:xfrm>
            <a:off x="7792124" y="6385531"/>
            <a:ext cx="1315299" cy="46332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2430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ight Triangle 7"/>
          <p:cNvSpPr/>
          <p:nvPr userDrawn="1"/>
        </p:nvSpPr>
        <p:spPr bwMode="gray">
          <a:xfrm flipV="1">
            <a:off x="-1" y="-7"/>
            <a:ext cx="1014985" cy="5029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 userDrawn="1"/>
        </p:nvSpPr>
        <p:spPr>
          <a:xfrm flipV="1">
            <a:off x="0" y="-2"/>
            <a:ext cx="881646" cy="416689"/>
          </a:xfrm>
          <a:prstGeom prst="rtTriangle">
            <a:avLst/>
          </a:prstGeom>
          <a:solidFill>
            <a:srgbClr val="EA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 bwMode="gray">
          <a:xfrm>
            <a:off x="6822598" y="-56650"/>
            <a:ext cx="2315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cap="small" dirty="0">
                <a:solidFill>
                  <a:prstClr val="white"/>
                </a:solidFill>
              </a:rPr>
              <a:t>Client-Centered Proposals</a:t>
            </a:r>
          </a:p>
        </p:txBody>
      </p:sp>
    </p:spTree>
    <p:extLst>
      <p:ext uri="{BB962C8B-B14F-4D97-AF65-F5344CB8AC3E}">
        <p14:creationId xmlns:p14="http://schemas.microsoft.com/office/powerpoint/2010/main" val="132038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7E6C9A-2D52-4E53-B6A5-0F646A4AB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427" b="66686"/>
          <a:stretch/>
        </p:blipFill>
        <p:spPr>
          <a:xfrm>
            <a:off x="4571995" y="-4253"/>
            <a:ext cx="4572001" cy="635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097727-6514-4A0E-80A3-805B7551D82F}"/>
              </a:ext>
            </a:extLst>
          </p:cNvPr>
          <p:cNvSpPr/>
          <p:nvPr userDrawn="1"/>
        </p:nvSpPr>
        <p:spPr>
          <a:xfrm>
            <a:off x="0" y="-8658"/>
            <a:ext cx="4572000" cy="640080"/>
          </a:xfrm>
          <a:prstGeom prst="rect">
            <a:avLst/>
          </a:prstGeom>
          <a:solidFill>
            <a:srgbClr val="91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57645"/>
            <a:ext cx="633548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65314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33"/>
          <a:stretch/>
        </p:blipFill>
        <p:spPr>
          <a:xfrm>
            <a:off x="1343023" y="208083"/>
            <a:ext cx="1885950" cy="1985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gray">
          <a:xfrm>
            <a:off x="4571998" y="109001"/>
            <a:ext cx="4572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100" baseline="0" dirty="0">
                <a:solidFill>
                  <a:schemeClr val="bg1"/>
                </a:soli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Client-Centered Selling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798601" y="6238987"/>
            <a:ext cx="1363687" cy="615427"/>
            <a:chOff x="7798601" y="6238987"/>
            <a:chExt cx="1363687" cy="6154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D4D4AA">
                    <a:alpha val="2353"/>
                  </a:srgbClr>
                </a:clrFrom>
                <a:clrTo>
                  <a:srgbClr val="D4D4A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35" r="48050" b="38869"/>
            <a:stretch/>
          </p:blipFill>
          <p:spPr>
            <a:xfrm>
              <a:off x="7798601" y="6238987"/>
              <a:ext cx="443070" cy="54427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60091" y="6326064"/>
              <a:ext cx="1002197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Client</a:t>
              </a:r>
            </a:p>
            <a:p>
              <a:pPr>
                <a:lnSpc>
                  <a:spcPts val="1700"/>
                </a:lnSpc>
              </a:pPr>
              <a:r>
                <a:rPr lang="en-US" b="1" dirty="0">
                  <a:solidFill>
                    <a:srgbClr val="910029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7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2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8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7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3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75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32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58D8-169E-4297-B6EF-2D6C27D1AAB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8EE94-08FC-4086-A06E-55977BBF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8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0D66C-AF2E-4195-BB5A-3C95F05A726D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CF68-EC36-458D-9035-6CADA40B76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0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8.wdp"/><Relationship Id="rId11" Type="http://schemas.openxmlformats.org/officeDocument/2006/relationships/image" Target="../media/image23.png"/><Relationship Id="rId5" Type="http://schemas.openxmlformats.org/officeDocument/2006/relationships/image" Target="../media/image46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8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4D2F8-4DD3-445E-88FC-37E242A3A8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42" b="5698"/>
          <a:stretch/>
        </p:blipFill>
        <p:spPr>
          <a:xfrm flipH="1">
            <a:off x="-11850" y="-19563"/>
            <a:ext cx="9144000" cy="45582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3007" y="4621329"/>
            <a:ext cx="3797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cap="small" dirty="0">
                <a:solidFill>
                  <a:schemeClr val="bg1">
                    <a:lumMod val="50000"/>
                  </a:schemeClr>
                </a:solidFill>
              </a:rPr>
              <a:t>ACEC Deep South Convention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38218" y="5608524"/>
            <a:ext cx="2569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4900"/>
                </a:solidFill>
              </a:rPr>
              <a:t>Mel Lester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July 23, 2021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 bwMode="gray">
          <a:xfrm>
            <a:off x="-11850" y="4579985"/>
            <a:ext cx="7917798" cy="0"/>
          </a:xfrm>
          <a:prstGeom prst="line">
            <a:avLst/>
          </a:prstGeom>
          <a:ln w="101600">
            <a:solidFill>
              <a:srgbClr val="ED4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D8C38D-EEBB-4A1B-A5CA-AD47CAD4E4A0}"/>
              </a:ext>
            </a:extLst>
          </p:cNvPr>
          <p:cNvSpPr txBox="1"/>
          <p:nvPr/>
        </p:nvSpPr>
        <p:spPr bwMode="gray">
          <a:xfrm>
            <a:off x="2380719" y="2033765"/>
            <a:ext cx="56462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3600" b="1" spc="140" dirty="0">
                <a:solidFill>
                  <a:schemeClr val="bg2">
                    <a:lumMod val="90000"/>
                  </a:schemeClr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Lato Black" panose="020F0A02020204030203" pitchFamily="34" charset="0"/>
                <a:cs typeface="Lato Black" panose="020F0A02020204030203" pitchFamily="34" charset="0"/>
              </a:rPr>
              <a:t>The Emerging Business Development Model          </a:t>
            </a:r>
            <a:r>
              <a:rPr lang="en-US" sz="3200" b="1" spc="140" dirty="0">
                <a:solidFill>
                  <a:schemeClr val="bg2">
                    <a:lumMod val="90000"/>
                  </a:schemeClr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Lato Black" panose="020F0A02020204030203" pitchFamily="34" charset="0"/>
                <a:cs typeface="Lato Black" panose="020F0A02020204030203" pitchFamily="34" charset="0"/>
              </a:rPr>
              <a:t>for 2021 and Beyond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F7553B-0F20-4C26-BBE4-D9F8E5165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5" t="21535" r="11045" b="24809"/>
          <a:stretch/>
        </p:blipFill>
        <p:spPr>
          <a:xfrm>
            <a:off x="7792124" y="6385531"/>
            <a:ext cx="1315299" cy="463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B1FAD-2763-4CB5-B057-698B4894A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3" y="0"/>
            <a:ext cx="9154272" cy="6858000"/>
          </a:xfrm>
          <a:prstGeom prst="rect">
            <a:avLst/>
          </a:prstGeom>
        </p:spPr>
      </p:pic>
      <p:pic>
        <p:nvPicPr>
          <p:cNvPr id="2050" name="Picture 2" descr="Hinge Marketing’s Data of leads generated online">
            <a:extLst>
              <a:ext uri="{FF2B5EF4-FFF2-40B4-BE49-F238E27FC236}">
                <a16:creationId xmlns:a16="http://schemas.microsoft.com/office/drawing/2014/main" id="{3947D67A-A643-4220-B84D-99D8BBDC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46" y="1789551"/>
            <a:ext cx="5809673" cy="43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5083B9-C928-43B9-91A0-FC24C562A4ED}"/>
              </a:ext>
            </a:extLst>
          </p:cNvPr>
          <p:cNvSpPr txBox="1"/>
          <p:nvPr/>
        </p:nvSpPr>
        <p:spPr bwMode="gray">
          <a:xfrm>
            <a:off x="-7153" y="414224"/>
            <a:ext cx="9144001" cy="1200329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B344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Foremost Goal of Marketing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B344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Is Lead Generation</a:t>
            </a:r>
          </a:p>
        </p:txBody>
      </p:sp>
      <p:sp>
        <p:nvSpPr>
          <p:cNvPr id="6" name="Text Box 104">
            <a:extLst>
              <a:ext uri="{FF2B5EF4-FFF2-40B4-BE49-F238E27FC236}">
                <a16:creationId xmlns:a16="http://schemas.microsoft.com/office/drawing/2014/main" id="{0E14BBB1-EC41-4C45-AECF-855BD2FB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4359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Hinge Marketing,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A/E/C Online Marketing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(2015)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0B57C-1739-4EB8-BC89-093DEB14A63F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B1FAD-2763-4CB5-B057-698B4894A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3" y="0"/>
            <a:ext cx="91542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5083B9-C928-43B9-91A0-FC24C562A4ED}"/>
              </a:ext>
            </a:extLst>
          </p:cNvPr>
          <p:cNvSpPr txBox="1"/>
          <p:nvPr/>
        </p:nvSpPr>
        <p:spPr bwMode="gray">
          <a:xfrm>
            <a:off x="-7153" y="608188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39441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Leads Generated Online (by PSF Sector)</a:t>
            </a:r>
          </a:p>
        </p:txBody>
      </p:sp>
      <p:sp>
        <p:nvSpPr>
          <p:cNvPr id="6" name="Text Box 104">
            <a:extLst>
              <a:ext uri="{FF2B5EF4-FFF2-40B4-BE49-F238E27FC236}">
                <a16:creationId xmlns:a16="http://schemas.microsoft.com/office/drawing/2014/main" id="{0E14BBB1-EC41-4C45-AECF-855BD2FB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4359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Hinge Marketing,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A/E/C Online Marketing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(2015)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A67EB-E39F-456D-A1A2-3BCD6C49C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62" y="1921549"/>
            <a:ext cx="7209475" cy="334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D507D-09A7-45F5-BDDD-536364AAEFA5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6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08D3AF-1A45-46C4-94F4-962CFAC606C5}"/>
              </a:ext>
            </a:extLst>
          </p:cNvPr>
          <p:cNvSpPr/>
          <p:nvPr/>
        </p:nvSpPr>
        <p:spPr bwMode="gray">
          <a:xfrm>
            <a:off x="0" y="850391"/>
            <a:ext cx="9144000" cy="6016751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7EAEFC-B72F-4FD3-9300-D3F1B38337A1}"/>
              </a:ext>
            </a:extLst>
          </p:cNvPr>
          <p:cNvGrpSpPr/>
          <p:nvPr/>
        </p:nvGrpSpPr>
        <p:grpSpPr>
          <a:xfrm>
            <a:off x="6909859" y="319089"/>
            <a:ext cx="2159638" cy="430887"/>
            <a:chOff x="6847756" y="338139"/>
            <a:chExt cx="2159638" cy="4308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055BBD-FD48-4869-A144-6588C1104968}"/>
                </a:ext>
              </a:extLst>
            </p:cNvPr>
            <p:cNvGrpSpPr/>
            <p:nvPr/>
          </p:nvGrpSpPr>
          <p:grpSpPr>
            <a:xfrm>
              <a:off x="6847756" y="338139"/>
              <a:ext cx="1342525" cy="430887"/>
              <a:chOff x="6847756" y="338139"/>
              <a:chExt cx="1342525" cy="4308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9DA1087-DB46-4437-B991-8DC1A7ABD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7756" y="434163"/>
                <a:ext cx="232767" cy="23276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9C14B6-ECFE-4DCB-920A-2669D4437BEE}"/>
                  </a:ext>
                </a:extLst>
              </p:cNvPr>
              <p:cNvSpPr txBox="1"/>
              <p:nvPr/>
            </p:nvSpPr>
            <p:spPr>
              <a:xfrm>
                <a:off x="7029450" y="338139"/>
                <a:ext cx="116083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small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Exercise: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599C9D-2472-4D96-AF34-2F29210059B0}"/>
                </a:ext>
              </a:extLst>
            </p:cNvPr>
            <p:cNvSpPr txBox="1"/>
            <p:nvPr/>
          </p:nvSpPr>
          <p:spPr>
            <a:xfrm>
              <a:off x="7991475" y="338139"/>
              <a:ext cx="1015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small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page 25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22A35C1-C35F-40D4-815A-D832AD347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81"/>
          <a:stretch/>
        </p:blipFill>
        <p:spPr>
          <a:xfrm>
            <a:off x="0" y="221673"/>
            <a:ext cx="9144000" cy="66363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64BE84-44BA-4D93-96DF-4B773D6DE7D9}"/>
              </a:ext>
            </a:extLst>
          </p:cNvPr>
          <p:cNvSpPr/>
          <p:nvPr/>
        </p:nvSpPr>
        <p:spPr>
          <a:xfrm>
            <a:off x="0" y="-9028"/>
            <a:ext cx="9144000" cy="23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F8149-2C33-47C1-821A-4890B89D06C0}"/>
              </a:ext>
            </a:extLst>
          </p:cNvPr>
          <p:cNvSpPr txBox="1"/>
          <p:nvPr/>
        </p:nvSpPr>
        <p:spPr bwMode="gray">
          <a:xfrm>
            <a:off x="1163270" y="633774"/>
            <a:ext cx="4583319" cy="268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600" dirty="0">
                <a:solidFill>
                  <a:srgbClr val="FFCC66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Why is thought leadership so difficult for A/E professionals?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22512B-C7D1-48A5-86EF-448C147C1BAF}"/>
              </a:ext>
            </a:extLst>
          </p:cNvPr>
          <p:cNvSpPr txBox="1"/>
          <p:nvPr/>
        </p:nvSpPr>
        <p:spPr bwMode="gray">
          <a:xfrm>
            <a:off x="1163270" y="3702815"/>
            <a:ext cx="46043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small" spc="0" normalizeH="0" noProof="0" dirty="0">
                <a:ln>
                  <a:noFill/>
                </a:ln>
                <a:solidFill>
                  <a:srgbClr val="C7C1B9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Open Sans" panose="020B0606030504020204" pitchFamily="34" charset="0"/>
              </a:rPr>
              <a:t>Thought leadership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7C1B9"/>
                </a:solidFill>
                <a:effectLst/>
                <a:uLnTx/>
                <a:uFillTx/>
                <a:latin typeface="Calibri"/>
                <a:ea typeface="+mn-ea"/>
                <a:cs typeface="Open Sans" panose="020B0606030504020204" pitchFamily="34" charset="0"/>
              </a:rPr>
              <a:t>is</a:t>
            </a: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7C1B9"/>
                </a:solidFill>
                <a:effectLst/>
                <a:uLnTx/>
                <a:uFillTx/>
                <a:latin typeface="Calibri"/>
                <a:ea typeface="+mn-ea"/>
                <a:cs typeface="Open Sans" panose="020B0606030504020204" pitchFamily="34" charset="0"/>
              </a:rPr>
              <a:t>being recognized as an authority in your field &amp; respected for having a  distinct point of view</a:t>
            </a:r>
            <a:endParaRPr lang="en-US" dirty="0">
              <a:solidFill>
                <a:srgbClr val="C7C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1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28F261-E882-49C4-8952-052403BC1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389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001FD-377D-4054-81EB-3B1F6E680D90}"/>
              </a:ext>
            </a:extLst>
          </p:cNvPr>
          <p:cNvSpPr txBox="1"/>
          <p:nvPr/>
        </p:nvSpPr>
        <p:spPr bwMode="gray">
          <a:xfrm>
            <a:off x="248870" y="1086356"/>
            <a:ext cx="4583319" cy="201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600" dirty="0">
                <a:solidFill>
                  <a:srgbClr val="344C6A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What’s most </a:t>
            </a:r>
          </a:p>
          <a:p>
            <a:pPr>
              <a:lnSpc>
                <a:spcPts val="5200"/>
              </a:lnSpc>
            </a:pPr>
            <a:r>
              <a:rPr lang="en-US" sz="3600" dirty="0">
                <a:solidFill>
                  <a:srgbClr val="344C6A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lacking in our marketing efforts?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FEEA1-BE11-4538-A4BD-A770EB877BFF}"/>
              </a:ext>
            </a:extLst>
          </p:cNvPr>
          <p:cNvSpPr txBox="1"/>
          <p:nvPr/>
        </p:nvSpPr>
        <p:spPr bwMode="gray">
          <a:xfrm>
            <a:off x="5604903" y="1086355"/>
            <a:ext cx="3290228" cy="201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A fresh, </a:t>
            </a:r>
          </a:p>
          <a:p>
            <a:pPr>
              <a:lnSpc>
                <a:spcPts val="5200"/>
              </a:lnSpc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compelling </a:t>
            </a:r>
          </a:p>
          <a:p>
            <a:pPr>
              <a:lnSpc>
                <a:spcPts val="5200"/>
              </a:lnSpc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point of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B7C95-75AF-4766-B82A-182C5673E51C}"/>
              </a:ext>
            </a:extLst>
          </p:cNvPr>
          <p:cNvSpPr txBox="1"/>
          <p:nvPr/>
        </p:nvSpPr>
        <p:spPr bwMode="gray">
          <a:xfrm>
            <a:off x="-2" y="81512"/>
            <a:ext cx="9144001" cy="923330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small" spc="440" normalizeH="0" noProof="0" dirty="0">
                <a:ln w="12700">
                  <a:solidFill>
                    <a:srgbClr val="344C6A"/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offik-Outline" panose="02000906030000020004" pitchFamily="2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Missing Link</a:t>
            </a:r>
          </a:p>
        </p:txBody>
      </p:sp>
    </p:spTree>
    <p:extLst>
      <p:ext uri="{BB962C8B-B14F-4D97-AF65-F5344CB8AC3E}">
        <p14:creationId xmlns:p14="http://schemas.microsoft.com/office/powerpoint/2010/main" val="345786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conventional Ideas to Help You Think and Live Outside the Box">
            <a:extLst>
              <a:ext uri="{FF2B5EF4-FFF2-40B4-BE49-F238E27FC236}">
                <a16:creationId xmlns:a16="http://schemas.microsoft.com/office/drawing/2014/main" id="{483ED1A0-2156-4223-AB67-1D9820C7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3B35C-57BD-4D1A-B7A4-E27C3B300000}"/>
              </a:ext>
            </a:extLst>
          </p:cNvPr>
          <p:cNvSpPr txBox="1"/>
          <p:nvPr/>
        </p:nvSpPr>
        <p:spPr bwMode="gray">
          <a:xfrm>
            <a:off x="0" y="231184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Where Do You Find a Fresh Take?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A8CFD4-61A9-47DD-AB32-643EEF54BB4F}"/>
              </a:ext>
            </a:extLst>
          </p:cNvPr>
          <p:cNvSpPr/>
          <p:nvPr/>
        </p:nvSpPr>
        <p:spPr>
          <a:xfrm>
            <a:off x="850832" y="1551560"/>
            <a:ext cx="2013526" cy="1403927"/>
          </a:xfrm>
          <a:prstGeom prst="rect">
            <a:avLst/>
          </a:prstGeom>
          <a:solidFill>
            <a:srgbClr val="34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Always google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inspiration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39E36A-3841-44D6-B9DA-E0FF295566C1}"/>
              </a:ext>
            </a:extLst>
          </p:cNvPr>
          <p:cNvSpPr/>
          <p:nvPr/>
        </p:nvSpPr>
        <p:spPr>
          <a:xfrm>
            <a:off x="3565237" y="1551560"/>
            <a:ext cx="2013526" cy="1403927"/>
          </a:xfrm>
          <a:prstGeom prst="rect">
            <a:avLst/>
          </a:prstGeom>
          <a:solidFill>
            <a:srgbClr val="34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Seek out other perspectives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C2CE4C-C75D-4727-AB12-9C02183645FA}"/>
              </a:ext>
            </a:extLst>
          </p:cNvPr>
          <p:cNvSpPr/>
          <p:nvPr/>
        </p:nvSpPr>
        <p:spPr>
          <a:xfrm>
            <a:off x="6279642" y="1551559"/>
            <a:ext cx="2013526" cy="1403927"/>
          </a:xfrm>
          <a:prstGeom prst="rect">
            <a:avLst/>
          </a:prstGeom>
          <a:solidFill>
            <a:srgbClr val="34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Frame it from the client’s POV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16FE47-5D71-48DC-9CFF-D3C5B17AE599}"/>
              </a:ext>
            </a:extLst>
          </p:cNvPr>
          <p:cNvSpPr/>
          <p:nvPr/>
        </p:nvSpPr>
        <p:spPr>
          <a:xfrm>
            <a:off x="850832" y="3502814"/>
            <a:ext cx="2013526" cy="1403927"/>
          </a:xfrm>
          <a:prstGeom prst="rect">
            <a:avLst/>
          </a:prstGeom>
          <a:solidFill>
            <a:srgbClr val="34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Explore the nontechnical aspects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2B2DAE-701C-4F93-9FFA-DF7965EF9C8A}"/>
              </a:ext>
            </a:extLst>
          </p:cNvPr>
          <p:cNvSpPr/>
          <p:nvPr/>
        </p:nvSpPr>
        <p:spPr>
          <a:xfrm>
            <a:off x="3565237" y="3502814"/>
            <a:ext cx="2013526" cy="1403927"/>
          </a:xfrm>
          <a:prstGeom prst="rect">
            <a:avLst/>
          </a:prstGeom>
          <a:solidFill>
            <a:srgbClr val="34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results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83A054-4D59-41E7-9A10-CFE27180BD60}"/>
              </a:ext>
            </a:extLst>
          </p:cNvPr>
          <p:cNvSpPr/>
          <p:nvPr/>
        </p:nvSpPr>
        <p:spPr>
          <a:xfrm>
            <a:off x="6279642" y="3502813"/>
            <a:ext cx="2013526" cy="1403927"/>
          </a:xfrm>
          <a:prstGeom prst="rect">
            <a:avLst/>
          </a:prstGeom>
          <a:solidFill>
            <a:srgbClr val="34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Tell the story,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just facts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2F93E6-7A47-40A0-AEE0-86C7E1A8F6C5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Digital Network System Technology Background 2256800 Vector Art at  Vecteezy">
            <a:extLst>
              <a:ext uri="{FF2B5EF4-FFF2-40B4-BE49-F238E27FC236}">
                <a16:creationId xmlns:a16="http://schemas.microsoft.com/office/drawing/2014/main" id="{1C47FFAA-43B2-48E4-9524-135C5BEAF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4" r="1725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0B6E7A-8D13-4E36-84B1-81933255D214}"/>
              </a:ext>
            </a:extLst>
          </p:cNvPr>
          <p:cNvSpPr/>
          <p:nvPr/>
        </p:nvSpPr>
        <p:spPr>
          <a:xfrm>
            <a:off x="0" y="1542473"/>
            <a:ext cx="6253018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TREND: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Virtual interactions with buyers are increasingly replacing 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face-to-face meetings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80588-E9AB-4DAA-AB8C-AB4F7AF14093}"/>
              </a:ext>
            </a:extLst>
          </p:cNvPr>
          <p:cNvSpPr txBox="1"/>
          <p:nvPr/>
        </p:nvSpPr>
        <p:spPr bwMode="gray">
          <a:xfrm>
            <a:off x="0" y="365198"/>
            <a:ext cx="9144001" cy="584775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small" spc="0" normalizeH="0" noProof="0" dirty="0">
                <a:ln>
                  <a:noFill/>
                </a:ln>
                <a:solidFill>
                  <a:srgbClr val="344C6A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Emerging Business Development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DD15F-ED50-49F4-B0AA-CB05457DB964}"/>
              </a:ext>
            </a:extLst>
          </p:cNvPr>
          <p:cNvSpPr/>
          <p:nvPr/>
        </p:nvSpPr>
        <p:spPr>
          <a:xfrm>
            <a:off x="3075708" y="3810001"/>
            <a:ext cx="6068291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TACTIC: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Master the ability to connect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with buyers online and using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virtual meeting platforms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121F9-CB65-4344-9FA1-753586991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/>
          <a:stretch/>
        </p:blipFill>
        <p:spPr>
          <a:xfrm>
            <a:off x="0" y="3214255"/>
            <a:ext cx="4123548" cy="3643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C6216-6D8E-47A6-97B6-54D4D810B83E}"/>
              </a:ext>
            </a:extLst>
          </p:cNvPr>
          <p:cNvSpPr txBox="1"/>
          <p:nvPr/>
        </p:nvSpPr>
        <p:spPr bwMode="gray">
          <a:xfrm>
            <a:off x="6481250" y="1233455"/>
            <a:ext cx="21916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565D6F"/>
                </a:solidFill>
                <a:latin typeface="Goffik-Outline" panose="02000906030000020004" pitchFamily="2" charset="0"/>
                <a:cs typeface="Lato Black" panose="020F0A02020204030203" pitchFamily="34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332163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83BFB-7BE5-4D18-9E87-51BD53939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0725EDB-EB4F-4181-A171-298ED53D9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85782"/>
              </p:ext>
            </p:extLst>
          </p:nvPr>
        </p:nvGraphicFramePr>
        <p:xfrm>
          <a:off x="3542852" y="1590637"/>
          <a:ext cx="4769220" cy="4046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922">
                  <a:extLst>
                    <a:ext uri="{9D8B030D-6E8A-4147-A177-3AD203B41FA5}">
                      <a16:colId xmlns:a16="http://schemas.microsoft.com/office/drawing/2014/main" val="1297403141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284799061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44071773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968085185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029889953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254562417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050209642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990940205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36512568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114391362"/>
                    </a:ext>
                  </a:extLst>
                </a:gridCol>
              </a:tblGrid>
              <a:tr h="6743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098314"/>
                  </a:ext>
                </a:extLst>
              </a:tr>
              <a:tr h="6743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687262"/>
                  </a:ext>
                </a:extLst>
              </a:tr>
              <a:tr h="6743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444331"/>
                  </a:ext>
                </a:extLst>
              </a:tr>
              <a:tr h="6743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445944"/>
                  </a:ext>
                </a:extLst>
              </a:tr>
              <a:tr h="6743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905301"/>
                  </a:ext>
                </a:extLst>
              </a:tr>
              <a:tr h="6743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73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CB252C1-CCC8-4008-83EC-71F39BEA2F0C}"/>
              </a:ext>
            </a:extLst>
          </p:cNvPr>
          <p:cNvSpPr/>
          <p:nvPr/>
        </p:nvSpPr>
        <p:spPr>
          <a:xfrm>
            <a:off x="3532094" y="1592133"/>
            <a:ext cx="4378362" cy="355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91%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A01F79-3472-4FAA-BE60-218A17D57A97}"/>
              </a:ext>
            </a:extLst>
          </p:cNvPr>
          <p:cNvSpPr/>
          <p:nvPr/>
        </p:nvSpPr>
        <p:spPr>
          <a:xfrm>
            <a:off x="3537917" y="2271657"/>
            <a:ext cx="4239336" cy="355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89%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012E0B-7BC6-40E8-9523-7C24C917DDDE}"/>
              </a:ext>
            </a:extLst>
          </p:cNvPr>
          <p:cNvSpPr/>
          <p:nvPr/>
        </p:nvSpPr>
        <p:spPr>
          <a:xfrm>
            <a:off x="3532094" y="2930565"/>
            <a:ext cx="4186918" cy="355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88%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489FB-5FD9-4155-8571-5B82E4E3F180}"/>
              </a:ext>
            </a:extLst>
          </p:cNvPr>
          <p:cNvSpPr/>
          <p:nvPr/>
        </p:nvSpPr>
        <p:spPr>
          <a:xfrm>
            <a:off x="3542852" y="3613822"/>
            <a:ext cx="4117917" cy="355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ED61D4-3FDA-49B9-8ED7-D7792174EDB2}"/>
              </a:ext>
            </a:extLst>
          </p:cNvPr>
          <p:cNvSpPr/>
          <p:nvPr/>
        </p:nvSpPr>
        <p:spPr>
          <a:xfrm>
            <a:off x="3542852" y="4278777"/>
            <a:ext cx="4117917" cy="355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87%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037F2A-2C9A-4B65-BD6B-0D5E1EF86CF1}"/>
              </a:ext>
            </a:extLst>
          </p:cNvPr>
          <p:cNvSpPr/>
          <p:nvPr/>
        </p:nvSpPr>
        <p:spPr>
          <a:xfrm>
            <a:off x="3543298" y="4957892"/>
            <a:ext cx="3919449" cy="355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C65B33-C82C-43E7-BB99-62A8F1716271}"/>
              </a:ext>
            </a:extLst>
          </p:cNvPr>
          <p:cNvSpPr txBox="1"/>
          <p:nvPr/>
        </p:nvSpPr>
        <p:spPr>
          <a:xfrm>
            <a:off x="3390487" y="56370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879A-A41D-48AE-8E4C-36335A3583EC}"/>
              </a:ext>
            </a:extLst>
          </p:cNvPr>
          <p:cNvSpPr txBox="1"/>
          <p:nvPr/>
        </p:nvSpPr>
        <p:spPr>
          <a:xfrm>
            <a:off x="4287882" y="56370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12B690-AFB0-486F-894B-7EC3BF4147E9}"/>
              </a:ext>
            </a:extLst>
          </p:cNvPr>
          <p:cNvSpPr txBox="1"/>
          <p:nvPr/>
        </p:nvSpPr>
        <p:spPr>
          <a:xfrm>
            <a:off x="5248117" y="56370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E45D58-D40C-40D5-82B2-9C4913DE5908}"/>
              </a:ext>
            </a:extLst>
          </p:cNvPr>
          <p:cNvSpPr txBox="1"/>
          <p:nvPr/>
        </p:nvSpPr>
        <p:spPr>
          <a:xfrm>
            <a:off x="6197343" y="56370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1FA05-BE0C-47F4-9A30-E84B86825731}"/>
              </a:ext>
            </a:extLst>
          </p:cNvPr>
          <p:cNvSpPr txBox="1"/>
          <p:nvPr/>
        </p:nvSpPr>
        <p:spPr>
          <a:xfrm>
            <a:off x="7146569" y="56370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FACFF4-1907-4A93-BE70-1335116D5422}"/>
              </a:ext>
            </a:extLst>
          </p:cNvPr>
          <p:cNvSpPr txBox="1"/>
          <p:nvPr/>
        </p:nvSpPr>
        <p:spPr>
          <a:xfrm>
            <a:off x="8045732" y="56370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7D9CE1-3E17-44A0-A224-B7642FE16E48}"/>
              </a:ext>
            </a:extLst>
          </p:cNvPr>
          <p:cNvSpPr txBox="1"/>
          <p:nvPr/>
        </p:nvSpPr>
        <p:spPr>
          <a:xfrm>
            <a:off x="689949" y="1479811"/>
            <a:ext cx="2768257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/>
              <a:t>Getting buyer attention</a:t>
            </a:r>
          </a:p>
          <a:p>
            <a:pPr algn="r">
              <a:lnSpc>
                <a:spcPts val="1900"/>
              </a:lnSpc>
            </a:pPr>
            <a:r>
              <a:rPr lang="en-US" dirty="0"/>
              <a:t>and keeping buyer engaged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37B04B-81C2-4B9C-890D-2F1803D1A499}"/>
              </a:ext>
            </a:extLst>
          </p:cNvPr>
          <p:cNvSpPr txBox="1"/>
          <p:nvPr/>
        </p:nvSpPr>
        <p:spPr>
          <a:xfrm>
            <a:off x="385184" y="2159335"/>
            <a:ext cx="3073021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/>
              <a:t>Changing buyer’s point of view</a:t>
            </a:r>
          </a:p>
          <a:p>
            <a:pPr algn="r">
              <a:lnSpc>
                <a:spcPts val="1900"/>
              </a:lnSpc>
            </a:pPr>
            <a:r>
              <a:rPr lang="en-US" dirty="0"/>
              <a:t>regarding potential solutions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9DF764-5698-414C-8A49-CBFC9E5853EF}"/>
              </a:ext>
            </a:extLst>
          </p:cNvPr>
          <p:cNvSpPr txBox="1"/>
          <p:nvPr/>
        </p:nvSpPr>
        <p:spPr>
          <a:xfrm>
            <a:off x="491638" y="2818243"/>
            <a:ext cx="2964273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/>
              <a:t>Developing relationships with</a:t>
            </a:r>
          </a:p>
          <a:p>
            <a:pPr algn="r">
              <a:lnSpc>
                <a:spcPts val="1900"/>
              </a:lnSpc>
            </a:pPr>
            <a:r>
              <a:rPr lang="en-US" dirty="0"/>
              <a:t>buyers virtually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876DA3-016A-4880-AA6F-BBD54C1254B1}"/>
              </a:ext>
            </a:extLst>
          </p:cNvPr>
          <p:cNvSpPr txBox="1"/>
          <p:nvPr/>
        </p:nvSpPr>
        <p:spPr>
          <a:xfrm>
            <a:off x="1059421" y="3499690"/>
            <a:ext cx="2396490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/>
              <a:t>Connecting with buyers</a:t>
            </a:r>
          </a:p>
          <a:p>
            <a:pPr algn="r">
              <a:lnSpc>
                <a:spcPts val="1900"/>
              </a:lnSpc>
            </a:pPr>
            <a:r>
              <a:rPr lang="en-US" dirty="0"/>
              <a:t>and building rapport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CEA7D4-1301-410E-9352-93AF4B747C9A}"/>
              </a:ext>
            </a:extLst>
          </p:cNvPr>
          <p:cNvSpPr txBox="1"/>
          <p:nvPr/>
        </p:nvSpPr>
        <p:spPr>
          <a:xfrm>
            <a:off x="704324" y="4171464"/>
            <a:ext cx="2751587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/>
              <a:t>Overcoming objections and</a:t>
            </a:r>
          </a:p>
          <a:p>
            <a:pPr algn="r">
              <a:lnSpc>
                <a:spcPts val="1900"/>
              </a:lnSpc>
            </a:pPr>
            <a:r>
              <a:rPr lang="en-US" dirty="0"/>
              <a:t>dealing with resistance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D8A53A-0539-4E81-A48D-8F3381F60BD2}"/>
              </a:ext>
            </a:extLst>
          </p:cNvPr>
          <p:cNvSpPr txBox="1"/>
          <p:nvPr/>
        </p:nvSpPr>
        <p:spPr>
          <a:xfrm>
            <a:off x="554283" y="4845570"/>
            <a:ext cx="2901628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/>
              <a:t>Collaborating and interacting</a:t>
            </a:r>
          </a:p>
          <a:p>
            <a:pPr algn="r">
              <a:lnSpc>
                <a:spcPts val="1900"/>
              </a:lnSpc>
            </a:pPr>
            <a:r>
              <a:rPr lang="en-US" dirty="0"/>
              <a:t>with buyers virtually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88F269-E523-4015-97F5-592F6A76ACD9}"/>
              </a:ext>
            </a:extLst>
          </p:cNvPr>
          <p:cNvSpPr txBox="1"/>
          <p:nvPr/>
        </p:nvSpPr>
        <p:spPr bwMode="gray">
          <a:xfrm>
            <a:off x="0" y="53391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Top Virtual Selling Challenges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F520B0-7A91-4B5A-B136-A424382472F5}"/>
              </a:ext>
            </a:extLst>
          </p:cNvPr>
          <p:cNvSpPr txBox="1"/>
          <p:nvPr/>
        </p:nvSpPr>
        <p:spPr>
          <a:xfrm>
            <a:off x="9236" y="6535964"/>
            <a:ext cx="462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RAIN Group,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Selling Skills &amp; Challenges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(2020)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B8124C-A324-409C-91BF-08F3F2DF4BE1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8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83BFB-7BE5-4D18-9E87-51BD53939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0725EDB-EB4F-4181-A171-298ED53D9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074269"/>
              </p:ext>
            </p:extLst>
          </p:nvPr>
        </p:nvGraphicFramePr>
        <p:xfrm>
          <a:off x="3542852" y="1048158"/>
          <a:ext cx="4769220" cy="4843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922">
                  <a:extLst>
                    <a:ext uri="{9D8B030D-6E8A-4147-A177-3AD203B41FA5}">
                      <a16:colId xmlns:a16="http://schemas.microsoft.com/office/drawing/2014/main" val="1297403141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284799061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44071773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968085185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029889953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254562417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050209642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990940205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36512568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114391362"/>
                    </a:ext>
                  </a:extLst>
                </a:gridCol>
              </a:tblGrid>
              <a:tr h="60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098314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687262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444331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445944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905301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811717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835506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73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CB252C1-CCC8-4008-83EC-71F39BEA2F0C}"/>
              </a:ext>
            </a:extLst>
          </p:cNvPr>
          <p:cNvSpPr/>
          <p:nvPr/>
        </p:nvSpPr>
        <p:spPr>
          <a:xfrm>
            <a:off x="3541330" y="1044269"/>
            <a:ext cx="3392365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71%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C65B33-C82C-43E7-BB99-62A8F1716271}"/>
              </a:ext>
            </a:extLst>
          </p:cNvPr>
          <p:cNvSpPr txBox="1"/>
          <p:nvPr/>
        </p:nvSpPr>
        <p:spPr>
          <a:xfrm>
            <a:off x="3390487" y="58956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879A-A41D-48AE-8E4C-36335A3583EC}"/>
              </a:ext>
            </a:extLst>
          </p:cNvPr>
          <p:cNvSpPr txBox="1"/>
          <p:nvPr/>
        </p:nvSpPr>
        <p:spPr>
          <a:xfrm>
            <a:off x="4287882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12B690-AFB0-486F-894B-7EC3BF4147E9}"/>
              </a:ext>
            </a:extLst>
          </p:cNvPr>
          <p:cNvSpPr txBox="1"/>
          <p:nvPr/>
        </p:nvSpPr>
        <p:spPr>
          <a:xfrm>
            <a:off x="5248117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E45D58-D40C-40D5-82B2-9C4913DE5908}"/>
              </a:ext>
            </a:extLst>
          </p:cNvPr>
          <p:cNvSpPr txBox="1"/>
          <p:nvPr/>
        </p:nvSpPr>
        <p:spPr>
          <a:xfrm>
            <a:off x="6197343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1FA05-BE0C-47F4-9A30-E84B86825731}"/>
              </a:ext>
            </a:extLst>
          </p:cNvPr>
          <p:cNvSpPr txBox="1"/>
          <p:nvPr/>
        </p:nvSpPr>
        <p:spPr>
          <a:xfrm>
            <a:off x="7146569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FACFF4-1907-4A93-BE70-1335116D5422}"/>
              </a:ext>
            </a:extLst>
          </p:cNvPr>
          <p:cNvSpPr txBox="1"/>
          <p:nvPr/>
        </p:nvSpPr>
        <p:spPr>
          <a:xfrm>
            <a:off x="8045732" y="58956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7D9CE1-3E17-44A0-A224-B7642FE16E48}"/>
              </a:ext>
            </a:extLst>
          </p:cNvPr>
          <p:cNvSpPr txBox="1"/>
          <p:nvPr/>
        </p:nvSpPr>
        <p:spPr>
          <a:xfrm>
            <a:off x="435277" y="932438"/>
            <a:ext cx="3020634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Leading thorough discovery of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my concerns, wants, needs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37B04B-81C2-4B9C-890D-2F1803D1A499}"/>
              </a:ext>
            </a:extLst>
          </p:cNvPr>
          <p:cNvSpPr txBox="1"/>
          <p:nvPr/>
        </p:nvSpPr>
        <p:spPr>
          <a:xfrm>
            <a:off x="635395" y="1559387"/>
            <a:ext cx="2820516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Showing me what’s possible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or how to solve a problem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88F269-E523-4015-97F5-592F6A76ACD9}"/>
              </a:ext>
            </a:extLst>
          </p:cNvPr>
          <p:cNvSpPr txBox="1"/>
          <p:nvPr/>
        </p:nvSpPr>
        <p:spPr bwMode="gray">
          <a:xfrm>
            <a:off x="-18288" y="7090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Top Factors Influencing Buying Decisions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F520B0-7A91-4B5A-B136-A424382472F5}"/>
              </a:ext>
            </a:extLst>
          </p:cNvPr>
          <p:cNvSpPr txBox="1"/>
          <p:nvPr/>
        </p:nvSpPr>
        <p:spPr>
          <a:xfrm>
            <a:off x="9236" y="6535964"/>
            <a:ext cx="462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RAIN Group,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Selling Skills &amp; Challenges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DE3CF-8B70-4EB1-ADBB-B2BBDF86B9F6}"/>
              </a:ext>
            </a:extLst>
          </p:cNvPr>
          <p:cNvSpPr/>
          <p:nvPr/>
        </p:nvSpPr>
        <p:spPr>
          <a:xfrm>
            <a:off x="3536676" y="1653016"/>
            <a:ext cx="3230267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68%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B6DF7-6FB6-46C6-8688-BE382631AF8C}"/>
              </a:ext>
            </a:extLst>
          </p:cNvPr>
          <p:cNvSpPr/>
          <p:nvPr/>
        </p:nvSpPr>
        <p:spPr>
          <a:xfrm>
            <a:off x="3541330" y="2257874"/>
            <a:ext cx="3230266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68%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79CF5-AE32-40D0-9258-B5F54F8A2C07}"/>
              </a:ext>
            </a:extLst>
          </p:cNvPr>
          <p:cNvSpPr/>
          <p:nvPr/>
        </p:nvSpPr>
        <p:spPr>
          <a:xfrm>
            <a:off x="3541331" y="2861243"/>
            <a:ext cx="3156196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66%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41BD7-F3E3-4945-8406-71F5087713A0}"/>
              </a:ext>
            </a:extLst>
          </p:cNvPr>
          <p:cNvSpPr/>
          <p:nvPr/>
        </p:nvSpPr>
        <p:spPr>
          <a:xfrm>
            <a:off x="3541330" y="3471479"/>
            <a:ext cx="3074717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64%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818A3F-8B0C-41AF-8B10-E11F9BFF044E}"/>
              </a:ext>
            </a:extLst>
          </p:cNvPr>
          <p:cNvSpPr/>
          <p:nvPr/>
        </p:nvSpPr>
        <p:spPr>
          <a:xfrm>
            <a:off x="3536677" y="4077574"/>
            <a:ext cx="2870180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60%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8D1D0-059F-4B83-B3E0-BD1E29B39AD7}"/>
              </a:ext>
            </a:extLst>
          </p:cNvPr>
          <p:cNvSpPr/>
          <p:nvPr/>
        </p:nvSpPr>
        <p:spPr>
          <a:xfrm>
            <a:off x="3542733" y="4687394"/>
            <a:ext cx="2597675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54%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9B96E-2111-4DF7-9328-4956D6041E2C}"/>
              </a:ext>
            </a:extLst>
          </p:cNvPr>
          <p:cNvSpPr/>
          <p:nvPr/>
        </p:nvSpPr>
        <p:spPr>
          <a:xfrm>
            <a:off x="3542733" y="5294114"/>
            <a:ext cx="2597675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54%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3B7AA-37B1-4EC7-B562-5E43C5FB4D49}"/>
              </a:ext>
            </a:extLst>
          </p:cNvPr>
          <p:cNvSpPr txBox="1"/>
          <p:nvPr/>
        </p:nvSpPr>
        <p:spPr>
          <a:xfrm>
            <a:off x="1835852" y="2170520"/>
            <a:ext cx="1620059" cy="326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Listening to 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8D752-A2AD-4B85-90CB-C9C57B59FFB9}"/>
              </a:ext>
            </a:extLst>
          </p:cNvPr>
          <p:cNvSpPr txBox="1"/>
          <p:nvPr/>
        </p:nvSpPr>
        <p:spPr>
          <a:xfrm>
            <a:off x="1358157" y="2767697"/>
            <a:ext cx="2097754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Making the ROI case</a:t>
            </a:r>
            <a:br>
              <a:rPr lang="en-US" dirty="0"/>
            </a:br>
            <a:r>
              <a:rPr lang="en-US" dirty="0"/>
              <a:t>clear to 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82F04-FE27-4BA1-AB28-B4F5390B940A}"/>
              </a:ext>
            </a:extLst>
          </p:cNvPr>
          <p:cNvSpPr txBox="1"/>
          <p:nvPr/>
        </p:nvSpPr>
        <p:spPr>
          <a:xfrm>
            <a:off x="1077248" y="3396891"/>
            <a:ext cx="2378663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Educating me with new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ideas and perspectives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E38B1E-2195-4F32-AAAA-4A6C60F9225B}"/>
              </a:ext>
            </a:extLst>
          </p:cNvPr>
          <p:cNvSpPr txBox="1"/>
          <p:nvPr/>
        </p:nvSpPr>
        <p:spPr>
          <a:xfrm>
            <a:off x="1795649" y="3984191"/>
            <a:ext cx="1660262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Communicating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their value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0F0A6A-8BDC-4100-B2B0-F241E889C6D3}"/>
              </a:ext>
            </a:extLst>
          </p:cNvPr>
          <p:cNvSpPr txBox="1"/>
          <p:nvPr/>
        </p:nvSpPr>
        <p:spPr>
          <a:xfrm>
            <a:off x="1347576" y="4597228"/>
            <a:ext cx="2108334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Connecting with me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and building rapport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12E49C-D957-4651-A6DB-31078DBFC4B5}"/>
              </a:ext>
            </a:extLst>
          </p:cNvPr>
          <p:cNvSpPr txBox="1"/>
          <p:nvPr/>
        </p:nvSpPr>
        <p:spPr>
          <a:xfrm>
            <a:off x="1282238" y="5210265"/>
            <a:ext cx="2173672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Developing a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 relationship with me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54D15BE-C299-4208-A30F-882C9F900105}"/>
              </a:ext>
            </a:extLst>
          </p:cNvPr>
          <p:cNvGrpSpPr/>
          <p:nvPr/>
        </p:nvGrpSpPr>
        <p:grpSpPr>
          <a:xfrm>
            <a:off x="3539206" y="1294012"/>
            <a:ext cx="3794527" cy="5470780"/>
            <a:chOff x="3539206" y="1294012"/>
            <a:chExt cx="3794527" cy="547078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9EA36F7-6D7C-431D-A4E8-03D5C5A2BCFB}"/>
                </a:ext>
              </a:extLst>
            </p:cNvPr>
            <p:cNvSpPr/>
            <p:nvPr/>
          </p:nvSpPr>
          <p:spPr>
            <a:xfrm>
              <a:off x="3542733" y="1294012"/>
              <a:ext cx="1253326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26%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C9355F-A894-4D79-BFD8-BEE0F2D410BE}"/>
                </a:ext>
              </a:extLst>
            </p:cNvPr>
            <p:cNvSpPr/>
            <p:nvPr/>
          </p:nvSpPr>
          <p:spPr>
            <a:xfrm>
              <a:off x="3542733" y="1903919"/>
              <a:ext cx="1640886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34%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2534C5F-6151-4308-A483-2D55627262C0}"/>
                </a:ext>
              </a:extLst>
            </p:cNvPr>
            <p:cNvSpPr/>
            <p:nvPr/>
          </p:nvSpPr>
          <p:spPr>
            <a:xfrm>
              <a:off x="3539206" y="2509050"/>
              <a:ext cx="1253326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26%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7BE8539-3F2F-4C30-B948-E1B7231C6CAF}"/>
                </a:ext>
              </a:extLst>
            </p:cNvPr>
            <p:cNvSpPr/>
            <p:nvPr/>
          </p:nvSpPr>
          <p:spPr>
            <a:xfrm>
              <a:off x="3543969" y="3106062"/>
              <a:ext cx="780381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16%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D90C8AF-A81D-4158-BE40-274828A5C388}"/>
                </a:ext>
              </a:extLst>
            </p:cNvPr>
            <p:cNvSpPr/>
            <p:nvPr/>
          </p:nvSpPr>
          <p:spPr>
            <a:xfrm>
              <a:off x="3543969" y="3718363"/>
              <a:ext cx="2122852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44%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41D2511-0D09-47FC-8871-D04E25DA7F19}"/>
                </a:ext>
              </a:extLst>
            </p:cNvPr>
            <p:cNvSpPr/>
            <p:nvPr/>
          </p:nvSpPr>
          <p:spPr>
            <a:xfrm>
              <a:off x="3541439" y="4329396"/>
              <a:ext cx="1740174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36%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A1178D0-2BD0-4915-A17F-AFC3C7C85A23}"/>
                </a:ext>
              </a:extLst>
            </p:cNvPr>
            <p:cNvSpPr/>
            <p:nvPr/>
          </p:nvSpPr>
          <p:spPr>
            <a:xfrm>
              <a:off x="3543969" y="4937752"/>
              <a:ext cx="1209006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25%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47F1668-39BA-48E2-B1B3-3145411413CA}"/>
                </a:ext>
              </a:extLst>
            </p:cNvPr>
            <p:cNvSpPr/>
            <p:nvPr/>
          </p:nvSpPr>
          <p:spPr>
            <a:xfrm>
              <a:off x="3543969" y="5538955"/>
              <a:ext cx="1209006" cy="2509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25%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E47606B-EA19-4A9E-A9AE-B1169C780581}"/>
                </a:ext>
              </a:extLst>
            </p:cNvPr>
            <p:cNvGrpSpPr/>
            <p:nvPr/>
          </p:nvGrpSpPr>
          <p:grpSpPr>
            <a:xfrm>
              <a:off x="5068076" y="6246220"/>
              <a:ext cx="2265657" cy="518572"/>
              <a:chOff x="323273" y="5892030"/>
              <a:chExt cx="2265657" cy="518572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8023876-DF30-4A33-92F1-77C1393D8A8D}"/>
                  </a:ext>
                </a:extLst>
              </p:cNvPr>
              <p:cNvSpPr/>
              <p:nvPr/>
            </p:nvSpPr>
            <p:spPr>
              <a:xfrm>
                <a:off x="415177" y="6031345"/>
                <a:ext cx="358304" cy="23360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7E37155-B4FF-4748-B381-86B2F46D63CB}"/>
                  </a:ext>
                </a:extLst>
              </p:cNvPr>
              <p:cNvSpPr txBox="1"/>
              <p:nvPr/>
            </p:nvSpPr>
            <p:spPr>
              <a:xfrm>
                <a:off x="805750" y="5939869"/>
                <a:ext cx="1783180" cy="460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Seller effectiveness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per buyers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78F6F4C-1D9C-4DF6-9413-45443FC2953B}"/>
                  </a:ext>
                </a:extLst>
              </p:cNvPr>
              <p:cNvSpPr/>
              <p:nvPr/>
            </p:nvSpPr>
            <p:spPr>
              <a:xfrm>
                <a:off x="323273" y="5892030"/>
                <a:ext cx="2265657" cy="518572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98A057F-09AA-4AB2-A663-8F32F270A46B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83BFB-7BE5-4D18-9E87-51BD53939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0725EDB-EB4F-4181-A171-298ED53D9BCF}"/>
              </a:ext>
            </a:extLst>
          </p:cNvPr>
          <p:cNvGraphicFramePr>
            <a:graphicFrameLocks noGrp="1"/>
          </p:cNvGraphicFramePr>
          <p:nvPr/>
        </p:nvGraphicFramePr>
        <p:xfrm>
          <a:off x="3542852" y="1048158"/>
          <a:ext cx="4769220" cy="4843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922">
                  <a:extLst>
                    <a:ext uri="{9D8B030D-6E8A-4147-A177-3AD203B41FA5}">
                      <a16:colId xmlns:a16="http://schemas.microsoft.com/office/drawing/2014/main" val="1297403141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284799061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44071773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968085185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029889953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254562417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050209642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1990940205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365125684"/>
                    </a:ext>
                  </a:extLst>
                </a:gridCol>
                <a:gridCol w="476922">
                  <a:extLst>
                    <a:ext uri="{9D8B030D-6E8A-4147-A177-3AD203B41FA5}">
                      <a16:colId xmlns:a16="http://schemas.microsoft.com/office/drawing/2014/main" val="4114391362"/>
                    </a:ext>
                  </a:extLst>
                </a:gridCol>
              </a:tblGrid>
              <a:tr h="60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098314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687262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444331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445944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905301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811717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835506"/>
                  </a:ext>
                </a:extLst>
              </a:tr>
              <a:tr h="60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73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CB252C1-CCC8-4008-83EC-71F39BEA2F0C}"/>
              </a:ext>
            </a:extLst>
          </p:cNvPr>
          <p:cNvSpPr/>
          <p:nvPr/>
        </p:nvSpPr>
        <p:spPr>
          <a:xfrm>
            <a:off x="3541330" y="1044269"/>
            <a:ext cx="4257271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89%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C65B33-C82C-43E7-BB99-62A8F1716271}"/>
              </a:ext>
            </a:extLst>
          </p:cNvPr>
          <p:cNvSpPr txBox="1"/>
          <p:nvPr/>
        </p:nvSpPr>
        <p:spPr>
          <a:xfrm>
            <a:off x="3390487" y="58956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879A-A41D-48AE-8E4C-36335A3583EC}"/>
              </a:ext>
            </a:extLst>
          </p:cNvPr>
          <p:cNvSpPr txBox="1"/>
          <p:nvPr/>
        </p:nvSpPr>
        <p:spPr>
          <a:xfrm>
            <a:off x="4287882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12B690-AFB0-486F-894B-7EC3BF4147E9}"/>
              </a:ext>
            </a:extLst>
          </p:cNvPr>
          <p:cNvSpPr txBox="1"/>
          <p:nvPr/>
        </p:nvSpPr>
        <p:spPr>
          <a:xfrm>
            <a:off x="5248117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E45D58-D40C-40D5-82B2-9C4913DE5908}"/>
              </a:ext>
            </a:extLst>
          </p:cNvPr>
          <p:cNvSpPr txBox="1"/>
          <p:nvPr/>
        </p:nvSpPr>
        <p:spPr>
          <a:xfrm>
            <a:off x="6197343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1FA05-BE0C-47F4-9A30-E84B86825731}"/>
              </a:ext>
            </a:extLst>
          </p:cNvPr>
          <p:cNvSpPr txBox="1"/>
          <p:nvPr/>
        </p:nvSpPr>
        <p:spPr>
          <a:xfrm>
            <a:off x="7146569" y="5895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FACFF4-1907-4A93-BE70-1335116D5422}"/>
              </a:ext>
            </a:extLst>
          </p:cNvPr>
          <p:cNvSpPr txBox="1"/>
          <p:nvPr/>
        </p:nvSpPr>
        <p:spPr>
          <a:xfrm>
            <a:off x="8045732" y="58956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7D9CE1-3E17-44A0-A224-B7642FE16E48}"/>
              </a:ext>
            </a:extLst>
          </p:cNvPr>
          <p:cNvSpPr txBox="1"/>
          <p:nvPr/>
        </p:nvSpPr>
        <p:spPr>
          <a:xfrm>
            <a:off x="976579" y="932438"/>
            <a:ext cx="2479332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Experiencing technology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problems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37B04B-81C2-4B9C-890D-2F1803D1A499}"/>
              </a:ext>
            </a:extLst>
          </p:cNvPr>
          <p:cNvSpPr txBox="1"/>
          <p:nvPr/>
        </p:nvSpPr>
        <p:spPr>
          <a:xfrm>
            <a:off x="1025374" y="1559387"/>
            <a:ext cx="2430537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Using poor or no visuals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during online meetings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88F269-E523-4015-97F5-592F6A76ACD9}"/>
              </a:ext>
            </a:extLst>
          </p:cNvPr>
          <p:cNvSpPr txBox="1"/>
          <p:nvPr/>
        </p:nvSpPr>
        <p:spPr bwMode="gray">
          <a:xfrm>
            <a:off x="-18288" y="7090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Top Seller Mistakes According to Buyers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F520B0-7A91-4B5A-B136-A424382472F5}"/>
              </a:ext>
            </a:extLst>
          </p:cNvPr>
          <p:cNvSpPr txBox="1"/>
          <p:nvPr/>
        </p:nvSpPr>
        <p:spPr>
          <a:xfrm>
            <a:off x="9236" y="6535964"/>
            <a:ext cx="462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RAIN Group,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Selling Skills &amp; Challenges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DE3CF-8B70-4EB1-ADBB-B2BBDF86B9F6}"/>
              </a:ext>
            </a:extLst>
          </p:cNvPr>
          <p:cNvSpPr/>
          <p:nvPr/>
        </p:nvSpPr>
        <p:spPr>
          <a:xfrm>
            <a:off x="3536676" y="1653016"/>
            <a:ext cx="4116727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86%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B6DF7-6FB6-46C6-8688-BE382631AF8C}"/>
              </a:ext>
            </a:extLst>
          </p:cNvPr>
          <p:cNvSpPr/>
          <p:nvPr/>
        </p:nvSpPr>
        <p:spPr>
          <a:xfrm>
            <a:off x="3541329" y="2257874"/>
            <a:ext cx="4023943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84%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79CF5-AE32-40D0-9258-B5F54F8A2C07}"/>
              </a:ext>
            </a:extLst>
          </p:cNvPr>
          <p:cNvSpPr/>
          <p:nvPr/>
        </p:nvSpPr>
        <p:spPr>
          <a:xfrm>
            <a:off x="3541330" y="2861243"/>
            <a:ext cx="3974285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83%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41BD7-F3E3-4945-8406-71F5087713A0}"/>
              </a:ext>
            </a:extLst>
          </p:cNvPr>
          <p:cNvSpPr/>
          <p:nvPr/>
        </p:nvSpPr>
        <p:spPr>
          <a:xfrm>
            <a:off x="3541330" y="3471479"/>
            <a:ext cx="3817711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818A3F-8B0C-41AF-8B10-E11F9BFF044E}"/>
              </a:ext>
            </a:extLst>
          </p:cNvPr>
          <p:cNvSpPr/>
          <p:nvPr/>
        </p:nvSpPr>
        <p:spPr>
          <a:xfrm>
            <a:off x="3536676" y="4077574"/>
            <a:ext cx="3817711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8D1D0-059F-4B83-B3E0-BD1E29B39AD7}"/>
              </a:ext>
            </a:extLst>
          </p:cNvPr>
          <p:cNvSpPr/>
          <p:nvPr/>
        </p:nvSpPr>
        <p:spPr>
          <a:xfrm>
            <a:off x="3542733" y="4687394"/>
            <a:ext cx="3716100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77%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9B96E-2111-4DF7-9328-4956D6041E2C}"/>
              </a:ext>
            </a:extLst>
          </p:cNvPr>
          <p:cNvSpPr/>
          <p:nvPr/>
        </p:nvSpPr>
        <p:spPr>
          <a:xfrm>
            <a:off x="3542733" y="5294114"/>
            <a:ext cx="3559525" cy="250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75%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3B7AA-37B1-4EC7-B562-5E43C5FB4D49}"/>
              </a:ext>
            </a:extLst>
          </p:cNvPr>
          <p:cNvSpPr txBox="1"/>
          <p:nvPr/>
        </p:nvSpPr>
        <p:spPr>
          <a:xfrm>
            <a:off x="1230494" y="2170520"/>
            <a:ext cx="2225417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Not responding to my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questions or concerns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8D752-A2AD-4B85-90CB-C9C57B59FFB9}"/>
              </a:ext>
            </a:extLst>
          </p:cNvPr>
          <p:cNvSpPr txBox="1"/>
          <p:nvPr/>
        </p:nvSpPr>
        <p:spPr>
          <a:xfrm>
            <a:off x="2009297" y="2767697"/>
            <a:ext cx="1446614" cy="326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Not prepared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82F04-FE27-4BA1-AB28-B4F5390B940A}"/>
              </a:ext>
            </a:extLst>
          </p:cNvPr>
          <p:cNvSpPr txBox="1"/>
          <p:nvPr/>
        </p:nvSpPr>
        <p:spPr>
          <a:xfrm>
            <a:off x="1328790" y="3396891"/>
            <a:ext cx="2127121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Lacking presentation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skills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E38B1E-2195-4F32-AAAA-4A6C60F9225B}"/>
              </a:ext>
            </a:extLst>
          </p:cNvPr>
          <p:cNvSpPr txBox="1"/>
          <p:nvPr/>
        </p:nvSpPr>
        <p:spPr>
          <a:xfrm>
            <a:off x="1866951" y="3984191"/>
            <a:ext cx="1588960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Sending poorly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written emails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0F0A6A-8BDC-4100-B2B0-F241E889C6D3}"/>
              </a:ext>
            </a:extLst>
          </p:cNvPr>
          <p:cNvSpPr txBox="1"/>
          <p:nvPr/>
        </p:nvSpPr>
        <p:spPr>
          <a:xfrm>
            <a:off x="692589" y="4597228"/>
            <a:ext cx="2763321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Distracted (by notifications,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people, disturbances, etc.)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12E49C-D957-4651-A6DB-31078DBFC4B5}"/>
              </a:ext>
            </a:extLst>
          </p:cNvPr>
          <p:cNvSpPr txBox="1"/>
          <p:nvPr/>
        </p:nvSpPr>
        <p:spPr>
          <a:xfrm>
            <a:off x="853724" y="5210265"/>
            <a:ext cx="2602186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dirty="0"/>
              <a:t>Making an unprofessional</a:t>
            </a:r>
          </a:p>
          <a:p>
            <a:pPr algn="r">
              <a:lnSpc>
                <a:spcPts val="1800"/>
              </a:lnSpc>
            </a:pPr>
            <a:r>
              <a:rPr lang="en-US" dirty="0"/>
              <a:t>impression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4545BF4-DE65-4275-8E8D-4D0608D9B70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20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157B0-358E-4B2B-AD5B-D6CB9D537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3" y="0"/>
            <a:ext cx="9154272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33A590-A5E3-4C2F-BA29-48FC96CC3A04}"/>
              </a:ext>
            </a:extLst>
          </p:cNvPr>
          <p:cNvSpPr txBox="1"/>
          <p:nvPr/>
        </p:nvSpPr>
        <p:spPr bwMode="gray">
          <a:xfrm>
            <a:off x="0" y="32825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Strategies for Virtual Selling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9566E2-B552-4AD0-A0C5-4562A1FD6126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3890E6-7DD8-4F0F-9B22-0ACF61D89ED4}"/>
              </a:ext>
            </a:extLst>
          </p:cNvPr>
          <p:cNvGrpSpPr/>
          <p:nvPr/>
        </p:nvGrpSpPr>
        <p:grpSpPr>
          <a:xfrm>
            <a:off x="275190" y="1700318"/>
            <a:ext cx="2799885" cy="4141364"/>
            <a:chOff x="275190" y="2069769"/>
            <a:chExt cx="2799885" cy="4141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F93CC1B-5BB5-4BCD-B0D4-B4CEF242F310}"/>
                </a:ext>
              </a:extLst>
            </p:cNvPr>
            <p:cNvGrpSpPr/>
            <p:nvPr/>
          </p:nvGrpSpPr>
          <p:grpSpPr>
            <a:xfrm>
              <a:off x="460551" y="2069769"/>
              <a:ext cx="2429164" cy="2492996"/>
              <a:chOff x="618838" y="1912750"/>
              <a:chExt cx="2429164" cy="2492996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4DCF51E-A002-4CC2-B1E2-FBE85884F108}"/>
                  </a:ext>
                </a:extLst>
              </p:cNvPr>
              <p:cNvGrpSpPr/>
              <p:nvPr/>
            </p:nvGrpSpPr>
            <p:grpSpPr>
              <a:xfrm>
                <a:off x="618838" y="1912750"/>
                <a:ext cx="2429164" cy="2492996"/>
                <a:chOff x="618837" y="1912749"/>
                <a:chExt cx="2790869" cy="2790869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2499AD2-E155-49DE-B4E9-CC453A772802}"/>
                    </a:ext>
                  </a:extLst>
                </p:cNvPr>
                <p:cNvSpPr/>
                <p:nvPr/>
              </p:nvSpPr>
              <p:spPr>
                <a:xfrm>
                  <a:off x="738909" y="2133600"/>
                  <a:ext cx="2558473" cy="159789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6" descr="Simple Computer Screen Icon transparent PNG - StickPNG">
                  <a:extLst>
                    <a:ext uri="{FF2B5EF4-FFF2-40B4-BE49-F238E27FC236}">
                      <a16:creationId xmlns:a16="http://schemas.microsoft.com/office/drawing/2014/main" id="{F02CB744-729C-400D-9E36-2D35501A46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5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8837" y="1912749"/>
                  <a:ext cx="2790869" cy="27908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59C115-D82C-4573-B335-A88089CBA40C}"/>
                  </a:ext>
                </a:extLst>
              </p:cNvPr>
              <p:cNvSpPr txBox="1"/>
              <p:nvPr/>
            </p:nvSpPr>
            <p:spPr>
              <a:xfrm>
                <a:off x="801628" y="2346648"/>
                <a:ext cx="20635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Provide</a:t>
                </a:r>
              </a:p>
              <a:p>
                <a:pPr algn="ctr"/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value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F43E1C-D6FF-4906-B8C8-945FAD8F44E8}"/>
                </a:ext>
              </a:extLst>
            </p:cNvPr>
            <p:cNvSpPr txBox="1"/>
            <p:nvPr/>
          </p:nvSpPr>
          <p:spPr bwMode="gray">
            <a:xfrm>
              <a:off x="275190" y="4733805"/>
              <a:ext cx="27998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>
                  <a:solidFill>
                    <a:srgbClr val="FFCC66"/>
                  </a:solidFill>
                </a:rPr>
                <a:t>Goal:</a:t>
              </a:r>
              <a:r>
                <a:rPr lang="en-US" sz="2200" dirty="0">
                  <a:solidFill>
                    <a:srgbClr val="FFCC66"/>
                  </a:solidFill>
                </a:rPr>
                <a:t> Connect       your services to                      the buyer’s ROI and</a:t>
              </a:r>
            </a:p>
            <a:p>
              <a:pPr algn="ctr"/>
              <a:r>
                <a:rPr lang="en-US" sz="2200" dirty="0">
                  <a:solidFill>
                    <a:srgbClr val="FFCC66"/>
                  </a:solidFill>
                </a:rPr>
                <a:t>desired outcomes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789F7-CBD3-47A3-9A9C-67787CB967A3}"/>
              </a:ext>
            </a:extLst>
          </p:cNvPr>
          <p:cNvGrpSpPr/>
          <p:nvPr/>
        </p:nvGrpSpPr>
        <p:grpSpPr bwMode="gray">
          <a:xfrm>
            <a:off x="3170040" y="1700318"/>
            <a:ext cx="2799885" cy="4136914"/>
            <a:chOff x="3170040" y="2069769"/>
            <a:chExt cx="2799885" cy="41369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04C7D9-958A-46A5-89BB-8B8316768D87}"/>
                </a:ext>
              </a:extLst>
            </p:cNvPr>
            <p:cNvGrpSpPr/>
            <p:nvPr/>
          </p:nvGrpSpPr>
          <p:grpSpPr bwMode="gray">
            <a:xfrm>
              <a:off x="3357418" y="2069769"/>
              <a:ext cx="2429164" cy="2492996"/>
              <a:chOff x="618838" y="1912750"/>
              <a:chExt cx="2429164" cy="249299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B847870-31AC-409E-B32D-E527B2E987B6}"/>
                  </a:ext>
                </a:extLst>
              </p:cNvPr>
              <p:cNvGrpSpPr/>
              <p:nvPr/>
            </p:nvGrpSpPr>
            <p:grpSpPr bwMode="gray">
              <a:xfrm>
                <a:off x="618838" y="1912750"/>
                <a:ext cx="2429164" cy="2492996"/>
                <a:chOff x="618837" y="1912749"/>
                <a:chExt cx="2790869" cy="2790869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222B2DC-50D1-4778-86D4-2091A8DDCE8C}"/>
                    </a:ext>
                  </a:extLst>
                </p:cNvPr>
                <p:cNvSpPr/>
                <p:nvPr/>
              </p:nvSpPr>
              <p:spPr bwMode="gray">
                <a:xfrm>
                  <a:off x="738909" y="2133600"/>
                  <a:ext cx="2558473" cy="159789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78" name="Picture 6" descr="Simple Computer Screen Icon transparent PNG - StickPNG">
                  <a:extLst>
                    <a:ext uri="{FF2B5EF4-FFF2-40B4-BE49-F238E27FC236}">
                      <a16:creationId xmlns:a16="http://schemas.microsoft.com/office/drawing/2014/main" id="{B466F53A-C8DE-4B6E-8B52-755315BD06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5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618837" y="1912749"/>
                  <a:ext cx="2790869" cy="27908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56860-1733-4E5D-A96D-50E5E4BC27EC}"/>
                  </a:ext>
                </a:extLst>
              </p:cNvPr>
              <p:cNvSpPr txBox="1"/>
              <p:nvPr/>
            </p:nvSpPr>
            <p:spPr bwMode="gray">
              <a:xfrm>
                <a:off x="801628" y="2346648"/>
                <a:ext cx="20635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Build</a:t>
                </a:r>
              </a:p>
              <a:p>
                <a:pPr algn="ctr"/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rapport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51D34B-8CE0-4C1A-9EA3-3F477CBB1AD9}"/>
                </a:ext>
              </a:extLst>
            </p:cNvPr>
            <p:cNvSpPr txBox="1"/>
            <p:nvPr/>
          </p:nvSpPr>
          <p:spPr bwMode="gray">
            <a:xfrm>
              <a:off x="3170040" y="4729355"/>
              <a:ext cx="27998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>
                  <a:solidFill>
                    <a:srgbClr val="FFCC66"/>
                  </a:solidFill>
                </a:rPr>
                <a:t>Goal:</a:t>
              </a:r>
              <a:r>
                <a:rPr lang="en-US" sz="2200" dirty="0">
                  <a:solidFill>
                    <a:srgbClr val="FFCC66"/>
                  </a:solidFill>
                </a:rPr>
                <a:t> Make a personal connection with buyer to promote relationship and trust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E8F0C-503E-428C-8E38-B87038E2E390}"/>
              </a:ext>
            </a:extLst>
          </p:cNvPr>
          <p:cNvGrpSpPr/>
          <p:nvPr/>
        </p:nvGrpSpPr>
        <p:grpSpPr>
          <a:xfrm>
            <a:off x="6068925" y="1700318"/>
            <a:ext cx="2799885" cy="4136914"/>
            <a:chOff x="6068925" y="2069769"/>
            <a:chExt cx="2799885" cy="413691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628751-AECD-4635-AB9D-7557830F593E}"/>
                </a:ext>
              </a:extLst>
            </p:cNvPr>
            <p:cNvGrpSpPr/>
            <p:nvPr/>
          </p:nvGrpSpPr>
          <p:grpSpPr>
            <a:xfrm>
              <a:off x="6254285" y="2069769"/>
              <a:ext cx="2429164" cy="2492996"/>
              <a:chOff x="618838" y="1912750"/>
              <a:chExt cx="2429164" cy="24929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6CDDA75-3D1F-48A8-9F42-AD692A6209B4}"/>
                  </a:ext>
                </a:extLst>
              </p:cNvPr>
              <p:cNvGrpSpPr/>
              <p:nvPr/>
            </p:nvGrpSpPr>
            <p:grpSpPr>
              <a:xfrm>
                <a:off x="618838" y="1912750"/>
                <a:ext cx="2429164" cy="2492996"/>
                <a:chOff x="618837" y="1912749"/>
                <a:chExt cx="2790869" cy="2790869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910B9EEA-49DE-4581-A147-EE5644A08FE7}"/>
                    </a:ext>
                  </a:extLst>
                </p:cNvPr>
                <p:cNvSpPr/>
                <p:nvPr/>
              </p:nvSpPr>
              <p:spPr>
                <a:xfrm>
                  <a:off x="738909" y="2133600"/>
                  <a:ext cx="2558473" cy="159789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6" descr="Simple Computer Screen Icon transparent PNG - StickPNG">
                  <a:extLst>
                    <a:ext uri="{FF2B5EF4-FFF2-40B4-BE49-F238E27FC236}">
                      <a16:creationId xmlns:a16="http://schemas.microsoft.com/office/drawing/2014/main" id="{5D94984E-FDF4-4CE8-97B7-D3CB23BA71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5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8837" y="1912749"/>
                  <a:ext cx="2790869" cy="27908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F2F3A8C-D72C-4D1F-ACA1-5102E00AB336}"/>
                  </a:ext>
                </a:extLst>
              </p:cNvPr>
              <p:cNvSpPr txBox="1"/>
              <p:nvPr/>
            </p:nvSpPr>
            <p:spPr>
              <a:xfrm>
                <a:off x="801628" y="2346648"/>
                <a:ext cx="20635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Master the</a:t>
                </a:r>
              </a:p>
              <a:p>
                <a:pPr algn="ctr"/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medium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B8EC4F-3AFE-438A-B32B-966FCD62B129}"/>
                </a:ext>
              </a:extLst>
            </p:cNvPr>
            <p:cNvSpPr txBox="1"/>
            <p:nvPr/>
          </p:nvSpPr>
          <p:spPr bwMode="gray">
            <a:xfrm>
              <a:off x="6068925" y="4729355"/>
              <a:ext cx="27998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>
                  <a:solidFill>
                    <a:srgbClr val="FFCC66"/>
                  </a:solidFill>
                </a:rPr>
                <a:t>Goal:</a:t>
              </a:r>
              <a:r>
                <a:rPr lang="en-US" sz="2200" dirty="0">
                  <a:solidFill>
                    <a:srgbClr val="FFCC66"/>
                  </a:solidFill>
                </a:rPr>
                <a:t> Learn how to  be proficient in using the technology for virtual meetings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80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22296-0B1A-4518-9520-9B908C824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3" r="79"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C82DD-A9AE-475D-8EB8-368C148B7298}"/>
              </a:ext>
            </a:extLst>
          </p:cNvPr>
          <p:cNvSpPr txBox="1"/>
          <p:nvPr/>
        </p:nvSpPr>
        <p:spPr>
          <a:xfrm>
            <a:off x="4655127" y="391003"/>
            <a:ext cx="4488874" cy="4678204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square" lIns="274320" tIns="182880" rIns="365760" bIns="18288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“The COVID-19 pandemic forced B2B buyers and sellers to go digital in a massive way. What started out as a crisis response             has now become the next normal, with big </a:t>
            </a:r>
            <a:r>
              <a:rPr lang="en-US" sz="2800" dirty="0" err="1">
                <a:solidFill>
                  <a:schemeClr val="bg1"/>
                </a:solidFill>
              </a:rPr>
              <a:t>implica-tions</a:t>
            </a:r>
            <a:r>
              <a:rPr lang="en-US" sz="2800" dirty="0">
                <a:solidFill>
                  <a:schemeClr val="bg1"/>
                </a:solidFill>
              </a:rPr>
              <a:t> for how buyers and sellers will do business            in the future.”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— McKinsey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E6EE6-734D-46FC-8CCA-7F209E639B67}"/>
              </a:ext>
            </a:extLst>
          </p:cNvPr>
          <p:cNvSpPr/>
          <p:nvPr/>
        </p:nvSpPr>
        <p:spPr>
          <a:xfrm>
            <a:off x="-1" y="609599"/>
            <a:ext cx="4655128" cy="840509"/>
          </a:xfrm>
          <a:prstGeom prst="rect">
            <a:avLst/>
          </a:prstGeom>
          <a:solidFill>
            <a:srgbClr val="25406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8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157B0-358E-4B2B-AD5B-D6CB9D537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4272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33A590-A5E3-4C2F-BA29-48FC96CC3A04}"/>
              </a:ext>
            </a:extLst>
          </p:cNvPr>
          <p:cNvSpPr txBox="1"/>
          <p:nvPr/>
        </p:nvSpPr>
        <p:spPr bwMode="gray">
          <a:xfrm>
            <a:off x="0" y="32825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Strategies for Virtual Selling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93CC1B-5BB5-4BCD-B0D4-B4CEF242F310}"/>
              </a:ext>
            </a:extLst>
          </p:cNvPr>
          <p:cNvGrpSpPr/>
          <p:nvPr/>
        </p:nvGrpSpPr>
        <p:grpSpPr bwMode="gray">
          <a:xfrm>
            <a:off x="950069" y="1691081"/>
            <a:ext cx="2429164" cy="2492996"/>
            <a:chOff x="618838" y="1912750"/>
            <a:chExt cx="2429164" cy="249299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DCF51E-A002-4CC2-B1E2-FBE85884F108}"/>
                </a:ext>
              </a:extLst>
            </p:cNvPr>
            <p:cNvGrpSpPr/>
            <p:nvPr/>
          </p:nvGrpSpPr>
          <p:grpSpPr bwMode="gray">
            <a:xfrm>
              <a:off x="618838" y="1912750"/>
              <a:ext cx="2429164" cy="2492996"/>
              <a:chOff x="618837" y="1912749"/>
              <a:chExt cx="2790869" cy="279086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499AD2-E155-49DE-B4E9-CC453A772802}"/>
                  </a:ext>
                </a:extLst>
              </p:cNvPr>
              <p:cNvSpPr/>
              <p:nvPr/>
            </p:nvSpPr>
            <p:spPr bwMode="gray">
              <a:xfrm>
                <a:off x="738909" y="2133600"/>
                <a:ext cx="2558473" cy="159789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6" descr="Simple Computer Screen Icon transparent PNG - StickPNG">
                <a:extLst>
                  <a:ext uri="{FF2B5EF4-FFF2-40B4-BE49-F238E27FC236}">
                    <a16:creationId xmlns:a16="http://schemas.microsoft.com/office/drawing/2014/main" id="{F02CB744-729C-400D-9E36-2D35501A4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618837" y="1912749"/>
                <a:ext cx="2790869" cy="2790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59C115-D82C-4573-B335-A88089CBA40C}"/>
                </a:ext>
              </a:extLst>
            </p:cNvPr>
            <p:cNvSpPr txBox="1"/>
            <p:nvPr/>
          </p:nvSpPr>
          <p:spPr bwMode="gray">
            <a:xfrm>
              <a:off x="801628" y="2346648"/>
              <a:ext cx="20635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Build</a:t>
              </a:r>
            </a:p>
            <a:p>
              <a:pPr algn="ctr"/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rapport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A597DB-5B30-42CE-B46D-C0AF90CF249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71994" y="1747282"/>
            <a:ext cx="1635468" cy="1630656"/>
            <a:chOff x="3734428" y="2503667"/>
            <a:chExt cx="2140123" cy="213382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5E025C-CBD8-49E8-8E36-5806695F834F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105941-6D00-493F-91F2-53475CF03860}"/>
                </a:ext>
              </a:extLst>
            </p:cNvPr>
            <p:cNvSpPr txBox="1"/>
            <p:nvPr/>
          </p:nvSpPr>
          <p:spPr bwMode="gray">
            <a:xfrm>
              <a:off x="3734428" y="3064217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Value the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buyer’s time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8163BB-7E0F-4551-BA46-8E4C656C9C8D}"/>
              </a:ext>
            </a:extLst>
          </p:cNvPr>
          <p:cNvSpPr txBox="1"/>
          <p:nvPr/>
        </p:nvSpPr>
        <p:spPr bwMode="gray">
          <a:xfrm>
            <a:off x="950069" y="4381356"/>
            <a:ext cx="2799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solidFill>
                  <a:srgbClr val="FFCC66"/>
                </a:solidFill>
              </a:rPr>
              <a:t>Goal:</a:t>
            </a:r>
            <a:r>
              <a:rPr lang="en-US" sz="2200" dirty="0">
                <a:solidFill>
                  <a:srgbClr val="FFCC66"/>
                </a:solidFill>
              </a:rPr>
              <a:t> Make a personal connection with buyer to promote relationship and trust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956414-0AC8-4F7E-854A-CA4601B9C76F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31C60BA-04D3-4060-9F66-0B13980E365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67183" y="3724562"/>
            <a:ext cx="1635468" cy="1630656"/>
            <a:chOff x="3734428" y="2503667"/>
            <a:chExt cx="2140123" cy="213382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9CA8EDE-0DF5-4513-B2CB-4B03392ED9C2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C39C0B-C3C2-48A8-8D68-821BF5A96CD6}"/>
                </a:ext>
              </a:extLst>
            </p:cNvPr>
            <p:cNvSpPr txBox="1"/>
            <p:nvPr/>
          </p:nvSpPr>
          <p:spPr bwMode="gray">
            <a:xfrm>
              <a:off x="3734428" y="3100475"/>
              <a:ext cx="2133828" cy="946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Focus on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the buyer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AF355-C8BA-41A1-B41B-16DFB94660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94373" y="1745411"/>
            <a:ext cx="1635468" cy="1630656"/>
            <a:chOff x="3734428" y="2503667"/>
            <a:chExt cx="2140123" cy="213382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5AD9E7-55A8-43BE-9BA2-706CD5D4120F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77E8C0-E29A-4ECF-824D-D2EF4CCADACE}"/>
                </a:ext>
              </a:extLst>
            </p:cNvPr>
            <p:cNvSpPr txBox="1"/>
            <p:nvPr/>
          </p:nvSpPr>
          <p:spPr bwMode="gray">
            <a:xfrm>
              <a:off x="3734428" y="3064217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Avoid salesy,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be genuine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183AA0-9753-43EB-92CC-ED515BADF5A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89562" y="3722691"/>
            <a:ext cx="1635468" cy="1630656"/>
            <a:chOff x="3734428" y="2503667"/>
            <a:chExt cx="2140123" cy="2133825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FFC2200-B6C5-48E8-83FC-E6739C19B2A1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337C74E-9AE8-4631-B30C-944346337FB2}"/>
                </a:ext>
              </a:extLst>
            </p:cNvPr>
            <p:cNvSpPr txBox="1"/>
            <p:nvPr/>
          </p:nvSpPr>
          <p:spPr bwMode="gray">
            <a:xfrm>
              <a:off x="3734428" y="3100475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Collaborate with buyer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2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157B0-358E-4B2B-AD5B-D6CB9D537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4272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33A590-A5E3-4C2F-BA29-48FC96CC3A04}"/>
              </a:ext>
            </a:extLst>
          </p:cNvPr>
          <p:cNvSpPr txBox="1"/>
          <p:nvPr/>
        </p:nvSpPr>
        <p:spPr bwMode="gray">
          <a:xfrm>
            <a:off x="0" y="32825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Strategies for Virtual Selling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93CC1B-5BB5-4BCD-B0D4-B4CEF242F310}"/>
              </a:ext>
            </a:extLst>
          </p:cNvPr>
          <p:cNvGrpSpPr/>
          <p:nvPr/>
        </p:nvGrpSpPr>
        <p:grpSpPr bwMode="gray">
          <a:xfrm>
            <a:off x="950069" y="1691081"/>
            <a:ext cx="2429164" cy="2492996"/>
            <a:chOff x="618838" y="1912750"/>
            <a:chExt cx="2429164" cy="249299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DCF51E-A002-4CC2-B1E2-FBE85884F108}"/>
                </a:ext>
              </a:extLst>
            </p:cNvPr>
            <p:cNvGrpSpPr/>
            <p:nvPr/>
          </p:nvGrpSpPr>
          <p:grpSpPr bwMode="gray">
            <a:xfrm>
              <a:off x="618838" y="1912750"/>
              <a:ext cx="2429164" cy="2492996"/>
              <a:chOff x="618837" y="1912749"/>
              <a:chExt cx="2790869" cy="279086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499AD2-E155-49DE-B4E9-CC453A772802}"/>
                  </a:ext>
                </a:extLst>
              </p:cNvPr>
              <p:cNvSpPr/>
              <p:nvPr/>
            </p:nvSpPr>
            <p:spPr bwMode="gray">
              <a:xfrm>
                <a:off x="738909" y="2133600"/>
                <a:ext cx="2558473" cy="159789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6" descr="Simple Computer Screen Icon transparent PNG - StickPNG">
                <a:extLst>
                  <a:ext uri="{FF2B5EF4-FFF2-40B4-BE49-F238E27FC236}">
                    <a16:creationId xmlns:a16="http://schemas.microsoft.com/office/drawing/2014/main" id="{F02CB744-729C-400D-9E36-2D35501A4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618837" y="1912749"/>
                <a:ext cx="2790869" cy="2790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59C115-D82C-4573-B335-A88089CBA40C}"/>
                </a:ext>
              </a:extLst>
            </p:cNvPr>
            <p:cNvSpPr txBox="1"/>
            <p:nvPr/>
          </p:nvSpPr>
          <p:spPr bwMode="gray">
            <a:xfrm>
              <a:off x="801628" y="2346648"/>
              <a:ext cx="20635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Master the medium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A597DB-5B30-42CE-B46D-C0AF90CF249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71994" y="1747282"/>
            <a:ext cx="1635468" cy="1630656"/>
            <a:chOff x="3734428" y="2503667"/>
            <a:chExt cx="2140123" cy="213382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5E025C-CBD8-49E8-8E36-5806695F834F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105941-6D00-493F-91F2-53475CF03860}"/>
                </a:ext>
              </a:extLst>
            </p:cNvPr>
            <p:cNvSpPr txBox="1"/>
            <p:nvPr/>
          </p:nvSpPr>
          <p:spPr bwMode="gray">
            <a:xfrm>
              <a:off x="3734428" y="3064217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Be well 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prepared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8163BB-7E0F-4551-BA46-8E4C656C9C8D}"/>
              </a:ext>
            </a:extLst>
          </p:cNvPr>
          <p:cNvSpPr txBox="1"/>
          <p:nvPr/>
        </p:nvSpPr>
        <p:spPr bwMode="gray">
          <a:xfrm>
            <a:off x="950069" y="4381356"/>
            <a:ext cx="2799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solidFill>
                  <a:srgbClr val="FFCC66"/>
                </a:solidFill>
              </a:rPr>
              <a:t>Goal:</a:t>
            </a:r>
            <a:r>
              <a:rPr lang="en-US" sz="2200" dirty="0">
                <a:solidFill>
                  <a:srgbClr val="FFCC66"/>
                </a:solidFill>
              </a:rPr>
              <a:t> Learn how to be proficient in using the technology for virtual meetings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956414-0AC8-4F7E-854A-CA4601B9C76F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31C60BA-04D3-4060-9F66-0B13980E365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67183" y="3724562"/>
            <a:ext cx="1635468" cy="1630656"/>
            <a:chOff x="3734428" y="2503667"/>
            <a:chExt cx="2140123" cy="213382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9CA8EDE-0DF5-4513-B2CB-4B03392ED9C2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C39C0B-C3C2-48A8-8D68-821BF5A96CD6}"/>
                </a:ext>
              </a:extLst>
            </p:cNvPr>
            <p:cNvSpPr txBox="1"/>
            <p:nvPr/>
          </p:nvSpPr>
          <p:spPr bwMode="gray">
            <a:xfrm>
              <a:off x="3734428" y="3064217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Look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professional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AF355-C8BA-41A1-B41B-16DFB94660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94373" y="1745411"/>
            <a:ext cx="1635468" cy="1630656"/>
            <a:chOff x="3734428" y="2503667"/>
            <a:chExt cx="2140123" cy="213382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5AD9E7-55A8-43BE-9BA2-706CD5D4120F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77E8C0-E29A-4ECF-824D-D2EF4CCADACE}"/>
                </a:ext>
              </a:extLst>
            </p:cNvPr>
            <p:cNvSpPr txBox="1"/>
            <p:nvPr/>
          </p:nvSpPr>
          <p:spPr bwMode="gray">
            <a:xfrm>
              <a:off x="3734428" y="3064217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Know your platform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183AA0-9753-43EB-92CC-ED515BADF5A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89562" y="3722691"/>
            <a:ext cx="1635468" cy="1630656"/>
            <a:chOff x="3734428" y="2503667"/>
            <a:chExt cx="2140123" cy="2133825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FFC2200-B6C5-48E8-83FC-E6739C19B2A1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337C74E-9AE8-4631-B30C-944346337FB2}"/>
                </a:ext>
              </a:extLst>
            </p:cNvPr>
            <p:cNvSpPr txBox="1"/>
            <p:nvPr/>
          </p:nvSpPr>
          <p:spPr bwMode="gray">
            <a:xfrm>
              <a:off x="3734428" y="3100475"/>
              <a:ext cx="2133827" cy="10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Use visuals for 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14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157B0-358E-4B2B-AD5B-D6CB9D537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3" y="0"/>
            <a:ext cx="91542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6D969-3FB0-4923-98FE-A5D49404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818" y="0"/>
            <a:ext cx="532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0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are the features of a virtual phone system? : Yodel Blog">
            <a:extLst>
              <a:ext uri="{FF2B5EF4-FFF2-40B4-BE49-F238E27FC236}">
                <a16:creationId xmlns:a16="http://schemas.microsoft.com/office/drawing/2014/main" id="{42896F2D-8AAB-4BEB-84ED-74F58F193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55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61301B-9E50-4AAF-B61A-E402D14FC755}"/>
              </a:ext>
            </a:extLst>
          </p:cNvPr>
          <p:cNvSpPr txBox="1"/>
          <p:nvPr/>
        </p:nvSpPr>
        <p:spPr bwMode="gray">
          <a:xfrm>
            <a:off x="0" y="32825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>
                  <a:glow rad="101600">
                    <a:schemeClr val="tx1"/>
                  </a:glow>
                </a:effectLst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More Virtual Selling Tips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91C11-7BC4-4A8A-8C0E-F482C1C7851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73013" y="1219721"/>
            <a:ext cx="1635468" cy="1630656"/>
            <a:chOff x="3734428" y="2503667"/>
            <a:chExt cx="2140123" cy="21338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A4CEB-6848-474D-8D49-3CAA914A589D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1300CE-30A0-41E1-BAEC-0C8F545B6CAA}"/>
                </a:ext>
              </a:extLst>
            </p:cNvPr>
            <p:cNvSpPr txBox="1"/>
            <p:nvPr/>
          </p:nvSpPr>
          <p:spPr bwMode="gray">
            <a:xfrm>
              <a:off x="3734428" y="2907091"/>
              <a:ext cx="2133827" cy="132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Research client needs  prior to call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C49DF3-9A6C-48CE-8FD7-D8E9863F982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8202" y="3026048"/>
            <a:ext cx="1635468" cy="1630656"/>
            <a:chOff x="3734428" y="2503667"/>
            <a:chExt cx="2140123" cy="21338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524702-327E-4DAB-A94D-E8A85F02843E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D752D6-70CD-44F2-BD1D-9E3B0801AA4D}"/>
                </a:ext>
              </a:extLst>
            </p:cNvPr>
            <p:cNvSpPr txBox="1"/>
            <p:nvPr/>
          </p:nvSpPr>
          <p:spPr bwMode="gray">
            <a:xfrm>
              <a:off x="3734428" y="2907091"/>
              <a:ext cx="2133827" cy="132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Establish</a:t>
              </a:r>
            </a:p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call benefit</a:t>
              </a:r>
            </a:p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in advance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E036AC-CF18-455E-980D-B8597B6500B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3391" y="4832375"/>
            <a:ext cx="1635468" cy="1630656"/>
            <a:chOff x="3734428" y="2503667"/>
            <a:chExt cx="2140123" cy="213382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01EE69B-DD88-4870-A2E9-C47FC6985ECD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DF9596-6B25-4A21-86E2-E62EB1AE5A48}"/>
                </a:ext>
              </a:extLst>
            </p:cNvPr>
            <p:cNvSpPr txBox="1"/>
            <p:nvPr/>
          </p:nvSpPr>
          <p:spPr bwMode="gray">
            <a:xfrm>
              <a:off x="3734428" y="2907091"/>
              <a:ext cx="2133827" cy="132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Always   plan your sales calls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2E69A-6070-4451-8E1C-E1E288BDD9D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35517" y="1219721"/>
            <a:ext cx="1635468" cy="1630656"/>
            <a:chOff x="3734428" y="2503667"/>
            <a:chExt cx="2140123" cy="213382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7D98993-B350-46B6-970E-671D9FC91336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88920F-E821-484A-A719-DAFBE59FA3B5}"/>
                </a:ext>
              </a:extLst>
            </p:cNvPr>
            <p:cNvSpPr txBox="1"/>
            <p:nvPr/>
          </p:nvSpPr>
          <p:spPr bwMode="gray">
            <a:xfrm>
              <a:off x="3734428" y="2907091"/>
              <a:ext cx="2133827" cy="132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Maintain eye contact during call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4E50D5-3CB6-4358-BC63-110A9305F23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30706" y="3026048"/>
            <a:ext cx="1635468" cy="1630656"/>
            <a:chOff x="3734428" y="2503667"/>
            <a:chExt cx="2140123" cy="213382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11F447-4157-4DA5-957B-B1787A581381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955C3A-A932-4FC0-A392-2F3942AED398}"/>
                </a:ext>
              </a:extLst>
            </p:cNvPr>
            <p:cNvSpPr txBox="1"/>
            <p:nvPr/>
          </p:nvSpPr>
          <p:spPr bwMode="gray">
            <a:xfrm>
              <a:off x="3734428" y="2907091"/>
              <a:ext cx="2133827" cy="132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Close with follow-up </a:t>
              </a:r>
              <a:r>
                <a:rPr lang="en-US" sz="2200" spc="-50" dirty="0">
                  <a:solidFill>
                    <a:schemeClr val="bg1"/>
                  </a:solidFill>
                </a:rPr>
                <a:t>agreed upon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455F81-E6D7-4BE8-B52F-F454689D94D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25895" y="4832375"/>
            <a:ext cx="1649901" cy="1630656"/>
            <a:chOff x="3734429" y="2503667"/>
            <a:chExt cx="2159010" cy="213382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44E1AF2-8E78-4CCA-A182-60C909B3AC11}"/>
                </a:ext>
              </a:extLst>
            </p:cNvPr>
            <p:cNvSpPr/>
            <p:nvPr/>
          </p:nvSpPr>
          <p:spPr bwMode="gray">
            <a:xfrm>
              <a:off x="3740726" y="2503667"/>
              <a:ext cx="2133825" cy="2133825"/>
            </a:xfrm>
            <a:prstGeom prst="ellipse">
              <a:avLst/>
            </a:prstGeom>
            <a:solidFill>
              <a:srgbClr val="953735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D6B366-2B4C-4B2F-960B-DBAF7265CFD2}"/>
                </a:ext>
              </a:extLst>
            </p:cNvPr>
            <p:cNvSpPr txBox="1"/>
            <p:nvPr/>
          </p:nvSpPr>
          <p:spPr bwMode="gray">
            <a:xfrm>
              <a:off x="3734429" y="2907091"/>
              <a:ext cx="2159010" cy="132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>
                  <a:solidFill>
                    <a:schemeClr val="bg1"/>
                  </a:solidFill>
                </a:rPr>
                <a:t>Supplement conversation with 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6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Digital Network System Technology Background 2256800 Vector Art at  Vecteezy">
            <a:extLst>
              <a:ext uri="{FF2B5EF4-FFF2-40B4-BE49-F238E27FC236}">
                <a16:creationId xmlns:a16="http://schemas.microsoft.com/office/drawing/2014/main" id="{1C47FFAA-43B2-48E4-9524-135C5BEAF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4" r="1725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0B6E7A-8D13-4E36-84B1-81933255D214}"/>
              </a:ext>
            </a:extLst>
          </p:cNvPr>
          <p:cNvSpPr/>
          <p:nvPr/>
        </p:nvSpPr>
        <p:spPr>
          <a:xfrm>
            <a:off x="0" y="1542473"/>
            <a:ext cx="6253018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TREND: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B2B buyers are prioritizing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business value in their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purchasing decisions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80588-E9AB-4DAA-AB8C-AB4F7AF14093}"/>
              </a:ext>
            </a:extLst>
          </p:cNvPr>
          <p:cNvSpPr txBox="1"/>
          <p:nvPr/>
        </p:nvSpPr>
        <p:spPr bwMode="ltGray">
          <a:xfrm>
            <a:off x="0" y="365198"/>
            <a:ext cx="9144001" cy="584775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small" spc="0" normalizeH="0" noProof="0" dirty="0">
                <a:ln>
                  <a:noFill/>
                </a:ln>
                <a:solidFill>
                  <a:srgbClr val="344C6A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Emerging Business Development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DD15F-ED50-49F4-B0AA-CB05457DB964}"/>
              </a:ext>
            </a:extLst>
          </p:cNvPr>
          <p:cNvSpPr/>
          <p:nvPr/>
        </p:nvSpPr>
        <p:spPr>
          <a:xfrm>
            <a:off x="3075708" y="3810001"/>
            <a:ext cx="6068291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TACTIC: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Shift emphasis from selling technical solutions to delivering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client business outcomes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121F9-CB65-4344-9FA1-753586991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/>
          <a:stretch/>
        </p:blipFill>
        <p:spPr>
          <a:xfrm>
            <a:off x="0" y="3214255"/>
            <a:ext cx="4123548" cy="3643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C6216-6D8E-47A6-97B6-54D4D810B83E}"/>
              </a:ext>
            </a:extLst>
          </p:cNvPr>
          <p:cNvSpPr txBox="1"/>
          <p:nvPr/>
        </p:nvSpPr>
        <p:spPr bwMode="gray">
          <a:xfrm>
            <a:off x="6481250" y="1233455"/>
            <a:ext cx="21916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565D6F"/>
                </a:solidFill>
                <a:latin typeface="Goffik-Outline" panose="02000906030000020004" pitchFamily="2" charset="0"/>
                <a:cs typeface="Lato Black" panose="020F0A02020204030203" pitchFamily="34" charset="0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81811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F2681D-A160-4E23-8E9D-58AF2DDB3D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0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C642C7-99D5-4D70-9914-5EE6AEB95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8353"/>
          <a:stretch/>
        </p:blipFill>
        <p:spPr>
          <a:xfrm>
            <a:off x="92364" y="4830678"/>
            <a:ext cx="8959272" cy="2027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3E12A3-87C9-4E8D-95C8-D885B7E58CE7}"/>
              </a:ext>
            </a:extLst>
          </p:cNvPr>
          <p:cNvSpPr txBox="1"/>
          <p:nvPr/>
        </p:nvSpPr>
        <p:spPr bwMode="gray">
          <a:xfrm>
            <a:off x="564768" y="379933"/>
            <a:ext cx="5235667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Research Finds It’s Outcomes — Not Solutions — That Sell </a:t>
            </a:r>
          </a:p>
        </p:txBody>
      </p:sp>
    </p:spTree>
    <p:extLst>
      <p:ext uri="{BB962C8B-B14F-4D97-AF65-F5344CB8AC3E}">
        <p14:creationId xmlns:p14="http://schemas.microsoft.com/office/powerpoint/2010/main" val="285264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144AB-4333-4AEC-AE0E-8F4DACC7A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22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CD7730-E169-4673-9315-DB08C49A7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1034"/>
          <a:stretch/>
        </p:blipFill>
        <p:spPr>
          <a:xfrm>
            <a:off x="0" y="4231768"/>
            <a:ext cx="9144000" cy="26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50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ysterious Mountain Experience in the Midst of the Ordinary ...">
            <a:extLst>
              <a:ext uri="{FF2B5EF4-FFF2-40B4-BE49-F238E27FC236}">
                <a16:creationId xmlns:a16="http://schemas.microsoft.com/office/drawing/2014/main" id="{23F7417C-E80E-462F-BAFA-FFF163970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0" r="124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213D0-81E3-4681-9BEA-53EBF118844A}"/>
              </a:ext>
            </a:extLst>
          </p:cNvPr>
          <p:cNvSpPr txBox="1"/>
          <p:nvPr/>
        </p:nvSpPr>
        <p:spPr>
          <a:xfrm>
            <a:off x="2045064" y="1117413"/>
            <a:ext cx="3579882" cy="268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Value is created when desired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outcomes are realized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C8495-821A-4A8C-93A6-327F5C4BF012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6AC6A3-0BC2-4FD1-A63F-EA40560CB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44FDE-146D-4A2B-A39B-FB44C173981F}"/>
              </a:ext>
            </a:extLst>
          </p:cNvPr>
          <p:cNvSpPr txBox="1"/>
          <p:nvPr/>
        </p:nvSpPr>
        <p:spPr bwMode="gray">
          <a:xfrm>
            <a:off x="-4611" y="404328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End That Matters: The Client’s ROI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93B0E30-DD82-48A5-B134-4C5D197DE067}"/>
              </a:ext>
            </a:extLst>
          </p:cNvPr>
          <p:cNvSpPr/>
          <p:nvPr/>
        </p:nvSpPr>
        <p:spPr bwMode="gray">
          <a:xfrm>
            <a:off x="5823536" y="2005726"/>
            <a:ext cx="2770909" cy="2549237"/>
          </a:xfrm>
          <a:prstGeom prst="rightArrow">
            <a:avLst>
              <a:gd name="adj1" fmla="val 80435"/>
              <a:gd name="adj2" fmla="val 50000"/>
            </a:avLst>
          </a:prstGeom>
          <a:blipFill dpi="0"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334" t="-7337" r="-26833" b="-52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4A2CE44-2EF2-43EE-97A7-F12831743BA8}"/>
              </a:ext>
            </a:extLst>
          </p:cNvPr>
          <p:cNvSpPr/>
          <p:nvPr/>
        </p:nvSpPr>
        <p:spPr bwMode="gray">
          <a:xfrm>
            <a:off x="4073245" y="2005727"/>
            <a:ext cx="2770909" cy="2549237"/>
          </a:xfrm>
          <a:prstGeom prst="rightArrow">
            <a:avLst>
              <a:gd name="adj1" fmla="val 80435"/>
              <a:gd name="adj2" fmla="val 50000"/>
            </a:avLst>
          </a:prstGeom>
          <a:blipFill dpi="0"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9000" r="-19000"/>
            </a:stretch>
          </a:blipFill>
          <a:ln>
            <a:noFill/>
          </a:ln>
          <a:effectLst>
            <a:outerShdw blurRad="127000" dist="127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C1506AE-AA08-4D35-B0DE-6B8636D048EA}"/>
              </a:ext>
            </a:extLst>
          </p:cNvPr>
          <p:cNvSpPr/>
          <p:nvPr/>
        </p:nvSpPr>
        <p:spPr bwMode="gray">
          <a:xfrm>
            <a:off x="2322954" y="2005726"/>
            <a:ext cx="2770909" cy="2549237"/>
          </a:xfrm>
          <a:prstGeom prst="rightArrow">
            <a:avLst>
              <a:gd name="adj1" fmla="val 80435"/>
              <a:gd name="adj2" fmla="val 50000"/>
            </a:avLst>
          </a:prstGeom>
          <a:blipFill dpi="0" rotWithShape="1">
            <a:blip r:embed="rId7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127000" dist="127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D2C760C-1066-47E6-9B92-2E12FD778F00}"/>
              </a:ext>
            </a:extLst>
          </p:cNvPr>
          <p:cNvSpPr/>
          <p:nvPr/>
        </p:nvSpPr>
        <p:spPr bwMode="gray">
          <a:xfrm>
            <a:off x="572663" y="2005726"/>
            <a:ext cx="2770909" cy="2549237"/>
          </a:xfrm>
          <a:prstGeom prst="rightArrow">
            <a:avLst>
              <a:gd name="adj1" fmla="val 80435"/>
              <a:gd name="adj2" fmla="val 50000"/>
            </a:avLst>
          </a:prstGeom>
          <a:blipFill dpi="0" rotWithShape="1">
            <a:blip r:embed="rId9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250" r="-9750"/>
            </a:stretch>
          </a:blipFill>
          <a:ln>
            <a:noFill/>
          </a:ln>
          <a:effectLst>
            <a:outerShdw blurRad="127000" dist="127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DAB56-176C-47DF-A1DD-E6DA8B658867}"/>
              </a:ext>
            </a:extLst>
          </p:cNvPr>
          <p:cNvSpPr txBox="1"/>
          <p:nvPr/>
        </p:nvSpPr>
        <p:spPr bwMode="gray">
          <a:xfrm>
            <a:off x="958281" y="3012567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43B54-93C0-41E3-85F7-FB6F4E968586}"/>
              </a:ext>
            </a:extLst>
          </p:cNvPr>
          <p:cNvSpPr txBox="1"/>
          <p:nvPr/>
        </p:nvSpPr>
        <p:spPr bwMode="gray">
          <a:xfrm>
            <a:off x="3488235" y="30218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7C77D-CCC5-447D-AEDD-6076EAA29927}"/>
              </a:ext>
            </a:extLst>
          </p:cNvPr>
          <p:cNvSpPr txBox="1"/>
          <p:nvPr/>
        </p:nvSpPr>
        <p:spPr bwMode="gray">
          <a:xfrm>
            <a:off x="5020356" y="3021801"/>
            <a:ext cx="1821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F2E10-2246-4FCB-AEC4-FE5E49D7F574}"/>
              </a:ext>
            </a:extLst>
          </p:cNvPr>
          <p:cNvSpPr txBox="1"/>
          <p:nvPr/>
        </p:nvSpPr>
        <p:spPr bwMode="gray">
          <a:xfrm>
            <a:off x="6932272" y="3021799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Operation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070E08-693E-4FEB-B6F1-27B53C64B270}"/>
              </a:ext>
            </a:extLst>
          </p:cNvPr>
          <p:cNvGrpSpPr/>
          <p:nvPr/>
        </p:nvGrpSpPr>
        <p:grpSpPr bwMode="gray">
          <a:xfrm>
            <a:off x="4327542" y="4337345"/>
            <a:ext cx="1505362" cy="1283858"/>
            <a:chOff x="6283651" y="4519209"/>
            <a:chExt cx="1505362" cy="1283858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1B4A06-FC71-4E5F-8260-BA65A91CE31B}"/>
                </a:ext>
              </a:extLst>
            </p:cNvPr>
            <p:cNvSpPr/>
            <p:nvPr/>
          </p:nvSpPr>
          <p:spPr bwMode="gray">
            <a:xfrm>
              <a:off x="6829285" y="4519209"/>
              <a:ext cx="430497" cy="371118"/>
            </a:xfrm>
            <a:prstGeom prst="triangle">
              <a:avLst/>
            </a:prstGeom>
            <a:solidFill>
              <a:srgbClr val="4C6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3FB405-E100-4F56-AD18-BD3DDFA8ABC1}"/>
                </a:ext>
              </a:extLst>
            </p:cNvPr>
            <p:cNvSpPr txBox="1"/>
            <p:nvPr/>
          </p:nvSpPr>
          <p:spPr bwMode="gray">
            <a:xfrm>
              <a:off x="6283651" y="4864348"/>
              <a:ext cx="150536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YOur</a:t>
              </a:r>
              <a:r>
                <a:rPr kumimoji="0" lang="en-US" sz="20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Services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Completed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B9D438-7EA0-426A-B113-0300E87697D6}"/>
              </a:ext>
            </a:extLst>
          </p:cNvPr>
          <p:cNvGrpSpPr/>
          <p:nvPr/>
        </p:nvGrpSpPr>
        <p:grpSpPr bwMode="gray">
          <a:xfrm>
            <a:off x="2587781" y="4337345"/>
            <a:ext cx="1505362" cy="1283858"/>
            <a:chOff x="6283651" y="4519209"/>
            <a:chExt cx="1505362" cy="1283858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D1AF7AC-3C9E-466C-99A3-882B482E0A4A}"/>
                </a:ext>
              </a:extLst>
            </p:cNvPr>
            <p:cNvSpPr/>
            <p:nvPr/>
          </p:nvSpPr>
          <p:spPr bwMode="gray">
            <a:xfrm>
              <a:off x="6829285" y="4519209"/>
              <a:ext cx="430497" cy="37111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0DF297-67C8-4A64-B60D-77BC3617894E}"/>
                </a:ext>
              </a:extLst>
            </p:cNvPr>
            <p:cNvSpPr txBox="1"/>
            <p:nvPr/>
          </p:nvSpPr>
          <p:spPr bwMode="gray">
            <a:xfrm>
              <a:off x="6283651" y="4864348"/>
              <a:ext cx="150536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YOur</a:t>
              </a:r>
              <a:r>
                <a:rPr kumimoji="0" lang="en-US" sz="20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Services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Completed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F2D7C8-5402-4F3D-971A-347476553A17}"/>
              </a:ext>
            </a:extLst>
          </p:cNvPr>
          <p:cNvGrpSpPr/>
          <p:nvPr/>
        </p:nvGrpSpPr>
        <p:grpSpPr bwMode="gray">
          <a:xfrm>
            <a:off x="6321145" y="4337345"/>
            <a:ext cx="1505362" cy="1001729"/>
            <a:chOff x="6283651" y="4519209"/>
            <a:chExt cx="1505362" cy="1001729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60823F9-592F-4EB8-8EB5-1746ABB22EF9}"/>
                </a:ext>
              </a:extLst>
            </p:cNvPr>
            <p:cNvSpPr/>
            <p:nvPr/>
          </p:nvSpPr>
          <p:spPr bwMode="gray">
            <a:xfrm>
              <a:off x="6829285" y="4519209"/>
              <a:ext cx="430497" cy="37111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FCD0DD-2750-4D4C-B5DF-1446FA638C16}"/>
                </a:ext>
              </a:extLst>
            </p:cNvPr>
            <p:cNvSpPr txBox="1"/>
            <p:nvPr/>
          </p:nvSpPr>
          <p:spPr bwMode="gray">
            <a:xfrm>
              <a:off x="6283651" y="4864348"/>
              <a:ext cx="15053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CLIENT’S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roi</a:t>
              </a:r>
              <a:endPara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359BED-5C89-477F-A06B-432056EB50B1}"/>
              </a:ext>
            </a:extLst>
          </p:cNvPr>
          <p:cNvGrpSpPr/>
          <p:nvPr/>
        </p:nvGrpSpPr>
        <p:grpSpPr bwMode="gray">
          <a:xfrm>
            <a:off x="5080223" y="5559106"/>
            <a:ext cx="2023888" cy="869559"/>
            <a:chOff x="5080223" y="5743826"/>
            <a:chExt cx="2023888" cy="869559"/>
          </a:xfrm>
        </p:grpSpPr>
        <p:sp>
          <p:nvSpPr>
            <p:cNvPr id="34" name="Arrow: Left-Right 33">
              <a:extLst>
                <a:ext uri="{FF2B5EF4-FFF2-40B4-BE49-F238E27FC236}">
                  <a16:creationId xmlns:a16="http://schemas.microsoft.com/office/drawing/2014/main" id="{7FE91F84-9339-4727-A954-B244E3A8F604}"/>
                </a:ext>
              </a:extLst>
            </p:cNvPr>
            <p:cNvSpPr/>
            <p:nvPr/>
          </p:nvSpPr>
          <p:spPr bwMode="gray">
            <a:xfrm>
              <a:off x="5093863" y="5743826"/>
              <a:ext cx="2005407" cy="869559"/>
            </a:xfrm>
            <a:prstGeom prst="leftRightArrow">
              <a:avLst>
                <a:gd name="adj1" fmla="val 52124"/>
                <a:gd name="adj2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VALUE GAP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E6F264D-EE3A-4FEA-A7C9-F18A9039F77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080223" y="5778215"/>
              <a:ext cx="0" cy="82089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F485F7-AB99-41D4-8CD2-DF6B7E01F98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04111" y="5743826"/>
              <a:ext cx="0" cy="82089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01A4F-7779-4F36-86F3-08A80D7D21FC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-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AD477D-8A22-4162-A434-647CA578BAA0}"/>
              </a:ext>
            </a:extLst>
          </p:cNvPr>
          <p:cNvSpPr/>
          <p:nvPr/>
        </p:nvSpPr>
        <p:spPr bwMode="gray">
          <a:xfrm>
            <a:off x="0" y="6316463"/>
            <a:ext cx="9144000" cy="54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901C2-2386-428B-B5F5-627DA648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rcRect t="1" b="-7260"/>
          <a:stretch/>
        </p:blipFill>
        <p:spPr>
          <a:xfrm>
            <a:off x="0" y="0"/>
            <a:ext cx="9144000" cy="63453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5D6621-1527-4E5C-8BDC-A4416762BFCE}"/>
              </a:ext>
            </a:extLst>
          </p:cNvPr>
          <p:cNvSpPr/>
          <p:nvPr/>
        </p:nvSpPr>
        <p:spPr bwMode="gray">
          <a:xfrm>
            <a:off x="285507" y="3001214"/>
            <a:ext cx="350980" cy="147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FIRM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DE2DC5-A814-449E-BFE5-ECEA6BCE0830}"/>
              </a:ext>
            </a:extLst>
          </p:cNvPr>
          <p:cNvSpPr/>
          <p:nvPr/>
        </p:nvSpPr>
        <p:spPr bwMode="gray">
          <a:xfrm>
            <a:off x="3286917" y="3401292"/>
            <a:ext cx="350980" cy="147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FIRM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EE5659-CE44-4D65-9F23-F119BFA5D8FA}"/>
              </a:ext>
            </a:extLst>
          </p:cNvPr>
          <p:cNvSpPr/>
          <p:nvPr/>
        </p:nvSpPr>
        <p:spPr bwMode="gray">
          <a:xfrm>
            <a:off x="3814618" y="2345925"/>
            <a:ext cx="5329382" cy="5415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Better: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Solution →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99D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Results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72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3C906-C4D6-4115-9B56-DE0D7C63B2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3" y="0"/>
            <a:ext cx="915427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C9773F-A659-4881-9CA0-FE3F56AB8ED8}"/>
              </a:ext>
            </a:extLst>
          </p:cNvPr>
          <p:cNvSpPr txBox="1"/>
          <p:nvPr/>
        </p:nvSpPr>
        <p:spPr bwMode="gray">
          <a:xfrm>
            <a:off x="0" y="586870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Why the Change Is Likely to Last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C4DD02-3125-45FC-B2DA-A4AE798A4078}"/>
              </a:ext>
            </a:extLst>
          </p:cNvPr>
          <p:cNvGrpSpPr/>
          <p:nvPr/>
        </p:nvGrpSpPr>
        <p:grpSpPr bwMode="gray">
          <a:xfrm>
            <a:off x="639322" y="1607900"/>
            <a:ext cx="4023709" cy="4252132"/>
            <a:chOff x="639322" y="1607900"/>
            <a:chExt cx="4023709" cy="42521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E93860-9245-4D0B-977A-2D9E06645930}"/>
                </a:ext>
              </a:extLst>
            </p:cNvPr>
            <p:cNvSpPr txBox="1"/>
            <p:nvPr/>
          </p:nvSpPr>
          <p:spPr bwMode="gray">
            <a:xfrm>
              <a:off x="1041910" y="4290372"/>
              <a:ext cx="321853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buyers and sellers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believe new sales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model as effective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or more so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CF88F6-5CAE-46B3-BA3B-D66B948D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39322" y="1607900"/>
              <a:ext cx="4023709" cy="26824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27C6FC-4EF4-45C6-A122-986DF2EAA347}"/>
                </a:ext>
              </a:extLst>
            </p:cNvPr>
            <p:cNvSpPr txBox="1"/>
            <p:nvPr/>
          </p:nvSpPr>
          <p:spPr bwMode="gray">
            <a:xfrm>
              <a:off x="2156489" y="3144984"/>
              <a:ext cx="989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75%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965D0-1CD9-42AD-833B-B534DD8034F9}"/>
              </a:ext>
            </a:extLst>
          </p:cNvPr>
          <p:cNvGrpSpPr/>
          <p:nvPr/>
        </p:nvGrpSpPr>
        <p:grpSpPr>
          <a:xfrm>
            <a:off x="4477623" y="1607900"/>
            <a:ext cx="4027055" cy="3882801"/>
            <a:chOff x="4477623" y="1607900"/>
            <a:chExt cx="4027055" cy="3882801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B3786336-5B65-4AD8-910E-561A2D48F43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02363405"/>
                </p:ext>
              </p:extLst>
            </p:nvPr>
          </p:nvGraphicFramePr>
          <p:xfrm>
            <a:off x="4477623" y="1607900"/>
            <a:ext cx="4027055" cy="26847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4933A8-8529-41F8-8B32-9FC36C9CC4F7}"/>
                </a:ext>
              </a:extLst>
            </p:cNvPr>
            <p:cNvSpPr txBox="1"/>
            <p:nvPr/>
          </p:nvSpPr>
          <p:spPr bwMode="gray">
            <a:xfrm>
              <a:off x="4880211" y="4290372"/>
              <a:ext cx="32185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buyers and sellers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prefer the digital model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over the traditional one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59AB30-02BF-4F96-BF6C-53B3D50AF976}"/>
                </a:ext>
              </a:extLst>
            </p:cNvPr>
            <p:cNvSpPr txBox="1"/>
            <p:nvPr/>
          </p:nvSpPr>
          <p:spPr bwMode="gray">
            <a:xfrm>
              <a:off x="5784597" y="3144984"/>
              <a:ext cx="1598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75-80%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6A13F70-3D08-4A48-9088-7E26F392D759}"/>
              </a:ext>
            </a:extLst>
          </p:cNvPr>
          <p:cNvSpPr txBox="1"/>
          <p:nvPr/>
        </p:nvSpPr>
        <p:spPr>
          <a:xfrm>
            <a:off x="9236" y="6535964"/>
            <a:ext cx="261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McKinsey (October 2020)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5A419F-F08D-4C38-8D4A-D47E1CA49D43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usiness Man Standing On The Top Of The Mountain Looking At The ...">
            <a:extLst>
              <a:ext uri="{FF2B5EF4-FFF2-40B4-BE49-F238E27FC236}">
                <a16:creationId xmlns:a16="http://schemas.microsoft.com/office/drawing/2014/main" id="{60E9DB00-3460-486B-8647-4CB8BBDC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7874BF-B4C2-41F6-9C43-3EC961977565}"/>
              </a:ext>
            </a:extLst>
          </p:cNvPr>
          <p:cNvSpPr/>
          <p:nvPr/>
        </p:nvSpPr>
        <p:spPr>
          <a:xfrm>
            <a:off x="1" y="951345"/>
            <a:ext cx="3454400" cy="4211782"/>
          </a:xfrm>
          <a:prstGeom prst="rect">
            <a:avLst/>
          </a:prstGeom>
          <a:solidFill>
            <a:srgbClr val="040A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EEC66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C66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value proposition is your promise to deliver something of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C66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distinct value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the client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C0CC6F-1FED-4C82-A486-A1D52A3E896E}"/>
              </a:ext>
            </a:extLst>
          </p:cNvPr>
          <p:cNvGrpSpPr/>
          <p:nvPr/>
        </p:nvGrpSpPr>
        <p:grpSpPr bwMode="gray">
          <a:xfrm>
            <a:off x="6713196" y="951345"/>
            <a:ext cx="1261699" cy="4953737"/>
            <a:chOff x="6565414" y="589718"/>
            <a:chExt cx="1261699" cy="49537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F40D76-E695-4295-8D49-47BFC46CB46E}"/>
                </a:ext>
              </a:extLst>
            </p:cNvPr>
            <p:cNvGrpSpPr/>
            <p:nvPr/>
          </p:nvGrpSpPr>
          <p:grpSpPr bwMode="gray">
            <a:xfrm>
              <a:off x="6565414" y="589718"/>
              <a:ext cx="1218530" cy="1218530"/>
              <a:chOff x="3081320" y="4965565"/>
              <a:chExt cx="1393345" cy="139334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ECA3768-A85A-4C6E-A737-E9EC28C913F8}"/>
                  </a:ext>
                </a:extLst>
              </p:cNvPr>
              <p:cNvSpPr/>
              <p:nvPr/>
            </p:nvSpPr>
            <p:spPr bwMode="gray">
              <a:xfrm>
                <a:off x="3081320" y="4965565"/>
                <a:ext cx="1393345" cy="1393345"/>
              </a:xfrm>
              <a:prstGeom prst="ellipse">
                <a:avLst/>
              </a:prstGeom>
              <a:solidFill>
                <a:srgbClr val="235F6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/>
              <a:lstStyle/>
              <a:p>
                <a:pPr marL="230188" marR="0" lvl="0" indent="-2301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1D186"/>
                  </a:buClr>
                  <a:buSzPct val="115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92D00D-FC61-4AF5-9116-AC2189E0918C}"/>
                  </a:ext>
                </a:extLst>
              </p:cNvPr>
              <p:cNvSpPr txBox="1"/>
              <p:nvPr/>
            </p:nvSpPr>
            <p:spPr bwMode="gray">
              <a:xfrm>
                <a:off x="3081320" y="5415885"/>
                <a:ext cx="1393345" cy="4927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Solution</a:t>
                </a:r>
                <a:endParaRPr kumimoji="0" lang="en-US" sz="2200" b="0" i="0" u="none" strike="noStrike" kern="1200" cap="none" spc="-8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20428C78-A1C3-45EE-BAF5-116AF7B6B686}"/>
                </a:ext>
              </a:extLst>
            </p:cNvPr>
            <p:cNvSpPr/>
            <p:nvPr/>
          </p:nvSpPr>
          <p:spPr bwMode="gray">
            <a:xfrm>
              <a:off x="6981420" y="1938500"/>
              <a:ext cx="386519" cy="386519"/>
            </a:xfrm>
            <a:prstGeom prst="plus">
              <a:avLst>
                <a:gd name="adj" fmla="val 43677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F55367-7783-43AE-8E84-48E9A83EBB6C}"/>
                </a:ext>
              </a:extLst>
            </p:cNvPr>
            <p:cNvGrpSpPr/>
            <p:nvPr/>
          </p:nvGrpSpPr>
          <p:grpSpPr bwMode="gray">
            <a:xfrm>
              <a:off x="6599680" y="4324925"/>
              <a:ext cx="1218530" cy="1218530"/>
              <a:chOff x="3081320" y="4965565"/>
              <a:chExt cx="1393345" cy="139334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2164E29-7238-45BF-B4C8-D116AA0710F7}"/>
                  </a:ext>
                </a:extLst>
              </p:cNvPr>
              <p:cNvSpPr/>
              <p:nvPr/>
            </p:nvSpPr>
            <p:spPr bwMode="gray">
              <a:xfrm>
                <a:off x="3081320" y="4965565"/>
                <a:ext cx="1393345" cy="1393345"/>
              </a:xfrm>
              <a:prstGeom prst="ellipse">
                <a:avLst/>
              </a:prstGeom>
              <a:solidFill>
                <a:srgbClr val="235F6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/>
              <a:lstStyle/>
              <a:p>
                <a:pPr marL="230188" marR="0" lvl="0" indent="-2301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1D186"/>
                  </a:buClr>
                  <a:buSzPct val="115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3A57A8-462A-4A50-9A47-3573ECF2C1AD}"/>
                  </a:ext>
                </a:extLst>
              </p:cNvPr>
              <p:cNvSpPr txBox="1"/>
              <p:nvPr/>
            </p:nvSpPr>
            <p:spPr bwMode="gray">
              <a:xfrm>
                <a:off x="3081320" y="5415885"/>
                <a:ext cx="1393345" cy="4927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Benefits</a:t>
                </a:r>
                <a:endParaRPr kumimoji="0" lang="en-US" sz="2200" b="0" i="0" u="none" strike="noStrike" kern="1200" cap="none" spc="-8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AB0762-CC38-4814-9C42-29E744D67800}"/>
                </a:ext>
              </a:extLst>
            </p:cNvPr>
            <p:cNvGrpSpPr/>
            <p:nvPr/>
          </p:nvGrpSpPr>
          <p:grpSpPr bwMode="gray">
            <a:xfrm>
              <a:off x="6608583" y="2455271"/>
              <a:ext cx="1218530" cy="1218530"/>
              <a:chOff x="3081320" y="4965565"/>
              <a:chExt cx="1393345" cy="139334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AD471F6-2D75-4954-8DF8-0DECCAD8CD11}"/>
                  </a:ext>
                </a:extLst>
              </p:cNvPr>
              <p:cNvSpPr/>
              <p:nvPr/>
            </p:nvSpPr>
            <p:spPr bwMode="gray">
              <a:xfrm>
                <a:off x="3081320" y="4965565"/>
                <a:ext cx="1393345" cy="1393345"/>
              </a:xfrm>
              <a:prstGeom prst="ellipse">
                <a:avLst/>
              </a:prstGeom>
              <a:solidFill>
                <a:srgbClr val="235F6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/>
              <a:lstStyle/>
              <a:p>
                <a:pPr marL="230188" marR="0" lvl="0" indent="-2301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1D186"/>
                  </a:buClr>
                  <a:buSzPct val="115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E25F15-BF1C-44F5-B910-5A4FEE6F32D7}"/>
                  </a:ext>
                </a:extLst>
              </p:cNvPr>
              <p:cNvSpPr txBox="1"/>
              <p:nvPr/>
            </p:nvSpPr>
            <p:spPr bwMode="gray">
              <a:xfrm>
                <a:off x="3081320" y="5442280"/>
                <a:ext cx="1393345" cy="439915"/>
              </a:xfrm>
              <a:prstGeom prst="rect">
                <a:avLst/>
              </a:prstGeom>
              <a:noFill/>
            </p:spPr>
            <p:txBody>
              <a:bodyPr wrap="square" lIns="0" tIns="0" r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-4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Outcomes</a:t>
                </a:r>
              </a:p>
            </p:txBody>
          </p:sp>
        </p:grpSp>
        <p:sp>
          <p:nvSpPr>
            <p:cNvPr id="22" name="Cross 21">
              <a:extLst>
                <a:ext uri="{FF2B5EF4-FFF2-40B4-BE49-F238E27FC236}">
                  <a16:creationId xmlns:a16="http://schemas.microsoft.com/office/drawing/2014/main" id="{6CE7E741-F9B5-4DB5-B1F4-8C43ED44A998}"/>
                </a:ext>
              </a:extLst>
            </p:cNvPr>
            <p:cNvSpPr/>
            <p:nvPr/>
          </p:nvSpPr>
          <p:spPr bwMode="gray">
            <a:xfrm>
              <a:off x="7015686" y="3806219"/>
              <a:ext cx="386519" cy="386519"/>
            </a:xfrm>
            <a:prstGeom prst="plus">
              <a:avLst>
                <a:gd name="adj" fmla="val 43677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8">
            <a:extLst>
              <a:ext uri="{FF2B5EF4-FFF2-40B4-BE49-F238E27FC236}">
                <a16:creationId xmlns:a16="http://schemas.microsoft.com/office/drawing/2014/main" id="{DF61EB0F-B99F-46C9-A3B5-B83B6508B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4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cs typeface="Lato Black" panose="020F0A02020204030203" pitchFamily="34" charset="0"/>
              </a:rPr>
              <a:t>Shaping Your Value Proposition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947EC6-1DF5-46FC-8B47-CA1C9E3E080B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19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6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34345F-7D99-4A2E-A8F2-F86E07D1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1047" r="95" b="53138"/>
          <a:stretch/>
        </p:blipFill>
        <p:spPr bwMode="auto">
          <a:xfrm>
            <a:off x="218481" y="1225534"/>
            <a:ext cx="8707037" cy="281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A4186442-4CAD-4D58-BC82-61A4CD04B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114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44C6A"/>
                </a:solidFill>
                <a:effectLst/>
                <a:uLnTx/>
                <a:uFillTx/>
                <a:latin typeface="Lato Black" panose="020F0A02020204030203" pitchFamily="34" charset="0"/>
                <a:cs typeface="Lato Black" panose="020F0A02020204030203" pitchFamily="34" charset="0"/>
              </a:rPr>
              <a:t>Planning for Client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46C36-178F-4D8F-B67F-92DC205F6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06" y="3860800"/>
            <a:ext cx="5044263" cy="29972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8FEC189-7784-45AC-A56C-0152F865DA17}"/>
              </a:ext>
            </a:extLst>
          </p:cNvPr>
          <p:cNvGrpSpPr/>
          <p:nvPr/>
        </p:nvGrpSpPr>
        <p:grpSpPr>
          <a:xfrm>
            <a:off x="557999" y="3934691"/>
            <a:ext cx="2217660" cy="2901377"/>
            <a:chOff x="557999" y="3934691"/>
            <a:chExt cx="2217660" cy="29013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4C8DCBD-68F2-4498-9ACB-BAC7FDD13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99" y="3934691"/>
              <a:ext cx="2217660" cy="231660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78773A-3FE7-4925-9B70-A1C9664BCD6D}"/>
                </a:ext>
              </a:extLst>
            </p:cNvPr>
            <p:cNvSpPr txBox="1"/>
            <p:nvPr/>
          </p:nvSpPr>
          <p:spPr>
            <a:xfrm>
              <a:off x="695249" y="6251293"/>
              <a:ext cx="19431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Inspired by Simon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Sinek’s Golden Circle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75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Digital Network System Technology Background 2256800 Vector Art at  Vecteezy">
            <a:extLst>
              <a:ext uri="{FF2B5EF4-FFF2-40B4-BE49-F238E27FC236}">
                <a16:creationId xmlns:a16="http://schemas.microsoft.com/office/drawing/2014/main" id="{1C47FFAA-43B2-48E4-9524-135C5BEAF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4" r="1725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0B6E7A-8D13-4E36-84B1-81933255D214}"/>
              </a:ext>
            </a:extLst>
          </p:cNvPr>
          <p:cNvSpPr/>
          <p:nvPr/>
        </p:nvSpPr>
        <p:spPr>
          <a:xfrm>
            <a:off x="0" y="1542473"/>
            <a:ext cx="6253018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TREND: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Despite buying moving into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the digital space, it’s still ultimately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a human transaction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80588-E9AB-4DAA-AB8C-AB4F7AF14093}"/>
              </a:ext>
            </a:extLst>
          </p:cNvPr>
          <p:cNvSpPr txBox="1"/>
          <p:nvPr/>
        </p:nvSpPr>
        <p:spPr bwMode="ltGray">
          <a:xfrm>
            <a:off x="0" y="365198"/>
            <a:ext cx="9144001" cy="584775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small" spc="0" normalizeH="0" noProof="0" dirty="0">
                <a:ln>
                  <a:noFill/>
                </a:ln>
                <a:solidFill>
                  <a:srgbClr val="344C6A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Emerging Business Development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DD15F-ED50-49F4-B0AA-CB05457DB964}"/>
              </a:ext>
            </a:extLst>
          </p:cNvPr>
          <p:cNvSpPr/>
          <p:nvPr/>
        </p:nvSpPr>
        <p:spPr>
          <a:xfrm>
            <a:off x="3075708" y="3810001"/>
            <a:ext cx="6068291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TACTIC: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Sell as you serve, with the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focus on the buyer rather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than you and your firm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121F9-CB65-4344-9FA1-753586991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/>
          <a:stretch/>
        </p:blipFill>
        <p:spPr>
          <a:xfrm>
            <a:off x="0" y="3214255"/>
            <a:ext cx="4123548" cy="3643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C6216-6D8E-47A6-97B6-54D4D810B83E}"/>
              </a:ext>
            </a:extLst>
          </p:cNvPr>
          <p:cNvSpPr txBox="1"/>
          <p:nvPr/>
        </p:nvSpPr>
        <p:spPr bwMode="gray">
          <a:xfrm>
            <a:off x="6481250" y="1233455"/>
            <a:ext cx="21916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565D6F"/>
                </a:solidFill>
                <a:latin typeface="Goffik-Outline" panose="02000906030000020004" pitchFamily="2" charset="0"/>
                <a:cs typeface="Lato Black" panose="020F0A02020204030203" pitchFamily="34" charset="0"/>
              </a:rPr>
              <a:t>#4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B7D3A-C03B-4DC8-A4EF-BBC0C40735AC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7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le loneliness: the ticking time bomb that&amp;#39;s killing men | happiness.com">
            <a:extLst>
              <a:ext uri="{FF2B5EF4-FFF2-40B4-BE49-F238E27FC236}">
                <a16:creationId xmlns:a16="http://schemas.microsoft.com/office/drawing/2014/main" id="{C0211AD1-A916-459D-A6F8-99AA187A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BA7A7-85F9-4C8D-9A5E-2383E0A2CBE6}"/>
              </a:ext>
            </a:extLst>
          </p:cNvPr>
          <p:cNvSpPr txBox="1"/>
          <p:nvPr/>
        </p:nvSpPr>
        <p:spPr>
          <a:xfrm>
            <a:off x="1645987" y="590935"/>
            <a:ext cx="5852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44C6A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“I’d almost rather have nothing to sell so </a:t>
            </a:r>
            <a:r>
              <a:rPr lang="en-US" sz="3600" dirty="0">
                <a:solidFill>
                  <a:srgbClr val="344C6A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I could focus on what the client  really needs.” </a:t>
            </a:r>
            <a:r>
              <a:rPr lang="en-US" sz="1400" dirty="0">
                <a:solidFill>
                  <a:srgbClr val="344C6A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— Bill </a:t>
            </a:r>
            <a:r>
              <a:rPr lang="en-US" sz="1400" dirty="0" err="1">
                <a:solidFill>
                  <a:srgbClr val="344C6A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Scheessele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44C6A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96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F32FB-1147-40DC-854D-C85667A64B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060"/>
            <a:ext cx="9144000" cy="5143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6A1249-7932-44F2-B26C-DE69FFE72612}"/>
              </a:ext>
            </a:extLst>
          </p:cNvPr>
          <p:cNvSpPr/>
          <p:nvPr/>
        </p:nvSpPr>
        <p:spPr>
          <a:xfrm>
            <a:off x="0" y="0"/>
            <a:ext cx="9144000" cy="10140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cs typeface="Lato Black" panose="020F0A02020204030203" pitchFamily="34" charset="0"/>
              </a:rPr>
              <a:t>Framing Your Discussion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FBB54-6726-46D2-9345-21BF298C7FF1}"/>
              </a:ext>
            </a:extLst>
          </p:cNvPr>
          <p:cNvSpPr/>
          <p:nvPr/>
        </p:nvSpPr>
        <p:spPr>
          <a:xfrm>
            <a:off x="0" y="5843940"/>
            <a:ext cx="9144000" cy="10140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FA791-C8B2-4BD4-8BFC-BF1E3471969C}"/>
              </a:ext>
            </a:extLst>
          </p:cNvPr>
          <p:cNvSpPr txBox="1"/>
          <p:nvPr/>
        </p:nvSpPr>
        <p:spPr bwMode="gray">
          <a:xfrm>
            <a:off x="0" y="4084215"/>
            <a:ext cx="5237018" cy="1620957"/>
          </a:xfrm>
          <a:prstGeom prst="rect">
            <a:avLst/>
          </a:prstGeom>
          <a:solidFill>
            <a:srgbClr val="4A452A">
              <a:alpha val="69804"/>
            </a:srgbClr>
          </a:solidFill>
        </p:spPr>
        <p:txBody>
          <a:bodyPr wrap="square" lIns="548640" tIns="91440" rIns="274320" bIns="9144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Imagine: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are a non-profit agency created to help clients address their 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challenges related</a:t>
            </a:r>
          </a:p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your areas of expertise.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BFB4D-A0C0-4075-8B70-19E0BA93DB6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333000"/>
                    </a14:imgEffect>
                    <a14:imgEffect>
                      <a14:brightnessContrast bright="82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9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ECD84C7-DEFB-4D0E-9704-0968F8102A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EE056A-DD8C-4F45-AFE4-471BCF75E2CE}"/>
              </a:ext>
            </a:extLst>
          </p:cNvPr>
          <p:cNvGrpSpPr/>
          <p:nvPr/>
        </p:nvGrpSpPr>
        <p:grpSpPr bwMode="gray">
          <a:xfrm>
            <a:off x="1164833" y="1886773"/>
            <a:ext cx="6772275" cy="3149600"/>
            <a:chOff x="1127125" y="1759401"/>
            <a:chExt cx="6772275" cy="3149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25930A-2F48-47AE-9BFA-FD4B14C2D925}"/>
                </a:ext>
              </a:extLst>
            </p:cNvPr>
            <p:cNvGrpSpPr/>
            <p:nvPr/>
          </p:nvGrpSpPr>
          <p:grpSpPr bwMode="gray">
            <a:xfrm>
              <a:off x="1193800" y="1759401"/>
              <a:ext cx="6604000" cy="3149600"/>
              <a:chOff x="800100" y="2133600"/>
              <a:chExt cx="6604000" cy="3149600"/>
            </a:xfrm>
            <a:effectLst/>
          </p:grpSpPr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AAFD6BAB-E324-45AE-BAB6-21BC390531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00100" y="2133600"/>
                <a:ext cx="2133600" cy="3149600"/>
              </a:xfrm>
              <a:prstGeom prst="rect">
                <a:avLst/>
              </a:prstGeom>
              <a:solidFill>
                <a:srgbClr val="D8D4B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1EA5676A-9230-4E54-ACA7-94B536CFA6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57500" y="2133600"/>
                <a:ext cx="4546600" cy="3149600"/>
              </a:xfrm>
              <a:prstGeom prst="rect">
                <a:avLst/>
              </a:prstGeom>
              <a:solidFill>
                <a:srgbClr val="A5BAD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E25B93A6-C745-453A-86B2-7E5E31FB59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1100" y="2838901"/>
              <a:ext cx="6718300" cy="977900"/>
            </a:xfrm>
            <a:prstGeom prst="rightArrow">
              <a:avLst>
                <a:gd name="adj1" fmla="val 47398"/>
                <a:gd name="adj2" fmla="val 74363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A42C42FC-FBD9-4DD4-B7B3-47B035B5833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7125" y="2053089"/>
              <a:ext cx="21304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Lato Black" panose="020F0A02020204030203" pitchFamily="34" charset="0"/>
                  <a:cs typeface="Lato Black" panose="020F0A02020204030203" pitchFamily="34" charset="0"/>
                </a:rPr>
                <a:t>Serving</a:t>
              </a:r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0EFC55B5-3DD3-4D1B-A45E-E96FF46F70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273425" y="2053089"/>
              <a:ext cx="45307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Lato Black" panose="020F0A02020204030203" pitchFamily="34" charset="0"/>
                  <a:cs typeface="Lato Black" panose="020F0A02020204030203" pitchFamily="34" charset="0"/>
                </a:rPr>
                <a:t>Doing</a:t>
              </a: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7A082121-62AD-445D-9F8A-D8D5FFA9CA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8963" y="3572326"/>
              <a:ext cx="241300" cy="20955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40028A3E-F2EA-4DDD-ACE0-107157161B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31902" y="3734251"/>
              <a:ext cx="829073" cy="565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Point</a:t>
              </a:r>
            </a:p>
            <a:p>
              <a:pPr algn="ctr">
                <a:lnSpc>
                  <a:spcPct val="85000"/>
                </a:lnSpc>
              </a:pPr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of Sale</a:t>
              </a:r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6EBC9287-8D6C-42A8-8ED1-BCDE4AA5F75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206500" y="4731201"/>
              <a:ext cx="2044700" cy="0"/>
            </a:xfrm>
            <a:prstGeom prst="lin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FC0CF6FE-15B4-477A-B105-5A37609106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267173" y="4731201"/>
              <a:ext cx="4508500" cy="0"/>
            </a:xfrm>
            <a:prstGeom prst="lin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21CEA532-8108-4227-97EA-AF94FA98F13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38525" y="4397106"/>
              <a:ext cx="41862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Compensated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8E9230-24A4-4CAC-BD1F-87B0BC8135DF}"/>
                </a:ext>
              </a:extLst>
            </p:cNvPr>
            <p:cNvSpPr txBox="1"/>
            <p:nvPr/>
          </p:nvSpPr>
          <p:spPr bwMode="gray">
            <a:xfrm>
              <a:off x="2506349" y="3124646"/>
              <a:ext cx="4057201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ato Black" panose="020F0A02020204030203" pitchFamily="34" charset="0"/>
                  <a:cs typeface="Lato Black" panose="020F0A02020204030203" pitchFamily="34" charset="0"/>
                </a:rPr>
                <a:t>Helping Clients Meet Their Needs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FB0674-AE9C-47E0-B15D-3FD098C7F570}"/>
              </a:ext>
            </a:extLst>
          </p:cNvPr>
          <p:cNvSpPr txBox="1"/>
          <p:nvPr/>
        </p:nvSpPr>
        <p:spPr>
          <a:xfrm>
            <a:off x="0" y="5351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The Best Way to Sell Is to Serve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9A957F-A799-4F48-A679-D57098D3C5F0}"/>
              </a:ext>
            </a:extLst>
          </p:cNvPr>
          <p:cNvSpPr txBox="1"/>
          <p:nvPr/>
        </p:nvSpPr>
        <p:spPr bwMode="gray">
          <a:xfrm>
            <a:off x="-915" y="460077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Server-Doer Model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9BEEF57D-38C5-4488-B44B-E51C2DC2665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44207" y="4512499"/>
            <a:ext cx="203835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Uncompensated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D8532D-C5D0-4543-8844-31A5A235FFA4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3000"/>
                    </a14:imgEffect>
                    <a14:imgEffect>
                      <a14:brightnessContrast bright="-3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2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CC1C5-B53E-4046-BBCB-B93516E097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08" y="0"/>
            <a:ext cx="915427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34A4-7C28-40CF-BAE5-8F2EE0588562}"/>
              </a:ext>
            </a:extLst>
          </p:cNvPr>
          <p:cNvGrpSpPr/>
          <p:nvPr/>
        </p:nvGrpSpPr>
        <p:grpSpPr bwMode="gray">
          <a:xfrm>
            <a:off x="220408" y="2955633"/>
            <a:ext cx="8699149" cy="1948873"/>
            <a:chOff x="248831" y="3888508"/>
            <a:chExt cx="8699149" cy="19488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5F2B535-552C-48FA-B12F-EA6EF917D69B}"/>
                </a:ext>
              </a:extLst>
            </p:cNvPr>
            <p:cNvGrpSpPr/>
            <p:nvPr/>
          </p:nvGrpSpPr>
          <p:grpSpPr bwMode="gray">
            <a:xfrm>
              <a:off x="248831" y="3888508"/>
              <a:ext cx="8699149" cy="1948873"/>
              <a:chOff x="248831" y="3759200"/>
              <a:chExt cx="8699149" cy="194887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C5D0B84-39E7-4B67-A395-27F7EBABC4ED}"/>
                  </a:ext>
                </a:extLst>
              </p:cNvPr>
              <p:cNvSpPr/>
              <p:nvPr/>
            </p:nvSpPr>
            <p:spPr bwMode="gray">
              <a:xfrm>
                <a:off x="251434" y="3759200"/>
                <a:ext cx="5000461" cy="1948873"/>
              </a:xfrm>
              <a:prstGeom prst="rect">
                <a:avLst/>
              </a:pr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7B1FB1-1FE4-4A2D-BAE2-21711FE14D2A}"/>
                  </a:ext>
                </a:extLst>
              </p:cNvPr>
              <p:cNvSpPr/>
              <p:nvPr/>
            </p:nvSpPr>
            <p:spPr bwMode="gray">
              <a:xfrm>
                <a:off x="5251895" y="3759200"/>
                <a:ext cx="3659925" cy="194887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ECBED75-2B02-44F5-9312-0FD0078A66A6}"/>
                  </a:ext>
                </a:extLst>
              </p:cNvPr>
              <p:cNvGrpSpPr/>
              <p:nvPr/>
            </p:nvGrpSpPr>
            <p:grpSpPr bwMode="gray">
              <a:xfrm>
                <a:off x="251435" y="4230251"/>
                <a:ext cx="8696545" cy="1267691"/>
                <a:chOff x="277812" y="3315855"/>
                <a:chExt cx="8696545" cy="126769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D4D5278-8036-45E1-B3C5-61EEBEF85598}"/>
                    </a:ext>
                  </a:extLst>
                </p:cNvPr>
                <p:cNvGrpSpPr/>
                <p:nvPr/>
              </p:nvGrpSpPr>
              <p:grpSpPr bwMode="gray">
                <a:xfrm>
                  <a:off x="277812" y="3315855"/>
                  <a:ext cx="8662988" cy="1267691"/>
                  <a:chOff x="277812" y="3315855"/>
                  <a:chExt cx="9166368" cy="1267691"/>
                </a:xfrm>
              </p:grpSpPr>
              <p:sp>
                <p:nvSpPr>
                  <p:cNvPr id="28" name="Arrow: Pentagon 27">
                    <a:extLst>
                      <a:ext uri="{FF2B5EF4-FFF2-40B4-BE49-F238E27FC236}">
                        <a16:creationId xmlns:a16="http://schemas.microsoft.com/office/drawing/2014/main" id="{D666401E-3507-4958-B177-250A8DE78DF5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77812" y="3318164"/>
                    <a:ext cx="1643351" cy="1263073"/>
                  </a:xfrm>
                  <a:prstGeom prst="homePlate">
                    <a:avLst>
                      <a:gd name="adj" fmla="val 28793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Arrow: Chevron 28">
                    <a:extLst>
                      <a:ext uri="{FF2B5EF4-FFF2-40B4-BE49-F238E27FC236}">
                        <a16:creationId xmlns:a16="http://schemas.microsoft.com/office/drawing/2014/main" id="{AACB55AC-CDA9-45DE-9158-ADB777492FB3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699490" y="3318164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Arrow: Chevron 29">
                    <a:extLst>
                      <a:ext uri="{FF2B5EF4-FFF2-40B4-BE49-F238E27FC236}">
                        <a16:creationId xmlns:a16="http://schemas.microsoft.com/office/drawing/2014/main" id="{F00A52F9-4520-4FDE-A080-4B34A234EBA1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200399" y="3318164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Arrow: Chevron 30">
                    <a:extLst>
                      <a:ext uri="{FF2B5EF4-FFF2-40B4-BE49-F238E27FC236}">
                        <a16:creationId xmlns:a16="http://schemas.microsoft.com/office/drawing/2014/main" id="{537DB2A2-FE5F-40EC-B3AB-C8211C44442E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4705926" y="3315855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" name="Arrow: Chevron 31">
                    <a:extLst>
                      <a:ext uri="{FF2B5EF4-FFF2-40B4-BE49-F238E27FC236}">
                        <a16:creationId xmlns:a16="http://schemas.microsoft.com/office/drawing/2014/main" id="{C0D685D8-9538-4C00-93EE-DAE73003DEAD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6211453" y="3315855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Arrow: Chevron 32">
                    <a:extLst>
                      <a:ext uri="{FF2B5EF4-FFF2-40B4-BE49-F238E27FC236}">
                        <a16:creationId xmlns:a16="http://schemas.microsoft.com/office/drawing/2014/main" id="{36E3577A-786E-4851-A11A-D9FDD24C2A72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716980" y="3315855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1A6A1D5-5702-40A8-AB9F-6AD4F5CF21D1}"/>
                    </a:ext>
                  </a:extLst>
                </p:cNvPr>
                <p:cNvSpPr txBox="1"/>
                <p:nvPr/>
              </p:nvSpPr>
              <p:spPr bwMode="gray">
                <a:xfrm>
                  <a:off x="277812" y="3677548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Recognize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Need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962F891-7391-4AEE-8541-D804C132B0D5}"/>
                    </a:ext>
                  </a:extLst>
                </p:cNvPr>
                <p:cNvSpPr txBox="1"/>
                <p:nvPr/>
              </p:nvSpPr>
              <p:spPr bwMode="gray">
                <a:xfrm>
                  <a:off x="1817316" y="3677548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Conduct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Research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5D16374-103F-4109-83E1-3BC696A9FA1C}"/>
                    </a:ext>
                  </a:extLst>
                </p:cNvPr>
                <p:cNvSpPr txBox="1"/>
                <p:nvPr/>
              </p:nvSpPr>
              <p:spPr bwMode="gray">
                <a:xfrm>
                  <a:off x="3245037" y="3670096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Evaluate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Options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B3E26D9-6C8F-4FEF-B2E0-D193166F9D0C}"/>
                    </a:ext>
                  </a:extLst>
                </p:cNvPr>
                <p:cNvSpPr txBox="1"/>
                <p:nvPr/>
              </p:nvSpPr>
              <p:spPr bwMode="gray">
                <a:xfrm>
                  <a:off x="4663015" y="3673299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Scope the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Solution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60FBC0A-AF3E-4CDD-B2FB-97CD352E0210}"/>
                    </a:ext>
                  </a:extLst>
                </p:cNvPr>
                <p:cNvSpPr txBox="1"/>
                <p:nvPr/>
              </p:nvSpPr>
              <p:spPr bwMode="gray">
                <a:xfrm>
                  <a:off x="6068561" y="3659075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Solicit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Proposals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9093B8C-5B3F-43B1-9C4E-CD3A50901BB2}"/>
                    </a:ext>
                  </a:extLst>
                </p:cNvPr>
                <p:cNvSpPr txBox="1"/>
                <p:nvPr/>
              </p:nvSpPr>
              <p:spPr bwMode="gray">
                <a:xfrm>
                  <a:off x="7497260" y="3673298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Select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Provider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AA0DF0E-D7E3-4524-9386-E261EDBAD088}"/>
                    </a:ext>
                  </a:extLst>
                </p:cNvPr>
                <p:cNvSpPr txBox="1"/>
                <p:nvPr/>
              </p:nvSpPr>
              <p:spPr bwMode="gray">
                <a:xfrm>
                  <a:off x="277813" y="3346302"/>
                  <a:ext cx="147709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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77024B6-5521-493E-A81D-1668FD49B40C}"/>
                    </a:ext>
                  </a:extLst>
                </p:cNvPr>
                <p:cNvSpPr txBox="1"/>
                <p:nvPr/>
              </p:nvSpPr>
              <p:spPr bwMode="gray">
                <a:xfrm>
                  <a:off x="1782167" y="3343993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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15943F-8814-4F05-9CB0-7CD06470ACBE}"/>
                    </a:ext>
                  </a:extLst>
                </p:cNvPr>
                <p:cNvSpPr txBox="1"/>
                <p:nvPr/>
              </p:nvSpPr>
              <p:spPr bwMode="gray">
                <a:xfrm>
                  <a:off x="3208737" y="3343993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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BBB62A-6AD7-4760-887A-A6BB85529BAC}"/>
                    </a:ext>
                  </a:extLst>
                </p:cNvPr>
                <p:cNvSpPr txBox="1"/>
                <p:nvPr/>
              </p:nvSpPr>
              <p:spPr bwMode="gray">
                <a:xfrm>
                  <a:off x="4620428" y="3350396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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D38660B-F604-4DD8-9ECE-F01811A4BAEB}"/>
                    </a:ext>
                  </a:extLst>
                </p:cNvPr>
                <p:cNvSpPr txBox="1"/>
                <p:nvPr/>
              </p:nvSpPr>
              <p:spPr bwMode="gray">
                <a:xfrm>
                  <a:off x="6039262" y="3343993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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2828DA6-0E17-4F52-B123-218C867DA9F6}"/>
                    </a:ext>
                  </a:extLst>
                </p:cNvPr>
                <p:cNvSpPr txBox="1"/>
                <p:nvPr/>
              </p:nvSpPr>
              <p:spPr bwMode="gray">
                <a:xfrm>
                  <a:off x="7482801" y="3339744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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02CBA1-7FE2-4DD8-B8BE-221C63CD6910}"/>
                  </a:ext>
                </a:extLst>
              </p:cNvPr>
              <p:cNvSpPr txBox="1"/>
              <p:nvPr/>
            </p:nvSpPr>
            <p:spPr bwMode="gray">
              <a:xfrm>
                <a:off x="248831" y="3767169"/>
                <a:ext cx="50004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DIGITAL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36EAD0-086E-47CD-B9E6-A0AFC97ABE37}"/>
                  </a:ext>
                </a:extLst>
              </p:cNvPr>
              <p:cNvSpPr txBox="1"/>
              <p:nvPr/>
            </p:nvSpPr>
            <p:spPr bwMode="gray">
              <a:xfrm>
                <a:off x="5251113" y="3772272"/>
                <a:ext cx="3659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VIRTUAL/F2F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772D1B-2E62-489D-A4F9-01D7A89E8E9E}"/>
                </a:ext>
              </a:extLst>
            </p:cNvPr>
            <p:cNvCxnSpPr/>
            <p:nvPr/>
          </p:nvCxnSpPr>
          <p:spPr bwMode="gray">
            <a:xfrm>
              <a:off x="461818" y="4125963"/>
              <a:ext cx="1773381" cy="0"/>
            </a:xfrm>
            <a:prstGeom prst="line">
              <a:avLst/>
            </a:prstGeom>
            <a:ln w="1905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88BC34-0B58-4753-811F-240BF2BBEA11}"/>
                </a:ext>
              </a:extLst>
            </p:cNvPr>
            <p:cNvCxnSpPr/>
            <p:nvPr/>
          </p:nvCxnSpPr>
          <p:spPr bwMode="gray">
            <a:xfrm>
              <a:off x="3480351" y="4120484"/>
              <a:ext cx="1773381" cy="0"/>
            </a:xfrm>
            <a:prstGeom prst="line">
              <a:avLst/>
            </a:prstGeom>
            <a:ln w="1905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DB47CC-EDF6-47C5-A3DB-B5D3EF954FE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520002" y="4120484"/>
              <a:ext cx="678312" cy="0"/>
            </a:xfrm>
            <a:prstGeom prst="line">
              <a:avLst/>
            </a:prstGeom>
            <a:ln w="190500" cap="rnd">
              <a:solidFill>
                <a:srgbClr val="CC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41EA31-EFE0-49AD-B446-5A68770623C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156423" y="4107695"/>
              <a:ext cx="656651" cy="0"/>
            </a:xfrm>
            <a:prstGeom prst="line">
              <a:avLst/>
            </a:prstGeom>
            <a:ln w="190500" cap="rnd">
              <a:solidFill>
                <a:srgbClr val="CC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F05A282-4642-441D-B49B-C0FE692B7CEB}"/>
              </a:ext>
            </a:extLst>
          </p:cNvPr>
          <p:cNvSpPr/>
          <p:nvPr/>
        </p:nvSpPr>
        <p:spPr bwMode="gray">
          <a:xfrm>
            <a:off x="220408" y="2423760"/>
            <a:ext cx="8468684" cy="479452"/>
          </a:xfrm>
          <a:prstGeom prst="rightArrow">
            <a:avLst>
              <a:gd name="adj1" fmla="val 54824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EXPERT SELLERS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8E9C4A6-3CCB-413D-B7F0-C4556424052E}"/>
              </a:ext>
            </a:extLst>
          </p:cNvPr>
          <p:cNvSpPr/>
          <p:nvPr/>
        </p:nvSpPr>
        <p:spPr bwMode="gray">
          <a:xfrm>
            <a:off x="5216558" y="1939046"/>
            <a:ext cx="3472534" cy="479452"/>
          </a:xfrm>
          <a:prstGeom prst="rightArrow">
            <a:avLst>
              <a:gd name="adj1" fmla="val 54824"/>
              <a:gd name="adj2" fmla="val 50000"/>
            </a:avLst>
          </a:prstGeom>
          <a:solidFill>
            <a:srgbClr val="95B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 SELLERS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10A7098-810D-4E27-8A95-074421AE70BA}"/>
              </a:ext>
            </a:extLst>
          </p:cNvPr>
          <p:cNvSpPr/>
          <p:nvPr/>
        </p:nvSpPr>
        <p:spPr bwMode="gray">
          <a:xfrm>
            <a:off x="5885600" y="5030223"/>
            <a:ext cx="2713115" cy="479452"/>
          </a:xfrm>
          <a:prstGeom prst="rightArrow">
            <a:avLst>
              <a:gd name="adj1" fmla="val 54824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LAGGARDS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20C263-5390-4C79-B21E-9E8DE4C6EE13}"/>
              </a:ext>
            </a:extLst>
          </p:cNvPr>
          <p:cNvGrpSpPr/>
          <p:nvPr/>
        </p:nvGrpSpPr>
        <p:grpSpPr bwMode="gray">
          <a:xfrm>
            <a:off x="218081" y="5030223"/>
            <a:ext cx="5312703" cy="479452"/>
            <a:chOff x="125721" y="4614593"/>
            <a:chExt cx="5312703" cy="479452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4C4DC776-A933-4E53-B592-C269A83A7941}"/>
                </a:ext>
              </a:extLst>
            </p:cNvPr>
            <p:cNvSpPr/>
            <p:nvPr/>
          </p:nvSpPr>
          <p:spPr bwMode="gray">
            <a:xfrm>
              <a:off x="125721" y="4614593"/>
              <a:ext cx="5000461" cy="479452"/>
            </a:xfrm>
            <a:prstGeom prst="rightArrow">
              <a:avLst>
                <a:gd name="adj1" fmla="val 54824"/>
                <a:gd name="adj2" fmla="val 50000"/>
              </a:avLst>
            </a:prstGeom>
            <a:solidFill>
              <a:srgbClr val="CC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DIGITAL PIONEERS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50E0217-3909-46DF-9D22-6D3C458EE6C5}"/>
                </a:ext>
              </a:extLst>
            </p:cNvPr>
            <p:cNvGrpSpPr/>
            <p:nvPr/>
          </p:nvGrpSpPr>
          <p:grpSpPr bwMode="gray">
            <a:xfrm>
              <a:off x="5031507" y="4699603"/>
              <a:ext cx="406917" cy="312663"/>
              <a:chOff x="4994318" y="4612284"/>
              <a:chExt cx="598592" cy="47945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93E60ED5-3133-49EE-8B87-5BE46BE4E068}"/>
                  </a:ext>
                </a:extLst>
              </p:cNvPr>
              <p:cNvSpPr/>
              <p:nvPr/>
            </p:nvSpPr>
            <p:spPr bwMode="gray">
              <a:xfrm>
                <a:off x="4994318" y="4612284"/>
                <a:ext cx="297455" cy="479453"/>
              </a:xfrm>
              <a:prstGeom prst="chevron">
                <a:avLst>
                  <a:gd name="adj" fmla="val 73457"/>
                </a:avLst>
              </a:prstGeom>
              <a:solidFill>
                <a:srgbClr val="95B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941146C0-1DBF-4DD4-B55B-6A983C5F069F}"/>
                  </a:ext>
                </a:extLst>
              </p:cNvPr>
              <p:cNvSpPr/>
              <p:nvPr/>
            </p:nvSpPr>
            <p:spPr bwMode="gray">
              <a:xfrm>
                <a:off x="5143049" y="4612284"/>
                <a:ext cx="297455" cy="479453"/>
              </a:xfrm>
              <a:prstGeom prst="chevron">
                <a:avLst>
                  <a:gd name="adj" fmla="val 73457"/>
                </a:avLst>
              </a:prstGeom>
              <a:solidFill>
                <a:srgbClr val="95B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43623DDE-B1FF-4086-98F6-9DA5AF675C57}"/>
                  </a:ext>
                </a:extLst>
              </p:cNvPr>
              <p:cNvSpPr/>
              <p:nvPr/>
            </p:nvSpPr>
            <p:spPr bwMode="gray">
              <a:xfrm>
                <a:off x="5295455" y="4612284"/>
                <a:ext cx="297455" cy="479453"/>
              </a:xfrm>
              <a:prstGeom prst="chevron">
                <a:avLst>
                  <a:gd name="adj" fmla="val 73457"/>
                </a:avLst>
              </a:prstGeom>
              <a:solidFill>
                <a:srgbClr val="95B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88B2FDC-A530-42C3-BE40-04383EF57377}"/>
              </a:ext>
            </a:extLst>
          </p:cNvPr>
          <p:cNvSpPr txBox="1"/>
          <p:nvPr/>
        </p:nvSpPr>
        <p:spPr bwMode="gray">
          <a:xfrm>
            <a:off x="0" y="305072"/>
            <a:ext cx="9144001" cy="1200329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Where Will Your Firm Be Positioned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CC9900"/>
                </a:solidFill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 Relative to the Buyer’s Journey?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Lato Black" panose="020F0A02020204030203" pitchFamily="34" charset="0"/>
              <a:ea typeface="Fira Sans ExtraBold" panose="020B0903050000020004" pitchFamily="34" charset="0"/>
              <a:cs typeface="Lato Black" panose="020F0A02020204030203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FF95820-78B0-4C80-A8AA-AF46ABA57C10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0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6374"/>
            <a:ext cx="9144000" cy="5830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gray">
          <a:xfrm>
            <a:off x="438912" y="301752"/>
            <a:ext cx="4343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1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More Information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3328" y="3739896"/>
            <a:ext cx="2404872" cy="1161288"/>
          </a:xfrm>
          <a:prstGeom prst="rect">
            <a:avLst/>
          </a:prstGeom>
          <a:noFill/>
          <a:ln w="38100">
            <a:solidFill>
              <a:srgbClr val="EA4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C94DD-2134-4704-9684-012B77097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92218"/>
            <a:ext cx="5267620" cy="5750277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699666" y="3108960"/>
            <a:ext cx="1782599" cy="640080"/>
          </a:xfrm>
          <a:prstGeom prst="wedgeRoundRectCallout">
            <a:avLst>
              <a:gd name="adj1" fmla="val 50727"/>
              <a:gd name="adj2" fmla="val 97306"/>
              <a:gd name="adj3" fmla="val 16667"/>
            </a:avLst>
          </a:prstGeom>
          <a:solidFill>
            <a:srgbClr val="EAE9C2"/>
          </a:solidFill>
          <a:ln w="57150" cap="flat" cmpd="sng" algn="ctr">
            <a:solidFill>
              <a:srgbClr val="3361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Subscribe to my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3E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monthly ezine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-121298" y="5200684"/>
            <a:ext cx="5764715" cy="419878"/>
          </a:xfrm>
          <a:prstGeom prst="rect">
            <a:avLst/>
          </a:prstGeom>
          <a:solidFill>
            <a:srgbClr val="DF4F0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www.ae-resource.com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0075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CD4453-DDC7-46E2-8C57-751FCA4F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9869F-02B8-41BA-8CB1-E9725CBE888E}"/>
              </a:ext>
            </a:extLst>
          </p:cNvPr>
          <p:cNvSpPr txBox="1"/>
          <p:nvPr/>
        </p:nvSpPr>
        <p:spPr bwMode="gray">
          <a:xfrm>
            <a:off x="1484972" y="1097674"/>
            <a:ext cx="4583319" cy="268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600" b="1" dirty="0">
                <a:solidFill>
                  <a:srgbClr val="292448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What changes are you seeing in how clients are buying your services?</a:t>
            </a:r>
          </a:p>
        </p:txBody>
      </p:sp>
    </p:spTree>
    <p:extLst>
      <p:ext uri="{BB962C8B-B14F-4D97-AF65-F5344CB8AC3E}">
        <p14:creationId xmlns:p14="http://schemas.microsoft.com/office/powerpoint/2010/main" val="36085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Digital Network System Technology Background 2256800 Vector Art at  Vecteezy">
            <a:extLst>
              <a:ext uri="{FF2B5EF4-FFF2-40B4-BE49-F238E27FC236}">
                <a16:creationId xmlns:a16="http://schemas.microsoft.com/office/drawing/2014/main" id="{1C47FFAA-43B2-48E4-9524-135C5BEAF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4" r="1725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0B6E7A-8D13-4E36-84B1-81933255D214}"/>
              </a:ext>
            </a:extLst>
          </p:cNvPr>
          <p:cNvSpPr/>
          <p:nvPr/>
        </p:nvSpPr>
        <p:spPr>
          <a:xfrm>
            <a:off x="0" y="1542473"/>
            <a:ext cx="6253018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TREND: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Early stages of buying process 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are increasingly happening online 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independent of sellers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80588-E9AB-4DAA-AB8C-AB4F7AF14093}"/>
              </a:ext>
            </a:extLst>
          </p:cNvPr>
          <p:cNvSpPr txBox="1"/>
          <p:nvPr/>
        </p:nvSpPr>
        <p:spPr bwMode="ltGray">
          <a:xfrm>
            <a:off x="0" y="365198"/>
            <a:ext cx="9144001" cy="584775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small" spc="0" normalizeH="0" noProof="0" dirty="0">
                <a:ln>
                  <a:noFill/>
                </a:ln>
                <a:solidFill>
                  <a:srgbClr val="344C6A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The Emerging Business Development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DD15F-ED50-49F4-B0AA-CB05457DB964}"/>
              </a:ext>
            </a:extLst>
          </p:cNvPr>
          <p:cNvSpPr/>
          <p:nvPr/>
        </p:nvSpPr>
        <p:spPr>
          <a:xfrm>
            <a:off x="3075708" y="3810001"/>
            <a:ext cx="6068291" cy="1671782"/>
          </a:xfrm>
          <a:prstGeom prst="rect">
            <a:avLst/>
          </a:prstGeom>
          <a:solidFill>
            <a:srgbClr val="4464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bIns="91440" rtlCol="0" anchor="ctr"/>
          <a:lstStyle/>
          <a:p>
            <a:pPr algn="r">
              <a:lnSpc>
                <a:spcPts val="3400"/>
              </a:lnSpc>
            </a:pPr>
            <a:r>
              <a:rPr lang="en-US" altLang="en-US" sz="2400" b="1" dirty="0">
                <a:solidFill>
                  <a:srgbClr val="E0C66D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TACTIC: </a:t>
            </a: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Fortify your online presence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through thought leadership</a:t>
            </a:r>
          </a:p>
          <a:p>
            <a:pPr algn="r">
              <a:lnSpc>
                <a:spcPts val="3400"/>
              </a:lnSpc>
            </a:pPr>
            <a:r>
              <a:rPr lang="en-US" sz="2400" dirty="0">
                <a:latin typeface="Lato Black" panose="020F0A02020204030203" pitchFamily="34" charset="0"/>
                <a:cs typeface="Lato Black" panose="020F0A02020204030203" pitchFamily="34" charset="0"/>
              </a:rPr>
              <a:t>marketing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121F9-CB65-4344-9FA1-753586991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/>
          <a:stretch/>
        </p:blipFill>
        <p:spPr>
          <a:xfrm>
            <a:off x="0" y="3214255"/>
            <a:ext cx="4123548" cy="3643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C6216-6D8E-47A6-97B6-54D4D810B83E}"/>
              </a:ext>
            </a:extLst>
          </p:cNvPr>
          <p:cNvSpPr txBox="1"/>
          <p:nvPr/>
        </p:nvSpPr>
        <p:spPr bwMode="gray">
          <a:xfrm>
            <a:off x="6481250" y="1233455"/>
            <a:ext cx="21916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565D6F"/>
                </a:solidFill>
                <a:latin typeface="Goffik-Outline" panose="02000906030000020004" pitchFamily="2" charset="0"/>
                <a:cs typeface="Lato Black" panose="020F0A02020204030203" pitchFamily="34" charset="0"/>
              </a:rPr>
              <a:t>#1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2415D-5090-4956-8895-9F29BFC63F38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 bwMode="gray"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0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29135-DC1C-4D1E-99C0-35F29BF359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37016-658C-4BAA-8176-5FA8E2628049}"/>
              </a:ext>
            </a:extLst>
          </p:cNvPr>
          <p:cNvSpPr txBox="1"/>
          <p:nvPr/>
        </p:nvSpPr>
        <p:spPr>
          <a:xfrm>
            <a:off x="0" y="1185330"/>
            <a:ext cx="4765964" cy="3108543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lIns="365760" tIns="182880" rIns="274320" bIns="18288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Based on our study of  buyer behavior, we estimate that approximately 70% of buyers’ sales behavior happens in the digital space.</a:t>
            </a:r>
          </a:p>
          <a:p>
            <a:pPr algn="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— Lee Frederickson, Hinge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3E13B-39F7-40A3-B5D0-2400AFB86A21}"/>
              </a:ext>
            </a:extLst>
          </p:cNvPr>
          <p:cNvSpPr/>
          <p:nvPr/>
        </p:nvSpPr>
        <p:spPr>
          <a:xfrm>
            <a:off x="4765964" y="1422399"/>
            <a:ext cx="4378036" cy="840509"/>
          </a:xfrm>
          <a:prstGeom prst="rect">
            <a:avLst/>
          </a:prstGeom>
          <a:solidFill>
            <a:srgbClr val="25406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27BA3A-F88E-48A3-AEBD-73A362FC6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725" t="19827" r="8046"/>
          <a:stretch/>
        </p:blipFill>
        <p:spPr>
          <a:xfrm>
            <a:off x="4765964" y="1362959"/>
            <a:ext cx="3519054" cy="54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3C906-C4D6-4115-9B56-DE0D7C63B2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-7153" y="0"/>
            <a:ext cx="915427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C9773F-A659-4881-9CA0-FE3F56AB8ED8}"/>
              </a:ext>
            </a:extLst>
          </p:cNvPr>
          <p:cNvSpPr txBox="1"/>
          <p:nvPr/>
        </p:nvSpPr>
        <p:spPr bwMode="gray">
          <a:xfrm>
            <a:off x="0" y="586870"/>
            <a:ext cx="914400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Engineers Are Doing It Too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13F70-3D08-4A48-9088-7E26F392D759}"/>
              </a:ext>
            </a:extLst>
          </p:cNvPr>
          <p:cNvSpPr txBox="1"/>
          <p:nvPr/>
        </p:nvSpPr>
        <p:spPr>
          <a:xfrm>
            <a:off x="9236" y="6535964"/>
            <a:ext cx="4895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TREW Marketing,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of Marketing to Engineers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(2021)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5A419F-F08D-4C38-8D4A-D47E1CA49D43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C2177E-1855-4D9B-A458-5FBB06FC99E1}"/>
              </a:ext>
            </a:extLst>
          </p:cNvPr>
          <p:cNvGrpSpPr/>
          <p:nvPr/>
        </p:nvGrpSpPr>
        <p:grpSpPr>
          <a:xfrm>
            <a:off x="527829" y="1565473"/>
            <a:ext cx="4101390" cy="3925228"/>
            <a:chOff x="527829" y="1565473"/>
            <a:chExt cx="4101390" cy="39252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E93860-9245-4D0B-977A-2D9E06645930}"/>
                </a:ext>
              </a:extLst>
            </p:cNvPr>
            <p:cNvSpPr txBox="1"/>
            <p:nvPr/>
          </p:nvSpPr>
          <p:spPr bwMode="gray">
            <a:xfrm>
              <a:off x="949547" y="4290372"/>
              <a:ext cx="32185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complete</a:t>
              </a:r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 over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half of the buying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process online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DBD04794-3337-440D-9D61-5DDBC104BD2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99015721"/>
                </p:ext>
              </p:extLst>
            </p:nvPr>
          </p:nvGraphicFramePr>
          <p:xfrm>
            <a:off x="527829" y="1565473"/>
            <a:ext cx="4101390" cy="27342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27C6FC-4EF4-45C6-A122-986DF2EAA347}"/>
                </a:ext>
              </a:extLst>
            </p:cNvPr>
            <p:cNvSpPr txBox="1"/>
            <p:nvPr/>
          </p:nvSpPr>
          <p:spPr bwMode="gray">
            <a:xfrm>
              <a:off x="2462962" y="3076104"/>
              <a:ext cx="989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62%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1FF0E1-AAC3-4609-B74E-61D9678171A8}"/>
              </a:ext>
            </a:extLst>
          </p:cNvPr>
          <p:cNvGrpSpPr/>
          <p:nvPr/>
        </p:nvGrpSpPr>
        <p:grpSpPr>
          <a:xfrm>
            <a:off x="4438782" y="1565473"/>
            <a:ext cx="4101390" cy="3925228"/>
            <a:chOff x="4438782" y="1565473"/>
            <a:chExt cx="4101390" cy="39252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4933A8-8529-41F8-8B32-9FC36C9CC4F7}"/>
                </a:ext>
              </a:extLst>
            </p:cNvPr>
            <p:cNvSpPr txBox="1"/>
            <p:nvPr/>
          </p:nvSpPr>
          <p:spPr bwMode="gray">
            <a:xfrm>
              <a:off x="4880211" y="4290372"/>
              <a:ext cx="32185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of buying process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online for buyers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under 45 years old</a:t>
              </a:r>
            </a:p>
          </p:txBody>
        </p: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5A6D5035-1A98-4AE5-AC09-C0AEAB922D6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93899331"/>
                </p:ext>
              </p:extLst>
            </p:nvPr>
          </p:nvGraphicFramePr>
          <p:xfrm>
            <a:off x="4438782" y="1565473"/>
            <a:ext cx="4101390" cy="27342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59AB30-02BF-4F96-BF6C-53B3D50AF976}"/>
                </a:ext>
              </a:extLst>
            </p:cNvPr>
            <p:cNvSpPr txBox="1"/>
            <p:nvPr/>
          </p:nvSpPr>
          <p:spPr bwMode="gray">
            <a:xfrm>
              <a:off x="6276635" y="3076103"/>
              <a:ext cx="12186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70+%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1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B0C336F-2984-448C-AF3D-9B5E07E1E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E68629-3CD1-4DE0-A3F0-90DB804E5420}"/>
              </a:ext>
            </a:extLst>
          </p:cNvPr>
          <p:cNvSpPr txBox="1"/>
          <p:nvPr/>
        </p:nvSpPr>
        <p:spPr bwMode="gray">
          <a:xfrm>
            <a:off x="562262" y="480341"/>
            <a:ext cx="4695756" cy="2913490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How effective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 is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your firm in the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space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where most of the buyer’s 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Lato Black" panose="020F0A02020204030203" pitchFamily="34" charset="0"/>
                <a:ea typeface="Fira Sans ExtraBold" panose="020B0903050000020004" pitchFamily="34" charset="0"/>
                <a:cs typeface="Lato Black" panose="020F0A02020204030203" pitchFamily="34" charset="0"/>
              </a:rPr>
              <a:t>journey       is taking place?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Lato Black" panose="020F0A02020204030203" pitchFamily="34" charset="0"/>
              <a:ea typeface="Fira Sans ExtraBold" panose="020B0903050000020004" pitchFamily="34" charset="0"/>
              <a:cs typeface="Lato Black" panose="020F0A0202020403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8E4257F-3230-4BA5-A245-61E9CAAE9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42" y="1928558"/>
            <a:ext cx="1517685" cy="227280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8F549B5-2994-40CD-9477-AEEC65BC9C3B}"/>
              </a:ext>
            </a:extLst>
          </p:cNvPr>
          <p:cNvGrpSpPr/>
          <p:nvPr/>
        </p:nvGrpSpPr>
        <p:grpSpPr bwMode="gray">
          <a:xfrm>
            <a:off x="248831" y="3888508"/>
            <a:ext cx="8699149" cy="1948873"/>
            <a:chOff x="248831" y="3888508"/>
            <a:chExt cx="8699149" cy="19488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4A7BAC-6100-4FEE-AAF4-7007B446C94E}"/>
                </a:ext>
              </a:extLst>
            </p:cNvPr>
            <p:cNvGrpSpPr/>
            <p:nvPr/>
          </p:nvGrpSpPr>
          <p:grpSpPr bwMode="gray">
            <a:xfrm>
              <a:off x="248831" y="3888508"/>
              <a:ext cx="8699149" cy="1948873"/>
              <a:chOff x="248831" y="3759200"/>
              <a:chExt cx="8699149" cy="194887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121EF2D-0BC0-4889-9B1C-D3DC2DBBC5FD}"/>
                  </a:ext>
                </a:extLst>
              </p:cNvPr>
              <p:cNvSpPr/>
              <p:nvPr/>
            </p:nvSpPr>
            <p:spPr bwMode="gray">
              <a:xfrm>
                <a:off x="251434" y="3759200"/>
                <a:ext cx="5000461" cy="1948873"/>
              </a:xfrm>
              <a:prstGeom prst="rect">
                <a:avLst/>
              </a:pr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7CCFC56-FA34-40EC-BDD3-2394089A5545}"/>
                  </a:ext>
                </a:extLst>
              </p:cNvPr>
              <p:cNvSpPr/>
              <p:nvPr/>
            </p:nvSpPr>
            <p:spPr bwMode="gray">
              <a:xfrm>
                <a:off x="5251895" y="3759200"/>
                <a:ext cx="3659925" cy="194887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AB99348-39F1-48EE-89D8-8122DDDA1966}"/>
                  </a:ext>
                </a:extLst>
              </p:cNvPr>
              <p:cNvGrpSpPr/>
              <p:nvPr/>
            </p:nvGrpSpPr>
            <p:grpSpPr bwMode="gray">
              <a:xfrm>
                <a:off x="251435" y="4230251"/>
                <a:ext cx="8696545" cy="1267691"/>
                <a:chOff x="277812" y="3315855"/>
                <a:chExt cx="8696545" cy="1267691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01719D64-8ED1-48D5-AB93-E89ED2FE0519}"/>
                    </a:ext>
                  </a:extLst>
                </p:cNvPr>
                <p:cNvGrpSpPr/>
                <p:nvPr/>
              </p:nvGrpSpPr>
              <p:grpSpPr bwMode="gray">
                <a:xfrm>
                  <a:off x="277812" y="3315855"/>
                  <a:ext cx="8662988" cy="1267691"/>
                  <a:chOff x="277812" y="3315855"/>
                  <a:chExt cx="9166368" cy="1267691"/>
                </a:xfrm>
              </p:grpSpPr>
              <p:sp>
                <p:nvSpPr>
                  <p:cNvPr id="16" name="Arrow: Pentagon 15">
                    <a:extLst>
                      <a:ext uri="{FF2B5EF4-FFF2-40B4-BE49-F238E27FC236}">
                        <a16:creationId xmlns:a16="http://schemas.microsoft.com/office/drawing/2014/main" id="{F06AEA18-ECA8-402E-8F08-D03DA33F62AF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77812" y="3318164"/>
                    <a:ext cx="1643351" cy="1263073"/>
                  </a:xfrm>
                  <a:prstGeom prst="homePlate">
                    <a:avLst>
                      <a:gd name="adj" fmla="val 28793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Arrow: Chevron 16">
                    <a:extLst>
                      <a:ext uri="{FF2B5EF4-FFF2-40B4-BE49-F238E27FC236}">
                        <a16:creationId xmlns:a16="http://schemas.microsoft.com/office/drawing/2014/main" id="{0435A309-F8A4-4501-8015-233DC15FFF7B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699490" y="3318164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" name="Arrow: Chevron 17">
                    <a:extLst>
                      <a:ext uri="{FF2B5EF4-FFF2-40B4-BE49-F238E27FC236}">
                        <a16:creationId xmlns:a16="http://schemas.microsoft.com/office/drawing/2014/main" id="{1158BD9E-7E94-415F-AA14-2442AC7FEF4C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200399" y="3318164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Arrow: Chevron 18">
                    <a:extLst>
                      <a:ext uri="{FF2B5EF4-FFF2-40B4-BE49-F238E27FC236}">
                        <a16:creationId xmlns:a16="http://schemas.microsoft.com/office/drawing/2014/main" id="{51026932-5F11-4BF9-9915-6D8E73BF92C8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4705926" y="3315855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Arrow: Chevron 19">
                    <a:extLst>
                      <a:ext uri="{FF2B5EF4-FFF2-40B4-BE49-F238E27FC236}">
                        <a16:creationId xmlns:a16="http://schemas.microsoft.com/office/drawing/2014/main" id="{DFB6023A-295A-4CE0-91A6-ED55D7EDE38D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6211453" y="3315855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Arrow: Chevron 20">
                    <a:extLst>
                      <a:ext uri="{FF2B5EF4-FFF2-40B4-BE49-F238E27FC236}">
                        <a16:creationId xmlns:a16="http://schemas.microsoft.com/office/drawing/2014/main" id="{4C04BF80-EE25-46C8-8644-F1A51BD7D0C7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716980" y="3315855"/>
                    <a:ext cx="1727200" cy="1265382"/>
                  </a:xfrm>
                  <a:prstGeom prst="chevron">
                    <a:avLst>
                      <a:gd name="adj" fmla="val 28832"/>
                    </a:avLst>
                  </a:prstGeom>
                  <a:solidFill>
                    <a:srgbClr val="4864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3C8F76F-56D8-47BF-8751-E01D742C9FE6}"/>
                    </a:ext>
                  </a:extLst>
                </p:cNvPr>
                <p:cNvSpPr txBox="1"/>
                <p:nvPr/>
              </p:nvSpPr>
              <p:spPr bwMode="gray">
                <a:xfrm>
                  <a:off x="277812" y="3677548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Recognize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Need</a:t>
                  </a: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FB066AF-FEA8-442C-830A-5DF12F54F5A2}"/>
                    </a:ext>
                  </a:extLst>
                </p:cNvPr>
                <p:cNvSpPr txBox="1"/>
                <p:nvPr/>
              </p:nvSpPr>
              <p:spPr bwMode="gray">
                <a:xfrm>
                  <a:off x="1817316" y="3677548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Conduct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Research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84B4E2-1A92-465F-BC96-B4F9D6FD166D}"/>
                    </a:ext>
                  </a:extLst>
                </p:cNvPr>
                <p:cNvSpPr txBox="1"/>
                <p:nvPr/>
              </p:nvSpPr>
              <p:spPr bwMode="gray">
                <a:xfrm>
                  <a:off x="3245037" y="3670096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Evaluate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Options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182E167-500C-4ECF-9E57-89D53BAE4EBB}"/>
                    </a:ext>
                  </a:extLst>
                </p:cNvPr>
                <p:cNvSpPr txBox="1"/>
                <p:nvPr/>
              </p:nvSpPr>
              <p:spPr bwMode="gray">
                <a:xfrm>
                  <a:off x="4663015" y="3673299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Scope the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Solution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BB40E29-5A5C-4650-9DCD-688731252B91}"/>
                    </a:ext>
                  </a:extLst>
                </p:cNvPr>
                <p:cNvSpPr txBox="1"/>
                <p:nvPr/>
              </p:nvSpPr>
              <p:spPr bwMode="gray">
                <a:xfrm>
                  <a:off x="6068561" y="3659075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Solicit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Proposals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B90EFFE-A359-42D0-A569-82FA6AE1F84A}"/>
                    </a:ext>
                  </a:extLst>
                </p:cNvPr>
                <p:cNvSpPr txBox="1"/>
                <p:nvPr/>
              </p:nvSpPr>
              <p:spPr bwMode="gray">
                <a:xfrm>
                  <a:off x="7497260" y="3673298"/>
                  <a:ext cx="14770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Select</a:t>
                  </a: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Provider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6FA8EC0-8E21-45CE-A6BF-1A32161E51A1}"/>
                    </a:ext>
                  </a:extLst>
                </p:cNvPr>
                <p:cNvSpPr txBox="1"/>
                <p:nvPr/>
              </p:nvSpPr>
              <p:spPr bwMode="gray">
                <a:xfrm>
                  <a:off x="277813" y="3346302"/>
                  <a:ext cx="147709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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2C91474-3D26-488A-B76E-44A67A39CF61}"/>
                    </a:ext>
                  </a:extLst>
                </p:cNvPr>
                <p:cNvSpPr txBox="1"/>
                <p:nvPr/>
              </p:nvSpPr>
              <p:spPr bwMode="gray">
                <a:xfrm>
                  <a:off x="1782167" y="3343993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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57DFE59-66E8-494B-BC1B-299CECFA769E}"/>
                    </a:ext>
                  </a:extLst>
                </p:cNvPr>
                <p:cNvSpPr txBox="1"/>
                <p:nvPr/>
              </p:nvSpPr>
              <p:spPr bwMode="gray">
                <a:xfrm>
                  <a:off x="3208737" y="3343993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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9395F6-7FE6-4154-86B6-D964BBF8CC26}"/>
                    </a:ext>
                  </a:extLst>
                </p:cNvPr>
                <p:cNvSpPr txBox="1"/>
                <p:nvPr/>
              </p:nvSpPr>
              <p:spPr bwMode="gray">
                <a:xfrm>
                  <a:off x="4620428" y="3350396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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314EA00-4AF4-4C81-BA65-C856B98AE58A}"/>
                    </a:ext>
                  </a:extLst>
                </p:cNvPr>
                <p:cNvSpPr txBox="1"/>
                <p:nvPr/>
              </p:nvSpPr>
              <p:spPr bwMode="gray">
                <a:xfrm>
                  <a:off x="6039262" y="3343993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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EF09F66-22A1-4DEC-B20E-750421617BA7}"/>
                    </a:ext>
                  </a:extLst>
                </p:cNvPr>
                <p:cNvSpPr txBox="1"/>
                <p:nvPr/>
              </p:nvSpPr>
              <p:spPr bwMode="gray">
                <a:xfrm>
                  <a:off x="7482801" y="3339744"/>
                  <a:ext cx="14579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8CADBA"/>
                      </a:solidFill>
                      <a:sym typeface="Wingdings" panose="05000000000000000000" pitchFamily="2" charset="2"/>
                    </a:rPr>
                    <a:t></a:t>
                  </a:r>
                  <a:endParaRPr lang="en-US" sz="2800" dirty="0">
                    <a:solidFill>
                      <a:srgbClr val="8CADBA"/>
                    </a:solidFill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572279-2849-49F7-8708-AB63A9050056}"/>
                  </a:ext>
                </a:extLst>
              </p:cNvPr>
              <p:cNvSpPr txBox="1"/>
              <p:nvPr/>
            </p:nvSpPr>
            <p:spPr bwMode="gray">
              <a:xfrm>
                <a:off x="248831" y="3767169"/>
                <a:ext cx="50004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DIGITAL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02C9F47-CFAF-40B8-9B06-625737C6AC15}"/>
                  </a:ext>
                </a:extLst>
              </p:cNvPr>
              <p:cNvSpPr txBox="1"/>
              <p:nvPr/>
            </p:nvSpPr>
            <p:spPr bwMode="gray">
              <a:xfrm>
                <a:off x="5251113" y="3772272"/>
                <a:ext cx="35103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VIRTUAL / F2F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C5FB54-67C5-4F7B-9FC1-BD296146FBED}"/>
                </a:ext>
              </a:extLst>
            </p:cNvPr>
            <p:cNvCxnSpPr/>
            <p:nvPr/>
          </p:nvCxnSpPr>
          <p:spPr bwMode="gray">
            <a:xfrm>
              <a:off x="461818" y="4125963"/>
              <a:ext cx="1773381" cy="0"/>
            </a:xfrm>
            <a:prstGeom prst="line">
              <a:avLst/>
            </a:prstGeom>
            <a:ln w="1905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0ABB68-5928-471D-A264-1D375FDB730A}"/>
                </a:ext>
              </a:extLst>
            </p:cNvPr>
            <p:cNvCxnSpPr/>
            <p:nvPr/>
          </p:nvCxnSpPr>
          <p:spPr bwMode="gray">
            <a:xfrm>
              <a:off x="3480351" y="4120484"/>
              <a:ext cx="1773381" cy="0"/>
            </a:xfrm>
            <a:prstGeom prst="line">
              <a:avLst/>
            </a:prstGeom>
            <a:ln w="1905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304DEA-33C6-4505-9C15-64A1629FE58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520002" y="4120484"/>
              <a:ext cx="593733" cy="0"/>
            </a:xfrm>
            <a:prstGeom prst="line">
              <a:avLst/>
            </a:prstGeom>
            <a:ln w="190500" cap="rnd">
              <a:solidFill>
                <a:srgbClr val="CC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7096022-CE7A-4A10-98CF-472883CA868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081818" y="4107695"/>
              <a:ext cx="731256" cy="0"/>
            </a:xfrm>
            <a:prstGeom prst="line">
              <a:avLst/>
            </a:prstGeom>
            <a:ln w="190500" cap="rnd">
              <a:solidFill>
                <a:srgbClr val="CC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499C549-7815-4D2B-8729-49177B2299AA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23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C70B-777A-4701-807A-82E2FA82AA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1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E7B2B-7865-435E-B47F-AEDD0C7EE9BD}"/>
              </a:ext>
            </a:extLst>
          </p:cNvPr>
          <p:cNvSpPr txBox="1"/>
          <p:nvPr/>
        </p:nvSpPr>
        <p:spPr bwMode="gray">
          <a:xfrm>
            <a:off x="4257965" y="836089"/>
            <a:ext cx="4267200" cy="390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Open Sans" panose="020B0606030504020204" pitchFamily="34" charset="0"/>
              </a:rPr>
              <a:t>Today’s buying process begins with Google. If you don’t show up in a search and offer engaging content, your services  will go unnoticed.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Open Sans" panose="020B0606030504020204" pitchFamily="34" charset="0"/>
              </a:rPr>
              <a:t>—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Danielle Berg &amp; Liz Alton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BD390D-9FC4-4C48-B036-B5A97FA4D3A2}"/>
              </a:ext>
            </a:extLst>
          </p:cNvPr>
          <p:cNvSpPr/>
          <p:nvPr/>
        </p:nvSpPr>
        <p:spPr bwMode="gray">
          <a:xfrm>
            <a:off x="0" y="1025235"/>
            <a:ext cx="4222105" cy="8405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45FF8C-1761-479E-BC8D-45C7DE0BA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5" t="19932" r="69091" b="52458"/>
          <a:stretch/>
        </p:blipFill>
        <p:spPr bwMode="gray">
          <a:xfrm>
            <a:off x="1330036" y="1366981"/>
            <a:ext cx="1496291" cy="1893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96EEB-3A58-4B0D-A4FD-65AC1F86AAD4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31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6" t="18405" r="9635" b="24149"/>
          <a:stretch/>
        </p:blipFill>
        <p:spPr>
          <a:xfrm>
            <a:off x="7724137" y="6376578"/>
            <a:ext cx="1371600" cy="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7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100"/>
  <p:tag name="BASENAME" val="Growth Strategies"/>
  <p:tag name="SAVETOFOLDER" val="C:\Users\Mel\Documents\Business Edge\Clients\Schnabel\Planning Meeting\"/>
  <p:tag name="IMAGEWIDTH" val="3000"/>
  <p:tag name="IMAGEHEIGHT" val="2250"/>
  <p:tag name="EXPORTRANGE" val="SlideRange"/>
  <p:tag name="EXPORTSLIDERANGE" val="15"/>
  <p:tag name="SIZEBY" val="PIXELS"/>
  <p:tag name="EXPORTAS" val="JPG"/>
  <p:tag name="NUMBERFORMAT" val="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8">
    <wetp:webextensionref xmlns:r="http://schemas.openxmlformats.org/officeDocument/2006/relationships" r:id="rId1"/>
  </wetp:taskpane>
  <wetp:taskpane dockstate="right" visibility="0" width="438" row="9">
    <wetp:webextensionref xmlns:r="http://schemas.openxmlformats.org/officeDocument/2006/relationships" r:id="rId2"/>
  </wetp:taskpane>
  <wetp:taskpane dockstate="right" visibility="0" width="438" row="11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A500EC94-2DCA-4CA0-A8ED-4447FB3C307F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F5038F4-1440-4311-8FFB-C9956F81091B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31DF65EC-D8DA-4CCB-B88B-79791B0BDB21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246291</TotalTime>
  <Words>1172</Words>
  <Application>Microsoft Office PowerPoint</Application>
  <PresentationFormat>On-screen Show (4:3)</PresentationFormat>
  <Paragraphs>314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 Narrow</vt:lpstr>
      <vt:lpstr>Calibri</vt:lpstr>
      <vt:lpstr>Bahnschrift Light SemiCondensed</vt:lpstr>
      <vt:lpstr>Arial</vt:lpstr>
      <vt:lpstr>Goffik-Outline</vt:lpstr>
      <vt:lpstr>Lato Black</vt:lpstr>
      <vt:lpstr>Khmer UI</vt:lpstr>
      <vt:lpstr>Calibri Light</vt:lpstr>
      <vt:lpstr>Office Theme</vt:lpstr>
      <vt:lpstr>4_Office Theme</vt:lpstr>
      <vt:lpstr>6_Office Theme</vt:lpstr>
      <vt:lpstr>7_Office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 Lester</dc:creator>
  <cp:lastModifiedBy>Haleigh Gray</cp:lastModifiedBy>
  <cp:revision>1278</cp:revision>
  <cp:lastPrinted>2020-11-13T14:29:09Z</cp:lastPrinted>
  <dcterms:created xsi:type="dcterms:W3CDTF">2011-11-15T20:45:31Z</dcterms:created>
  <dcterms:modified xsi:type="dcterms:W3CDTF">2021-07-28T13:39:15Z</dcterms:modified>
</cp:coreProperties>
</file>