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</p:sldMasterIdLst>
  <p:notesMasterIdLst>
    <p:notesMasterId r:id="rId24"/>
  </p:notesMasterIdLst>
  <p:handoutMasterIdLst>
    <p:handoutMasterId r:id="rId25"/>
  </p:handoutMasterIdLst>
  <p:sldIdLst>
    <p:sldId id="908" r:id="rId3"/>
    <p:sldId id="696" r:id="rId4"/>
    <p:sldId id="912" r:id="rId5"/>
    <p:sldId id="1178" r:id="rId6"/>
    <p:sldId id="648" r:id="rId7"/>
    <p:sldId id="619" r:id="rId8"/>
    <p:sldId id="1187" r:id="rId9"/>
    <p:sldId id="909" r:id="rId10"/>
    <p:sldId id="905" r:id="rId11"/>
    <p:sldId id="554" r:id="rId12"/>
    <p:sldId id="512" r:id="rId13"/>
    <p:sldId id="1189" r:id="rId14"/>
    <p:sldId id="1190" r:id="rId15"/>
    <p:sldId id="1209" r:id="rId16"/>
    <p:sldId id="1208" r:id="rId17"/>
    <p:sldId id="570" r:id="rId18"/>
    <p:sldId id="697" r:id="rId19"/>
    <p:sldId id="1214" r:id="rId20"/>
    <p:sldId id="1183" r:id="rId21"/>
    <p:sldId id="612" r:id="rId22"/>
    <p:sldId id="1207" r:id="rId2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4" autoAdjust="0"/>
    <p:restoredTop sz="80431" autoAdjust="0"/>
  </p:normalViewPr>
  <p:slideViewPr>
    <p:cSldViewPr snapToGrid="0">
      <p:cViewPr varScale="1">
        <p:scale>
          <a:sx n="68" d="100"/>
          <a:sy n="68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70357" cy="480547"/>
          </a:xfrm>
          <a:prstGeom prst="rect">
            <a:avLst/>
          </a:prstGeom>
        </p:spPr>
        <p:txBody>
          <a:bodyPr vert="horz" lIns="93735" tIns="46867" rIns="93735" bIns="468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13" y="0"/>
            <a:ext cx="3170357" cy="480547"/>
          </a:xfrm>
          <a:prstGeom prst="rect">
            <a:avLst/>
          </a:prstGeom>
        </p:spPr>
        <p:txBody>
          <a:bodyPr vert="horz" lIns="93735" tIns="46867" rIns="93735" bIns="46867" rtlCol="0"/>
          <a:lstStyle>
            <a:lvl1pPr algn="r">
              <a:defRPr sz="1200"/>
            </a:lvl1pPr>
          </a:lstStyle>
          <a:p>
            <a:fld id="{467981CD-1A87-4CAB-8A57-8DC7F395224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654"/>
            <a:ext cx="3170357" cy="480547"/>
          </a:xfrm>
          <a:prstGeom prst="rect">
            <a:avLst/>
          </a:prstGeom>
        </p:spPr>
        <p:txBody>
          <a:bodyPr vert="horz" lIns="93735" tIns="46867" rIns="93735" bIns="468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13" y="9120654"/>
            <a:ext cx="3170357" cy="480547"/>
          </a:xfrm>
          <a:prstGeom prst="rect">
            <a:avLst/>
          </a:prstGeom>
        </p:spPr>
        <p:txBody>
          <a:bodyPr vert="horz" lIns="93735" tIns="46867" rIns="93735" bIns="46867" rtlCol="0" anchor="b"/>
          <a:lstStyle>
            <a:lvl1pPr algn="r">
              <a:defRPr sz="1200"/>
            </a:lvl1pPr>
          </a:lstStyle>
          <a:p>
            <a:fld id="{071CB25A-F98F-4F60-BE46-673456A55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4T19:54:24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7 529,'1034'0,"-694"16,425-16,-442-17,243 18,-336 11,-176-9,0-3,1-2,10-4,51-2,95 7,-100 2,136 12,179-8,-410-3,1 0,-1 2,1 0,-1 0,-1 2,9 4,32 10,-19-12,1-2,0-1,0-2,1-1,-1-2,18-3,26 1,274 1,54-35,17 38,-412-1,0 1,-1 0,1 1,0 1,-1 0,12 5,61 15,73-20,-155-4,25 3,-29-2,0 0,-1-1,1 1,-1-1,1 1,-1 0,1-1,-1 1,1 0,-1-1,1 1,-1 0,0 0,0-1,1 1,-1 0,0 0,0 0,0-1,0 1,0 0,0 0,0 0,0-1,0 1,0 0,-1 0,1 0,0-1,0 1,-1 0,1 0,-1-1,1 1,0 0,-1-1,1 1,-1 0,0-1,1 1,-11 14,0-1,0 0,-2 0,0-1,0-1,-1 0,-3 1,-26 19,-1-3,-1-2,-2-2,0-1,-26 7,55-24,1-1,-1-1,0 0,0-2,-1 0,1 0,-1-2,1 0,-3-2,-120 5,51 2,-91-4,92-3,-86 35,-105-33,-3030-1,3161-17,49 3,-137-41,205 50,0-2,0-2,0-1,-6-4,-103-28,32 22,39-3,38 12,0 0,-1 2,0 2,-1 1,1 1,-12 2,-177 6,45-37,32 30,143 4,0 1,1-1,-1 0,0 1,1-1,-1 1,0 0,1-1,-1 1,1 0,-1 0,1 0,0 0,-1 0,1 0,0 0,0 1,-1-1,1 0,0 1,0-1,1 1,-1-1,0 1,0 0,1-1,-1 1,1 0,-1-1,1 1,0 0,0-1,0 1,0 0,0 0,0-1,0 1,1 1,-1-2,-1 1,1-1,0 0,0 0,0 0,0 0,0 0,0 0,0 0,0 1,1-1,-1 0,0 0,1 0,-1 0,1 0,-1 0,1 0,-1 0,1 0,0-1,0 1,-1 0,1 0,0 0,0-1,0 1,0 0,0-1,0 1,0-1,0 1,0-1,0 0,0 1,0-1,0 0,0 0,0 1,0-1,0 0,0 0,1 0,-1 0,0-1,0 1,0 0,0 0,0-1,1 1,19-4,0-1,0 0,0-2,-1 0,1-1,-2-1,3-3,68-26,67-11,40-1,-127 33,256-45,-237 48,-46 9,1-3,-1-1,-1-2,0-2,11-6,141-76,202-72,-363 155,0 2,1 2,-1 1,1 1,1 2,-1 1,1 2,19 2,192 4,-203-6,0-3,-1-1,0-2,8-4,183-45,-167 50,0 4,35 4,-6 0,620-2,-492-17,197-16,-265 32,38 9,76 0,357-8,-203 19,-135-20,-411 22,-43-5,-32-7,171-8,-433 4,371 12,50-6,-236 49,-52-2,274-47,1 2,-39 16,49-13,-1-3,0-1,-1-2,-11 0,31-7,-29 3,-1 2,1 2,-42 14,-60 28,-5 3,95-42,-87 12,-233-21,234-6,-9-11,38-6,22-25,35 12,-169-48,125 38,88 32,-1 0,0 2,-1 1,1 0,-1 2,-5 0,-76-4,101 8,-71-10,0 2,-28 3,-76 0,-65-5,109-6,42 3,-81-5,122 13,0 2,-1 2,-39 4,-188 17,191-11,37 19,39-22,-1-1,0-1,0 0,0-1,0 0,0-1,-8 0,-78 14,91-13,0 1,0 0,1 0,-1 1,1 0,0 0,0 1,0-1,0 2,1-1,-6 7,5-5,0 1,0-1,-1 0,0 0,-1-1,1-1,-1 1,0-1,-1 0,1-1,-6 2,9-4,0 0,1 1,-1-1,1 1,0 0,0 1,0-1,0 1,0 0,1 0,0 0,-1 2,5-6,-1 1,1-1,0 1,-1-1,1 1,0-1,-1 1,1-1,0 1,0-1,0 1,0-1,-1 1,1 0,0-1,0 1,0-1,0 1,0 0,1-1,-1 1,0-1,0 1,0-1,0 1,1 0,-1-1,0 1,0-1,1 1,-1-1,0 0,1 1,-1-1,1 1,-1-1,1 1,-1-1,1 0,-1 1,1-1,-1 0,1 0,-1 1,1-1,-1 0,1 0,-1 0,1 0,0 0,-1 0,1 0,-1 0,1 0,34 1,17-6,-28 1,0 1,0 2,0 0,0 2,0 1,21 3,66 29,-81-22,1-3,0 0,1-2,21 2,522 56,-554-62,7 0,0 2,-1 0,1 2,20 8,-45-14,1 0,-1 0,0 0,0 1,0-1,1 1,-2 0,1 0,0 0,0 0,-1 0,1 1,-1-1,1 1,-1 0,0 0,0 0,-1 0,1 0,0 0,-1 0,0 0,0 0,0 1,0-1,0 1,-1-1,1 1,-1-1,0 0,0 1,0-1,-1 1,1-1,-1 1,0-1,-1 0,1-1,-1 1,0-1,0 1,0-1,0 0,-1 0,1 0,-1 0,1 0,-1-1,1 1,-1-1,-2 1,-9 7,-8 5,-77 43,-40-17,0-6,-78 36,121-51,53-7,-46 19,70-19,-46 17,59-29,10-3,11-2,13-3,-2 1,-1 0,0-2,-1 0,23-13,195-99,-198 103,0 2,1 2,0 3,1 1,0 2,46-2,28-8,94-28,28-5,-154 38,1 4,33 2,185-27,345 18,-580 16,195 0,-2-34,325 34,-511 1,35 0,0-5,2-6,1-21,-78 18,4-3,-1-3,-1-1,36-23,88-41,-93 62,1 3,0 4,1 3,1 3,-1 3,1 4,34 4,-84-2,332 2,-285 5,-22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593" tIns="48296" rIns="96593" bIns="482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593" tIns="48296" rIns="96593" bIns="48296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6" rIns="96593" bIns="482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593" tIns="48296" rIns="96593" bIns="482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593" tIns="48296" rIns="96593" bIns="482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593" tIns="48296" rIns="96593" bIns="48296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/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678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90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5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1255713"/>
            <a:ext cx="6022975" cy="338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0647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064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1725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1255713"/>
            <a:ext cx="6022975" cy="338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0647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0647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93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284288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3000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3000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7113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4538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33"/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/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784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5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1317625"/>
            <a:ext cx="6326188" cy="3557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21094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52109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5659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/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/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463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7400" y="1204913"/>
            <a:ext cx="5781675" cy="3252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33"/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/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547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3138" y="1317625"/>
            <a:ext cx="6326187" cy="3557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8187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5081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3334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284288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3000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3000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0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8673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673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104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997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699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385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 this is more about “people”… why is this necessary? … because business has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8880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880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911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8880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880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374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144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1289050"/>
            <a:ext cx="6183313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8262">
              <a:defRPr/>
            </a:pPr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50826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797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0263" y="1231900"/>
            <a:ext cx="5916612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33"/>
            <a:fld id="{893B0CF2-7F87-4E02-A248-870047730F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33"/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764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9751-BC90-4BED-A6C0-BCB14256479D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7969E3-1F24-470D-B919-AE61B25F37D2}"/>
              </a:ext>
            </a:extLst>
          </p:cNvPr>
          <p:cNvCxnSpPr/>
          <p:nvPr userDrawn="1"/>
        </p:nvCxnSpPr>
        <p:spPr>
          <a:xfrm flipV="1">
            <a:off x="3050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F23960-562D-49F5-AB15-D125672DAFCC}"/>
              </a:ext>
            </a:extLst>
          </p:cNvPr>
          <p:cNvCxnSpPr/>
          <p:nvPr userDrawn="1"/>
        </p:nvCxnSpPr>
        <p:spPr>
          <a:xfrm flipV="1">
            <a:off x="3050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9AE3-0EC1-42B6-8616-14E6883C0A5F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1F6-44AA-4B3C-AC01-8702EEFBB395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9751-BC90-4BED-A6C0-BCB14256479D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7969E3-1F24-470D-B919-AE61B25F37D2}"/>
              </a:ext>
            </a:extLst>
          </p:cNvPr>
          <p:cNvCxnSpPr/>
          <p:nvPr userDrawn="1"/>
        </p:nvCxnSpPr>
        <p:spPr>
          <a:xfrm flipV="1">
            <a:off x="3050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F23960-562D-49F5-AB15-D125672DAFCC}"/>
              </a:ext>
            </a:extLst>
          </p:cNvPr>
          <p:cNvCxnSpPr/>
          <p:nvPr userDrawn="1"/>
        </p:nvCxnSpPr>
        <p:spPr>
          <a:xfrm flipV="1">
            <a:off x="3050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307-45F0-41E2-BD65-15A28169DDF0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419-884A-4B11-9529-FF36C63B3808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432-2BD2-4966-A0F2-476B572CB8D2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915E-EB10-4D88-8D81-0557A6FE4681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EDB0-1C4C-4B80-8266-3E0E72849635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BE20-8D12-40B9-B256-BEC3081F37CA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C042-5B64-4A41-81A5-ED8FC2FDDFF8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307-45F0-41E2-BD65-15A28169DDF0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258-C662-4AEC-9E2A-5FEA59320B61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9AE3-0EC1-42B6-8616-14E6883C0A5F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1F6-44AA-4B3C-AC01-8702EEFBB395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7FD6-36C4-4E4F-AD88-0ED16D11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549B-A8F3-4477-B06D-28802A7B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419-884A-4B11-9529-FF36C63B3808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432-2BD2-4966-A0F2-476B572CB8D2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915E-EB10-4D88-8D81-0557A6FE4681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EDB0-1C4C-4B80-8266-3E0E72849635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BE20-8D12-40B9-B256-BEC3081F37CA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C042-5B64-4A41-81A5-ED8FC2FDDFF8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258-C662-4AEC-9E2A-5FEA59320B61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707-6B49-4387-8100-3CAD70E2E7FF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707-6B49-4387-8100-3CAD70E2E7FF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futureofworkinaec.com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tionsprove.com/products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hyperlink" Target="http://www.actionsprove.com/quiz" TargetMode="Externa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.jpe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BA1C48-3486-46C8-9B94-31DBA7AC6EC5}"/>
              </a:ext>
            </a:extLst>
          </p:cNvPr>
          <p:cNvSpPr txBox="1"/>
          <p:nvPr/>
        </p:nvSpPr>
        <p:spPr>
          <a:xfrm>
            <a:off x="593567" y="533453"/>
            <a:ext cx="10896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Winning Today with the 4 P’s: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Projects, Profits, People, and Purpose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0070C0"/>
                </a:solidFill>
                <a:latin typeface="Calibri" panose="020F0502020204030204"/>
              </a:rPr>
              <a:t>How to Successfully Engage, Grow, and Win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/>
              </a:rPr>
              <a:t>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the New Era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AEE3B-2E44-40D0-B642-3A855AFA3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3" y="3286219"/>
            <a:ext cx="3642860" cy="36428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612BE5-9B65-4B32-88B2-1914B69B655A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8" name="Footer Placeholder 1">
              <a:extLst>
                <a:ext uri="{FF2B5EF4-FFF2-40B4-BE49-F238E27FC236}">
                  <a16:creationId xmlns:a16="http://schemas.microsoft.com/office/drawing/2014/main" id="{24F0A4FE-A0D9-4F5D-BC23-C16147C01CF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8CE02D-42AE-47D9-8157-6C219959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F1B00D-B0D6-41FA-8005-AD6402BC8661}"/>
              </a:ext>
            </a:extLst>
          </p:cNvPr>
          <p:cNvSpPr txBox="1"/>
          <p:nvPr/>
        </p:nvSpPr>
        <p:spPr>
          <a:xfrm>
            <a:off x="996247" y="2887168"/>
            <a:ext cx="4508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C. Atherton, 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 and Founder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E737D4-581B-4B31-84ED-B7D9DEC28E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52" y="3004420"/>
            <a:ext cx="5220276" cy="2535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2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E4D1B7-7B31-4FC3-8ABF-A2B544DFE03D}"/>
              </a:ext>
            </a:extLst>
          </p:cNvPr>
          <p:cNvGrpSpPr/>
          <p:nvPr/>
        </p:nvGrpSpPr>
        <p:grpSpPr>
          <a:xfrm>
            <a:off x="3661173" y="607363"/>
            <a:ext cx="7715663" cy="5681511"/>
            <a:chOff x="3377641" y="580954"/>
            <a:chExt cx="7943946" cy="5957958"/>
          </a:xfrm>
        </p:grpSpPr>
        <p:pic>
          <p:nvPicPr>
            <p:cNvPr id="9" name="Picture 8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FF4912ED-F12C-4408-BB3D-E33C464F1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641" y="580954"/>
              <a:ext cx="7943946" cy="59579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C6C134-195B-45B8-BBA7-DEF71A438F78}"/>
                </a:ext>
              </a:extLst>
            </p:cNvPr>
            <p:cNvSpPr txBox="1"/>
            <p:nvPr/>
          </p:nvSpPr>
          <p:spPr>
            <a:xfrm>
              <a:off x="4203912" y="5909827"/>
              <a:ext cx="3028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4">
                      <a:lumMod val="10000"/>
                    </a:schemeClr>
                  </a:solidFill>
                </a:rPr>
                <a:t>Emotional Intelligence 2.0</a:t>
              </a:r>
            </a:p>
          </p:txBody>
        </p:sp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90198559-C4AD-4472-8873-8915E1CA0E12}"/>
              </a:ext>
            </a:extLst>
          </p:cNvPr>
          <p:cNvSpPr txBox="1">
            <a:spLocks/>
          </p:cNvSpPr>
          <p:nvPr/>
        </p:nvSpPr>
        <p:spPr>
          <a:xfrm>
            <a:off x="460587" y="5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Awareness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44F1EB-C7D8-44F2-8654-A945301DA22C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7" name="Footer Placeholder 1">
              <a:extLst>
                <a:ext uri="{FF2B5EF4-FFF2-40B4-BE49-F238E27FC236}">
                  <a16:creationId xmlns:a16="http://schemas.microsoft.com/office/drawing/2014/main" id="{7AC3179D-9E2E-4E83-A6DB-ECC13C629EC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A76E5F-DDAC-493C-9433-A98F51C4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AE2F025-62E8-49CC-B506-A6E5B971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74" y="1999292"/>
            <a:ext cx="2952093" cy="3925838"/>
          </a:xfrm>
        </p:spPr>
        <p:txBody>
          <a:bodyPr>
            <a:normAutofit/>
          </a:bodyPr>
          <a:lstStyle/>
          <a:p>
            <a:r>
              <a:rPr lang="en-US" dirty="0"/>
              <a:t>Cornerstone of emotional intelligence (EI)</a:t>
            </a:r>
          </a:p>
          <a:p>
            <a:r>
              <a:rPr lang="en-US" dirty="0"/>
              <a:t>90% of top performers have high levels of EI</a:t>
            </a:r>
          </a:p>
          <a:p>
            <a:r>
              <a:rPr lang="en-US" dirty="0"/>
              <a:t>EI can be gained… and lost</a:t>
            </a:r>
          </a:p>
        </p:txBody>
      </p:sp>
    </p:spTree>
    <p:extLst>
      <p:ext uri="{BB962C8B-B14F-4D97-AF65-F5344CB8AC3E}">
        <p14:creationId xmlns:p14="http://schemas.microsoft.com/office/powerpoint/2010/main" val="31468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Curved Right 31">
            <a:extLst>
              <a:ext uri="{FF2B5EF4-FFF2-40B4-BE49-F238E27FC236}">
                <a16:creationId xmlns:a16="http://schemas.microsoft.com/office/drawing/2014/main" id="{A05B914C-E089-4229-BD2C-FD343CE0183C}"/>
              </a:ext>
            </a:extLst>
          </p:cNvPr>
          <p:cNvSpPr/>
          <p:nvPr/>
        </p:nvSpPr>
        <p:spPr>
          <a:xfrm rot="14528713">
            <a:off x="7653132" y="3393831"/>
            <a:ext cx="1097280" cy="3657600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C2F1E4-D86F-4C10-9E50-D3F74DE16B2A}"/>
              </a:ext>
            </a:extLst>
          </p:cNvPr>
          <p:cNvSpPr/>
          <p:nvPr/>
        </p:nvSpPr>
        <p:spPr>
          <a:xfrm rot="6961902">
            <a:off x="3394484" y="3332194"/>
            <a:ext cx="1097280" cy="3657600"/>
          </a:xfrm>
          <a:prstGeom prst="curved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71B741D0-8B13-4C18-9AED-DD8B9D260E2A}"/>
              </a:ext>
            </a:extLst>
          </p:cNvPr>
          <p:cNvSpPr/>
          <p:nvPr/>
        </p:nvSpPr>
        <p:spPr>
          <a:xfrm rot="3836560">
            <a:off x="3433631" y="191294"/>
            <a:ext cx="1097280" cy="3657600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3DA52B43-DC51-44D9-A832-FACFD62723DD}"/>
              </a:ext>
            </a:extLst>
          </p:cNvPr>
          <p:cNvSpPr/>
          <p:nvPr/>
        </p:nvSpPr>
        <p:spPr>
          <a:xfrm rot="17865320">
            <a:off x="7578158" y="217827"/>
            <a:ext cx="1097280" cy="365760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39" y="2046627"/>
            <a:ext cx="4050818" cy="31042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781" y="175691"/>
            <a:ext cx="8292123" cy="737889"/>
          </a:xfrm>
        </p:spPr>
        <p:txBody>
          <a:bodyPr>
            <a:noAutofit/>
          </a:bodyPr>
          <a:lstStyle/>
          <a:p>
            <a:r>
              <a:rPr lang="en-US" sz="3600" b="1" dirty="0"/>
              <a:t>Traditional and “New Era” Business Growth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362" y="1844943"/>
            <a:ext cx="788670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1287" y="1242436"/>
            <a:ext cx="235800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Fair Compensation, Bonuses, Advancement Opportunities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A5826F-0287-404B-AA52-7E96CFB2B4AD}"/>
              </a:ext>
            </a:extLst>
          </p:cNvPr>
          <p:cNvSpPr txBox="1"/>
          <p:nvPr/>
        </p:nvSpPr>
        <p:spPr>
          <a:xfrm>
            <a:off x="7986398" y="3280563"/>
            <a:ext cx="2358002" cy="646331"/>
          </a:xfrm>
          <a:prstGeom prst="rect">
            <a:avLst/>
          </a:prstGeom>
          <a:solidFill>
            <a:srgbClr val="F7CB8B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Marketplace Growth and Retention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1C6ED0-E266-4313-A062-9B1DBEF77E40}"/>
              </a:ext>
            </a:extLst>
          </p:cNvPr>
          <p:cNvSpPr txBox="1"/>
          <p:nvPr/>
        </p:nvSpPr>
        <p:spPr>
          <a:xfrm>
            <a:off x="8010131" y="1280401"/>
            <a:ext cx="235800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Great Products and Services On-Time and On-Budget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DDA3CE-3190-4073-8105-6D1BDE9B1A98}"/>
              </a:ext>
            </a:extLst>
          </p:cNvPr>
          <p:cNvSpPr txBox="1"/>
          <p:nvPr/>
        </p:nvSpPr>
        <p:spPr>
          <a:xfrm>
            <a:off x="1790967" y="3249001"/>
            <a:ext cx="2358002" cy="646331"/>
          </a:xfrm>
          <a:prstGeom prst="rect">
            <a:avLst/>
          </a:prstGeom>
          <a:solidFill>
            <a:srgbClr val="F7CB8B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Talent Growth and Retention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53378F-4A19-4BB4-B240-D4F1B478D0CE}"/>
              </a:ext>
            </a:extLst>
          </p:cNvPr>
          <p:cNvSpPr txBox="1"/>
          <p:nvPr/>
        </p:nvSpPr>
        <p:spPr>
          <a:xfrm>
            <a:off x="1739821" y="4633712"/>
            <a:ext cx="235800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Enhanced Performance &amp; Culture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3E1B8D-662C-471B-B290-33E3BEC16CAF}"/>
              </a:ext>
            </a:extLst>
          </p:cNvPr>
          <p:cNvSpPr txBox="1"/>
          <p:nvPr/>
        </p:nvSpPr>
        <p:spPr>
          <a:xfrm>
            <a:off x="8006455" y="4649406"/>
            <a:ext cx="235800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Differentiated &amp; Attractive Brand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F58938-9BE2-4EC1-899E-1DEB61989F52}"/>
              </a:ext>
            </a:extLst>
          </p:cNvPr>
          <p:cNvSpPr txBox="1"/>
          <p:nvPr/>
        </p:nvSpPr>
        <p:spPr>
          <a:xfrm>
            <a:off x="6903397" y="5563888"/>
            <a:ext cx="235800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External Community Impact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89497F-B114-4FCA-B64C-A77F126AA721}"/>
              </a:ext>
            </a:extLst>
          </p:cNvPr>
          <p:cNvSpPr txBox="1"/>
          <p:nvPr/>
        </p:nvSpPr>
        <p:spPr>
          <a:xfrm>
            <a:off x="2888838" y="5563888"/>
            <a:ext cx="235800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Internal Employee Engagement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03934D-3DDB-47B5-8D3C-E4541F4E2B1B}"/>
              </a:ext>
            </a:extLst>
          </p:cNvPr>
          <p:cNvGrpSpPr/>
          <p:nvPr/>
        </p:nvGrpSpPr>
        <p:grpSpPr>
          <a:xfrm>
            <a:off x="5414219" y="4257282"/>
            <a:ext cx="1371600" cy="1371600"/>
            <a:chOff x="4502552" y="2523281"/>
            <a:chExt cx="1371600" cy="1371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0322B7-8314-460D-BEA5-4AF2D6F0AE82}"/>
                </a:ext>
              </a:extLst>
            </p:cNvPr>
            <p:cNvSpPr/>
            <p:nvPr/>
          </p:nvSpPr>
          <p:spPr>
            <a:xfrm>
              <a:off x="4502552" y="2523281"/>
              <a:ext cx="1371600" cy="137160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B5822C-60F4-4686-8DC8-D07DD36F6B8E}"/>
                </a:ext>
              </a:extLst>
            </p:cNvPr>
            <p:cNvSpPr txBox="1"/>
            <p:nvPr/>
          </p:nvSpPr>
          <p:spPr>
            <a:xfrm>
              <a:off x="4590095" y="2770299"/>
              <a:ext cx="1180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New Era Business Value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4D0568-5F30-45E7-8E88-5FD528A3C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18" y="1660681"/>
            <a:ext cx="1426588" cy="142658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0349470-9A3D-4786-8A45-E067AD596724}"/>
              </a:ext>
            </a:extLst>
          </p:cNvPr>
          <p:cNvSpPr/>
          <p:nvPr/>
        </p:nvSpPr>
        <p:spPr>
          <a:xfrm>
            <a:off x="5392050" y="5945277"/>
            <a:ext cx="1371600" cy="36576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26AA72BD-2558-4197-ACB1-B938441281EA}"/>
              </a:ext>
            </a:extLst>
          </p:cNvPr>
          <p:cNvSpPr txBox="1">
            <a:spLocks/>
          </p:cNvSpPr>
          <p:nvPr/>
        </p:nvSpPr>
        <p:spPr>
          <a:xfrm>
            <a:off x="13392550" y="2089955"/>
            <a:ext cx="706239" cy="568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*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3568A6-6951-49A3-8871-F33111916699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37" name="Footer Placeholder 1">
              <a:extLst>
                <a:ext uri="{FF2B5EF4-FFF2-40B4-BE49-F238E27FC236}">
                  <a16:creationId xmlns:a16="http://schemas.microsoft.com/office/drawing/2014/main" id="{A1FBC946-8655-4927-82CC-2029CBD1C4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B83C013-B7AE-4E2E-91D1-36FFCD7DC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2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13" grpId="0" animBg="1"/>
      <p:bldP spid="11" grpId="0" animBg="1"/>
      <p:bldP spid="19" grpId="0" animBg="1"/>
      <p:bldP spid="23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Employee Engagement</a:t>
            </a:r>
            <a:br>
              <a:rPr lang="en-US" sz="4800" b="1" dirty="0">
                <a:solidFill>
                  <a:srgbClr val="FFFFFF"/>
                </a:solidFill>
              </a:rPr>
            </a:b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Not a “thing”</a:t>
            </a:r>
          </a:p>
          <a:p>
            <a:pPr lvl="1"/>
            <a:r>
              <a:rPr lang="en-US"/>
              <a:t>An employee’s mindset and state of being</a:t>
            </a:r>
          </a:p>
          <a:p>
            <a:pPr lvl="1"/>
            <a:r>
              <a:rPr lang="en-US"/>
              <a:t>Emotional connection to an organization and its leaders, </a:t>
            </a:r>
            <a:r>
              <a:rPr lang="en-US">
                <a:solidFill>
                  <a:srgbClr val="FF0000"/>
                </a:solidFill>
              </a:rPr>
              <a:t>especially one’s supervisor</a:t>
            </a:r>
          </a:p>
          <a:p>
            <a:r>
              <a:rPr lang="en-US"/>
              <a:t>Willingness to go “above and beyond”, expend discretionary effort</a:t>
            </a:r>
          </a:p>
          <a:p>
            <a:r>
              <a:rPr lang="en-US"/>
              <a:t>Feeling that the work and work environment supports their:</a:t>
            </a:r>
          </a:p>
          <a:p>
            <a:pPr lvl="1"/>
            <a:r>
              <a:rPr lang="en-US"/>
              <a:t>Goals, growth, and success, and </a:t>
            </a:r>
          </a:p>
          <a:p>
            <a:pPr lvl="1"/>
            <a:r>
              <a:rPr lang="en-US"/>
              <a:t>Pursuit of interests and passions</a:t>
            </a:r>
            <a:endParaRPr lang="en-US" dirty="0"/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36801DC-9287-4FE1-8BC9-F8EC1D850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20769"/>
          <a:stretch/>
        </p:blipFill>
        <p:spPr>
          <a:xfrm>
            <a:off x="983554" y="4942249"/>
            <a:ext cx="3658045" cy="159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D5F15-9CD8-4699-AAFF-754707E48DFF}"/>
              </a:ext>
            </a:extLst>
          </p:cNvPr>
          <p:cNvSpPr txBox="1"/>
          <p:nvPr/>
        </p:nvSpPr>
        <p:spPr>
          <a:xfrm>
            <a:off x="4735317" y="5559279"/>
            <a:ext cx="601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 Help provide “work with meaning and purpose”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3926A4-8576-41F1-99B0-D2B48D02781E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6" name="Footer Placeholder 1">
              <a:extLst>
                <a:ext uri="{FF2B5EF4-FFF2-40B4-BE49-F238E27FC236}">
                  <a16:creationId xmlns:a16="http://schemas.microsoft.com/office/drawing/2014/main" id="{BE6395CC-6564-4825-9873-1443F7B9575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49402D-9C20-4070-B687-2FA7EF157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8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93746"/>
            <a:ext cx="7886700" cy="890569"/>
          </a:xfrm>
        </p:spPr>
        <p:txBody>
          <a:bodyPr/>
          <a:lstStyle/>
          <a:p>
            <a:r>
              <a:rPr lang="en-US" b="1" dirty="0"/>
              <a:t>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20001"/>
            <a:ext cx="5530850" cy="4556962"/>
          </a:xfrm>
        </p:spPr>
        <p:txBody>
          <a:bodyPr>
            <a:normAutofit/>
          </a:bodyPr>
          <a:lstStyle/>
          <a:p>
            <a:r>
              <a:rPr lang="en-US" dirty="0"/>
              <a:t>Satisfaction and Happiness</a:t>
            </a:r>
          </a:p>
          <a:p>
            <a:pPr lvl="1"/>
            <a:r>
              <a:rPr lang="en-US" dirty="0"/>
              <a:t>Basic needs met</a:t>
            </a:r>
          </a:p>
          <a:p>
            <a:pPr lvl="1"/>
            <a:r>
              <a:rPr lang="en-US" dirty="0"/>
              <a:t>Temporal feelings of affection</a:t>
            </a:r>
          </a:p>
          <a:p>
            <a:pPr lvl="1"/>
            <a:r>
              <a:rPr lang="en-US" dirty="0"/>
              <a:t>One-way relationship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Engagement</a:t>
            </a:r>
          </a:p>
          <a:p>
            <a:pPr lvl="1"/>
            <a:r>
              <a:rPr lang="en-US" dirty="0"/>
              <a:t>Alignment</a:t>
            </a:r>
          </a:p>
          <a:p>
            <a:pPr lvl="2"/>
            <a:r>
              <a:rPr lang="en-US" dirty="0"/>
              <a:t>Goals, interests, passions</a:t>
            </a:r>
          </a:p>
          <a:p>
            <a:pPr lvl="1"/>
            <a:r>
              <a:rPr lang="en-US" dirty="0"/>
              <a:t>Two-way relationship</a:t>
            </a:r>
          </a:p>
          <a:p>
            <a:pPr lvl="2"/>
            <a:r>
              <a:rPr lang="en-US" dirty="0"/>
              <a:t>Grows and evolves, especially as we work through our different </a:t>
            </a:r>
            <a:r>
              <a:rPr lang="en-US" i="1" dirty="0"/>
              <a:t>seasons</a:t>
            </a:r>
            <a:r>
              <a:rPr lang="en-US" dirty="0"/>
              <a:t> 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E46867-FF45-4667-B5BC-CBE1B8014687}"/>
              </a:ext>
            </a:extLst>
          </p:cNvPr>
          <p:cNvSpPr/>
          <p:nvPr/>
        </p:nvSpPr>
        <p:spPr>
          <a:xfrm>
            <a:off x="8129741" y="1709271"/>
            <a:ext cx="2476500" cy="120090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FE2409D6-D787-4219-903F-D89E849D1067}"/>
              </a:ext>
            </a:extLst>
          </p:cNvPr>
          <p:cNvSpPr/>
          <p:nvPr/>
        </p:nvSpPr>
        <p:spPr>
          <a:xfrm>
            <a:off x="6993091" y="3947828"/>
            <a:ext cx="3613150" cy="1290171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BE5E06-AF9C-4CB3-8204-086209EA6FAF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3" name="Footer Placeholder 1">
              <a:extLst>
                <a:ext uri="{FF2B5EF4-FFF2-40B4-BE49-F238E27FC236}">
                  <a16:creationId xmlns:a16="http://schemas.microsoft.com/office/drawing/2014/main" id="{0CAC0587-E5F8-49BB-A0FE-22B80AF34E4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04D90D-4AC1-4D40-994C-89AA8C3A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4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41ECB5-9589-4665-99B3-CF1F588D8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20769"/>
          <a:stretch/>
        </p:blipFill>
        <p:spPr>
          <a:xfrm>
            <a:off x="540761" y="1109848"/>
            <a:ext cx="10546830" cy="46034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6EAE31-ED3D-4335-9A23-805F6FA1AF63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8" name="Footer Placeholder 1">
              <a:extLst>
                <a:ext uri="{FF2B5EF4-FFF2-40B4-BE49-F238E27FC236}">
                  <a16:creationId xmlns:a16="http://schemas.microsoft.com/office/drawing/2014/main" id="{1330EADA-4572-4EE9-9A4B-CB3398FAA05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77E63B-F492-472C-9949-3E383DC68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C6CF05E9-024A-4DE3-B4A1-4A3F340F8AB1}"/>
              </a:ext>
            </a:extLst>
          </p:cNvPr>
          <p:cNvSpPr txBox="1">
            <a:spLocks/>
          </p:cNvSpPr>
          <p:nvPr/>
        </p:nvSpPr>
        <p:spPr>
          <a:xfrm>
            <a:off x="317711" y="80010"/>
            <a:ext cx="115809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90BCDA-06FB-40B7-9C23-BCCF9A524592}"/>
              </a:ext>
            </a:extLst>
          </p:cNvPr>
          <p:cNvSpPr/>
          <p:nvPr/>
        </p:nvSpPr>
        <p:spPr>
          <a:xfrm rot="13478428">
            <a:off x="7969579" y="5316790"/>
            <a:ext cx="916141" cy="484472"/>
          </a:xfrm>
          <a:prstGeom prst="rightArrow">
            <a:avLst/>
          </a:prstGeom>
          <a:solidFill>
            <a:srgbClr val="92D05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A222E6-FE11-425F-B0F1-CDF0A1D0BEAC}"/>
              </a:ext>
            </a:extLst>
          </p:cNvPr>
          <p:cNvSpPr/>
          <p:nvPr/>
        </p:nvSpPr>
        <p:spPr>
          <a:xfrm rot="5400000">
            <a:off x="4309414" y="26138"/>
            <a:ext cx="3511963" cy="869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1DBE16C-30B4-4D30-AD71-757137B6B2F5}"/>
              </a:ext>
            </a:extLst>
          </p:cNvPr>
          <p:cNvSpPr txBox="1">
            <a:spLocks/>
          </p:cNvSpPr>
          <p:nvPr/>
        </p:nvSpPr>
        <p:spPr>
          <a:xfrm>
            <a:off x="460587" y="5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Why Culture is Critical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8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6" y="1280431"/>
            <a:ext cx="10658134" cy="5168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“Experience Economy” and the Scale of Economic Value: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Commodities</a:t>
            </a:r>
          </a:p>
          <a:p>
            <a:pPr lvl="1"/>
            <a:r>
              <a:rPr lang="en-US" sz="2800" dirty="0"/>
              <a:t>Goods</a:t>
            </a:r>
          </a:p>
          <a:p>
            <a:pPr lvl="1"/>
            <a:r>
              <a:rPr lang="en-US" sz="2800" dirty="0"/>
              <a:t>Services</a:t>
            </a:r>
          </a:p>
          <a:p>
            <a:pPr lvl="1"/>
            <a:r>
              <a:rPr lang="en-US" sz="2800" dirty="0"/>
              <a:t>Experiences</a:t>
            </a:r>
          </a:p>
          <a:p>
            <a:pPr lvl="1"/>
            <a:r>
              <a:rPr lang="en-US" sz="2800" dirty="0"/>
              <a:t>Transformation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endParaRPr lang="en-US" sz="2800" dirty="0"/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Employee | Client | Community | Organizational growth and success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92FD20-8ECB-4D42-BE90-4F7486C91D6B}"/>
              </a:ext>
            </a:extLst>
          </p:cNvPr>
          <p:cNvSpPr/>
          <p:nvPr/>
        </p:nvSpPr>
        <p:spPr>
          <a:xfrm>
            <a:off x="878330" y="3562929"/>
            <a:ext cx="2457450" cy="5199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667123-A2A1-4FBC-9549-1AD1B3B0B195}"/>
                  </a:ext>
                </a:extLst>
              </p14:cNvPr>
              <p14:cNvContentPartPr/>
              <p14:nvPr/>
            </p14:nvContentPartPr>
            <p14:xfrm>
              <a:off x="1059619" y="4094422"/>
              <a:ext cx="2428200" cy="38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667123-A2A1-4FBC-9549-1AD1B3B0B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619" y="3986422"/>
                <a:ext cx="2535840" cy="6004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 descr="Image result for growth scale">
            <a:extLst>
              <a:ext uri="{FF2B5EF4-FFF2-40B4-BE49-F238E27FC236}">
                <a16:creationId xmlns:a16="http://schemas.microsoft.com/office/drawing/2014/main" id="{DF013B00-BE4F-4EBC-A673-D357FEB4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56" y="1849935"/>
            <a:ext cx="2598393" cy="25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B7F18C-6902-4987-9E27-8C42CC56F850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0" name="Footer Placeholder 1">
              <a:extLst>
                <a:ext uri="{FF2B5EF4-FFF2-40B4-BE49-F238E27FC236}">
                  <a16:creationId xmlns:a16="http://schemas.microsoft.com/office/drawing/2014/main" id="{8CBDE0D1-D604-4795-BC4C-CA24F067FB3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2EEB33-77E9-4656-9E0E-9C66ADD38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24B2660A-FFC1-44B5-9DBA-548A5095303F}"/>
              </a:ext>
            </a:extLst>
          </p:cNvPr>
          <p:cNvSpPr txBox="1">
            <a:spLocks/>
          </p:cNvSpPr>
          <p:nvPr/>
        </p:nvSpPr>
        <p:spPr>
          <a:xfrm>
            <a:off x="460587" y="5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Designing More Than An Experience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E6DF-3B11-4F42-AB0C-1FAA603AD449}"/>
              </a:ext>
            </a:extLst>
          </p:cNvPr>
          <p:cNvSpPr txBox="1"/>
          <p:nvPr/>
        </p:nvSpPr>
        <p:spPr>
          <a:xfrm>
            <a:off x="3548085" y="4025232"/>
            <a:ext cx="4589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Experiences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tied to greater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meaning and purpose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87C7-5A2D-46F3-B4DC-5C07258A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94" y="1873795"/>
            <a:ext cx="8579145" cy="456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002060"/>
                </a:solidFill>
              </a:rPr>
              <a:t>I.M.P.A.C.T. Process</a:t>
            </a:r>
          </a:p>
          <a:p>
            <a:r>
              <a:rPr lang="en-US" b="1" dirty="0"/>
              <a:t>Inventory</a:t>
            </a:r>
            <a:r>
              <a:rPr lang="en-US" dirty="0"/>
              <a:t> – where are we?</a:t>
            </a:r>
          </a:p>
          <a:p>
            <a:r>
              <a:rPr lang="en-US" b="1" dirty="0"/>
              <a:t>Mission</a:t>
            </a:r>
            <a:r>
              <a:rPr lang="en-US" dirty="0"/>
              <a:t> – where do we want to go / what do we want to be known for / who do we want to be?</a:t>
            </a:r>
          </a:p>
          <a:p>
            <a:r>
              <a:rPr lang="en-US" b="1" dirty="0"/>
              <a:t>Plan</a:t>
            </a:r>
            <a:r>
              <a:rPr lang="en-US" dirty="0"/>
              <a:t> – how to we get from “here” to “there”?</a:t>
            </a:r>
          </a:p>
          <a:p>
            <a:r>
              <a:rPr lang="en-US" b="1" dirty="0"/>
              <a:t>Authenticity</a:t>
            </a:r>
            <a:r>
              <a:rPr lang="en-US" dirty="0"/>
              <a:t> – will others believe and join us? </a:t>
            </a:r>
          </a:p>
          <a:p>
            <a:r>
              <a:rPr lang="en-US" b="1" dirty="0"/>
              <a:t>Capacity</a:t>
            </a:r>
            <a:r>
              <a:rPr lang="en-US" dirty="0"/>
              <a:t> – will we be able to get there? </a:t>
            </a:r>
          </a:p>
          <a:p>
            <a:r>
              <a:rPr lang="en-US" b="1" dirty="0"/>
              <a:t>Trigger</a:t>
            </a:r>
            <a:r>
              <a:rPr lang="en-US" dirty="0"/>
              <a:t> – will we take the first (and then the next) step?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4A18FE-A3A7-4D08-9416-E4E359FFC77B}"/>
              </a:ext>
            </a:extLst>
          </p:cNvPr>
          <p:cNvSpPr txBox="1">
            <a:spLocks/>
          </p:cNvSpPr>
          <p:nvPr/>
        </p:nvSpPr>
        <p:spPr>
          <a:xfrm>
            <a:off x="407581" y="165524"/>
            <a:ext cx="11376838" cy="102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New Era Strategic Planning and Organizational Development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D9ABFF3-9D15-444C-B55D-F54D378F8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07" y="1277288"/>
            <a:ext cx="3917824" cy="13394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CDD402C-6CC2-41F1-BA45-5512FBC42206}"/>
              </a:ext>
            </a:extLst>
          </p:cNvPr>
          <p:cNvSpPr/>
          <p:nvPr/>
        </p:nvSpPr>
        <p:spPr>
          <a:xfrm>
            <a:off x="723483" y="4297325"/>
            <a:ext cx="3024081" cy="17542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2FD9C1-A7F1-4FC4-8E80-50E370807E22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4" name="Footer Placeholder 1">
              <a:extLst>
                <a:ext uri="{FF2B5EF4-FFF2-40B4-BE49-F238E27FC236}">
                  <a16:creationId xmlns:a16="http://schemas.microsoft.com/office/drawing/2014/main" id="{960E1D1F-5ABC-492B-B2AF-9473BDC74F5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F9A1F3-C5BC-4CEB-8016-63CB4859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3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69B5B1-A42B-428B-878F-6143F738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870" y="304433"/>
            <a:ext cx="3158110" cy="14938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dirty="0"/>
              <a:t>Key Take-Aways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E6B9205-00E9-44BC-9D0A-F668AE4BA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-1"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0144AA-AD95-4AA9-A7AB-FD77685221F2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7" name="Footer Placeholder 1">
              <a:extLst>
                <a:ext uri="{FF2B5EF4-FFF2-40B4-BE49-F238E27FC236}">
                  <a16:creationId xmlns:a16="http://schemas.microsoft.com/office/drawing/2014/main" id="{2B82486A-DEF3-44B8-B707-FB8C3BFFDA3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0F0FD2-8619-40FD-BE68-0675244AE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148" y="2020751"/>
            <a:ext cx="3264790" cy="452572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/>
              <a:t>A new era is here</a:t>
            </a:r>
          </a:p>
          <a:p>
            <a:r>
              <a:rPr lang="en-US" sz="2400" dirty="0"/>
              <a:t>There’s been a redefinition of winning in terms of work, life, business, and leadership</a:t>
            </a:r>
          </a:p>
          <a:p>
            <a:r>
              <a:rPr lang="en-US" sz="2400" dirty="0"/>
              <a:t>A greater investment in people and purpose will drive greater success in projects and profits</a:t>
            </a:r>
          </a:p>
          <a:p>
            <a:r>
              <a:rPr lang="en-US" sz="2400" dirty="0"/>
              <a:t>There’s a process to help you retarget your teams</a:t>
            </a:r>
          </a:p>
          <a:p>
            <a:r>
              <a:rPr lang="en-US" sz="2400" dirty="0"/>
              <a:t>Time is of the essence </a:t>
            </a:r>
          </a:p>
        </p:txBody>
      </p:sp>
    </p:spTree>
    <p:extLst>
      <p:ext uri="{BB962C8B-B14F-4D97-AF65-F5344CB8AC3E}">
        <p14:creationId xmlns:p14="http://schemas.microsoft.com/office/powerpoint/2010/main" val="2995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5D8584-1F54-49AF-8F65-539A6E261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70" y="2511452"/>
            <a:ext cx="4906297" cy="3531529"/>
          </a:xfrm>
        </p:spPr>
        <p:txBody>
          <a:bodyPr/>
          <a:lstStyle/>
          <a:p>
            <a:r>
              <a:rPr lang="en-US" sz="2300" dirty="0">
                <a:hlinkClick r:id="rId3"/>
              </a:rPr>
              <a:t>http://www.futureofworkinaec.com/</a:t>
            </a:r>
            <a:r>
              <a:rPr lang="en-US" sz="2300" dirty="0">
                <a:hlinkClick r:id="rId4"/>
              </a:rPr>
              <a:t> 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54C627D-626D-49A3-B6C4-A691E78B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03" y="1746045"/>
            <a:ext cx="3412419" cy="4711862"/>
          </a:xfrm>
          <a:prstGeom prst="rect">
            <a:avLst/>
          </a:prstGeom>
        </p:spPr>
      </p:pic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4F2E9EA-CDBF-48F8-BBD4-663D2FC80389}"/>
              </a:ext>
            </a:extLst>
          </p:cNvPr>
          <p:cNvSpPr txBox="1">
            <a:spLocks/>
          </p:cNvSpPr>
          <p:nvPr/>
        </p:nvSpPr>
        <p:spPr>
          <a:xfrm>
            <a:off x="5305618" y="518668"/>
            <a:ext cx="5660123" cy="134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Important Chapters: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https://actionsprove.com/products/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7A122-3D97-4993-81BA-045B21853A69}"/>
              </a:ext>
            </a:extLst>
          </p:cNvPr>
          <p:cNvSpPr txBox="1"/>
          <p:nvPr/>
        </p:nvSpPr>
        <p:spPr>
          <a:xfrm>
            <a:off x="435877" y="421369"/>
            <a:ext cx="3064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8BD8CF-54CC-4208-927E-CAC6D742C082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8" name="Footer Placeholder 1">
              <a:extLst>
                <a:ext uri="{FF2B5EF4-FFF2-40B4-BE49-F238E27FC236}">
                  <a16:creationId xmlns:a16="http://schemas.microsoft.com/office/drawing/2014/main" id="{D8B6284B-DFC1-48CB-A549-0C59DA7D29A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641DAE-D4D5-4A20-BAA6-80DFE1F1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pic>
        <p:nvPicPr>
          <p:cNvPr id="3" name="Picture 2" descr="Text, map&#10;&#10;Description automatically generated">
            <a:extLst>
              <a:ext uri="{FF2B5EF4-FFF2-40B4-BE49-F238E27FC236}">
                <a16:creationId xmlns:a16="http://schemas.microsoft.com/office/drawing/2014/main" id="{D132489F-F753-4291-B935-3BD58936F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06" y="2247932"/>
            <a:ext cx="3114625" cy="2407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A2B65-908C-47DF-B56B-D4C41B7128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3" y="3289622"/>
            <a:ext cx="4711230" cy="1624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14F1B-333F-40F5-8EB6-9501508DA5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92" y="4964881"/>
            <a:ext cx="1357452" cy="1352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7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5A001CD-4E08-4A96-9D4C-5162AB375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0"/>
          <a:stretch/>
        </p:blipFill>
        <p:spPr>
          <a:xfrm>
            <a:off x="307817" y="1075267"/>
            <a:ext cx="11599047" cy="50500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A4A73D-E03B-40A8-A07A-9676FC2E46CA}"/>
              </a:ext>
            </a:extLst>
          </p:cNvPr>
          <p:cNvSpPr txBox="1"/>
          <p:nvPr/>
        </p:nvSpPr>
        <p:spPr>
          <a:xfrm>
            <a:off x="749119" y="426891"/>
            <a:ext cx="10693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YOU!... QUESTIONS AND DISCUSSION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215297-6083-4159-9D61-3C072A17E4D8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5" name="Footer Placeholder 1">
              <a:extLst>
                <a:ext uri="{FF2B5EF4-FFF2-40B4-BE49-F238E27FC236}">
                  <a16:creationId xmlns:a16="http://schemas.microsoft.com/office/drawing/2014/main" id="{73598F44-99A7-4922-9337-2F385D4CA50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EC6E34-0CB3-49B7-BEDE-866FC532F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9D4B0E-6614-42F6-8B4D-D15923644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9013" y="5423535"/>
            <a:ext cx="560271" cy="5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7BB17BF-AB0B-4F88-98E0-1352F4C15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r="6375"/>
          <a:stretch/>
        </p:blipFill>
        <p:spPr>
          <a:xfrm>
            <a:off x="20" y="139700"/>
            <a:ext cx="4120513" cy="6096000"/>
          </a:xfrm>
          <a:prstGeom prst="rect">
            <a:avLst/>
          </a:prstGeom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5430" y="123584"/>
            <a:ext cx="6586491" cy="88087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About Peter C. Atherton, P.E.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004461"/>
            <a:ext cx="6822123" cy="22211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Consultant, coach, author, speaker, podcast and mastermind host</a:t>
            </a:r>
          </a:p>
          <a:p>
            <a:r>
              <a:rPr lang="en-US" sz="2400" dirty="0"/>
              <a:t>28+ years in the AEC industry</a:t>
            </a:r>
          </a:p>
          <a:p>
            <a:pPr lvl="1"/>
            <a:r>
              <a:rPr lang="en-US" sz="2000" dirty="0"/>
              <a:t>Experience at all levels: project engineer, project manager, team leader, principal, major owner, board of directors</a:t>
            </a:r>
          </a:p>
          <a:p>
            <a:pPr lvl="1"/>
            <a:r>
              <a:rPr lang="en-US" sz="2000" dirty="0"/>
              <a:t>Experience with large, small, and mid-size firms on a local, regional, and international scale  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8F8F3E-3C8E-4953-BCE1-678E91D21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42" y="3231567"/>
            <a:ext cx="2221189" cy="3010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9D787B-3DAE-46CB-BF31-E326E59E3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75" y="3382230"/>
            <a:ext cx="2221189" cy="22211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36FE2E-4E5F-4D76-90DC-D9C16C71BA48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8" name="Footer Placeholder 1">
              <a:extLst>
                <a:ext uri="{FF2B5EF4-FFF2-40B4-BE49-F238E27FC236}">
                  <a16:creationId xmlns:a16="http://schemas.microsoft.com/office/drawing/2014/main" id="{E7B94E1E-8198-470C-9692-DE7490BC5F8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F77AF7-9900-4086-9E16-54A9C306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D6B55F6-BFF5-4849-91B5-4A29F5722A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05" y="3794809"/>
            <a:ext cx="1981803" cy="24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49" y="493746"/>
            <a:ext cx="8369213" cy="890569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20001"/>
            <a:ext cx="8250216" cy="4556962"/>
          </a:xfrm>
        </p:spPr>
        <p:txBody>
          <a:bodyPr>
            <a:normAutofit/>
          </a:bodyPr>
          <a:lstStyle/>
          <a:p>
            <a:r>
              <a:rPr lang="en-US" dirty="0"/>
              <a:t>Slide intentionally left blank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CABA6-A7F7-4B34-92F9-1FF416D18417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1" name="Footer Placeholder 1">
              <a:extLst>
                <a:ext uri="{FF2B5EF4-FFF2-40B4-BE49-F238E27FC236}">
                  <a16:creationId xmlns:a16="http://schemas.microsoft.com/office/drawing/2014/main" id="{A8F6F7F7-F529-4CD8-881A-6C08C9FCE6D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/>
              <a:r>
                <a:rPr lang="en-US" sz="900" dirty="0">
                  <a:solidFill>
                    <a:prstClr val="white"/>
                  </a:solidFill>
                  <a:latin typeface="Calibri" panose="020F0502020204030204"/>
                </a:rPr>
                <a:t>www.ActionsProve.com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8577F0-044F-44AE-B5FA-03ED48068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4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41ECB5-9589-4665-99B3-CF1F588D8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20769"/>
          <a:stretch/>
        </p:blipFill>
        <p:spPr>
          <a:xfrm>
            <a:off x="540761" y="1109848"/>
            <a:ext cx="10546830" cy="46034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6EAE31-ED3D-4335-9A23-805F6FA1AF63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8" name="Footer Placeholder 1">
              <a:extLst>
                <a:ext uri="{FF2B5EF4-FFF2-40B4-BE49-F238E27FC236}">
                  <a16:creationId xmlns:a16="http://schemas.microsoft.com/office/drawing/2014/main" id="{1330EADA-4572-4EE9-9A4B-CB3398FAA05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77E63B-F492-472C-9949-3E383DC68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C6CF05E9-024A-4DE3-B4A1-4A3F340F8AB1}"/>
              </a:ext>
            </a:extLst>
          </p:cNvPr>
          <p:cNvSpPr txBox="1">
            <a:spLocks/>
          </p:cNvSpPr>
          <p:nvPr/>
        </p:nvSpPr>
        <p:spPr>
          <a:xfrm>
            <a:off x="317711" y="80010"/>
            <a:ext cx="115809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90BCDA-06FB-40B7-9C23-BCCF9A524592}"/>
              </a:ext>
            </a:extLst>
          </p:cNvPr>
          <p:cNvSpPr/>
          <p:nvPr/>
        </p:nvSpPr>
        <p:spPr>
          <a:xfrm rot="13478428">
            <a:off x="7969579" y="5316790"/>
            <a:ext cx="916141" cy="484472"/>
          </a:xfrm>
          <a:prstGeom prst="rightArrow">
            <a:avLst/>
          </a:prstGeom>
          <a:solidFill>
            <a:srgbClr val="92D05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1DBE16C-30B4-4D30-AD71-757137B6B2F5}"/>
              </a:ext>
            </a:extLst>
          </p:cNvPr>
          <p:cNvSpPr txBox="1">
            <a:spLocks/>
          </p:cNvSpPr>
          <p:nvPr/>
        </p:nvSpPr>
        <p:spPr>
          <a:xfrm>
            <a:off x="460587" y="5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Why Culture is Critical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88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11AA28A-D39F-4E31-B762-1247425D6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0DA0A21-AC84-47C3-886D-66C512EF7D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New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DC9E-F05C-904F-B043-6348087F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34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The 8 Greatest Challenges Changing AEC</a:t>
            </a:r>
          </a:p>
          <a:p>
            <a:pPr lvl="1"/>
            <a:r>
              <a:rPr lang="en-US" sz="2800" dirty="0"/>
              <a:t>The post-pandemic reality</a:t>
            </a:r>
          </a:p>
          <a:p>
            <a:pPr lvl="1"/>
            <a:r>
              <a:rPr lang="en-US" sz="2800" dirty="0"/>
              <a:t>The use of technology and the rise of “digital natives” </a:t>
            </a:r>
          </a:p>
          <a:p>
            <a:pPr lvl="1"/>
            <a:r>
              <a:rPr lang="en-US" sz="2800" dirty="0"/>
              <a:t>The amped-up “war for talent”</a:t>
            </a:r>
          </a:p>
          <a:p>
            <a:pPr lvl="1"/>
            <a:r>
              <a:rPr lang="en-US" sz="2800" dirty="0"/>
              <a:t>The delayed “silver tsunami”</a:t>
            </a:r>
          </a:p>
          <a:p>
            <a:pPr lvl="1"/>
            <a:r>
              <a:rPr lang="en-US" sz="2800" dirty="0"/>
              <a:t>Outside money</a:t>
            </a:r>
          </a:p>
          <a:p>
            <a:pPr lvl="1"/>
            <a:r>
              <a:rPr lang="en-US" sz="2800" dirty="0"/>
              <a:t>The redefinition of ‘winning’</a:t>
            </a:r>
          </a:p>
          <a:p>
            <a:pPr lvl="1"/>
            <a:r>
              <a:rPr lang="en-US" sz="2800" dirty="0"/>
              <a:t>The “Great Resignation”</a:t>
            </a:r>
          </a:p>
          <a:p>
            <a:pPr lvl="1"/>
            <a:r>
              <a:rPr lang="en-US" sz="2800" dirty="0"/>
              <a:t>The decentralization of work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632854-305F-451F-810D-66178284D529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7" name="Footer Placeholder 1">
              <a:extLst>
                <a:ext uri="{FF2B5EF4-FFF2-40B4-BE49-F238E27FC236}">
                  <a16:creationId xmlns:a16="http://schemas.microsoft.com/office/drawing/2014/main" id="{4F4F98C3-9DA5-490C-9DAE-82F6398C4FA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A60D49-0348-4E57-8657-B286018AB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75FEADC-F68B-4DAB-9567-D0014098D650}"/>
              </a:ext>
            </a:extLst>
          </p:cNvPr>
          <p:cNvSpPr/>
          <p:nvPr/>
        </p:nvSpPr>
        <p:spPr>
          <a:xfrm>
            <a:off x="935663" y="4437326"/>
            <a:ext cx="5380075" cy="5458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E1E595EC-EBFD-4EF9-8133-2E7BF5126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515" y="5210022"/>
            <a:ext cx="776287" cy="776287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4814ACD5-C8CE-4BDC-A3EA-3B5336BC8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4760554"/>
            <a:ext cx="776287" cy="776287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D6D5154C-B4DC-4F00-A8AA-02E8B3358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515" y="2968837"/>
            <a:ext cx="776287" cy="776287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B374208F-FFF2-4D6A-88E0-FF5AC2A37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514" y="2077067"/>
            <a:ext cx="776287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5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44470E7E-582C-4002-BECF-AC7523F30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3630" r="159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093" y="1161288"/>
            <a:ext cx="6772657" cy="1124712"/>
          </a:xfrm>
        </p:spPr>
        <p:txBody>
          <a:bodyPr anchor="b">
            <a:noAutofit/>
          </a:bodyPr>
          <a:lstStyle/>
          <a:p>
            <a:r>
              <a:rPr lang="en-US" b="1" dirty="0"/>
              <a:t>The Redefinition of Winning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903852" cy="3361714"/>
          </a:xfrm>
        </p:spPr>
        <p:txBody>
          <a:bodyPr anchor="t">
            <a:normAutofit/>
          </a:bodyPr>
          <a:lstStyle/>
          <a:p>
            <a:r>
              <a:rPr lang="en-US" dirty="0"/>
              <a:t>Win at both work and life while </a:t>
            </a:r>
            <a:r>
              <a:rPr lang="en-US" i="1" dirty="0"/>
              <a:t>making a difference</a:t>
            </a:r>
            <a:r>
              <a:rPr lang="en-US" dirty="0"/>
              <a:t> and having an </a:t>
            </a:r>
            <a:r>
              <a:rPr lang="en-US" i="1" dirty="0"/>
              <a:t>impact</a:t>
            </a:r>
          </a:p>
          <a:p>
            <a:endParaRPr lang="en-US" i="1" dirty="0"/>
          </a:p>
          <a:p>
            <a:r>
              <a:rPr lang="en-US" dirty="0">
                <a:solidFill>
                  <a:srgbClr val="0070C0"/>
                </a:solidFill>
              </a:rPr>
              <a:t>The redefinition of business</a:t>
            </a:r>
          </a:p>
          <a:p>
            <a:r>
              <a:rPr lang="en-US" dirty="0">
                <a:solidFill>
                  <a:srgbClr val="0070C0"/>
                </a:solidFill>
              </a:rPr>
              <a:t>The redefinition of leadership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63CD5-BA10-4E0B-B23E-E921ED0E40F4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0" name="Footer Placeholder 1">
              <a:extLst>
                <a:ext uri="{FF2B5EF4-FFF2-40B4-BE49-F238E27FC236}">
                  <a16:creationId xmlns:a16="http://schemas.microsoft.com/office/drawing/2014/main" id="{3402E8BF-9E63-4FA6-A9A8-61B9980AA30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F687E9-B462-4701-85A3-43C8CE37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4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013" y="3752849"/>
            <a:ext cx="4445406" cy="245268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New Era Leadership Strategy and Execution</a:t>
            </a:r>
          </a:p>
        </p:txBody>
      </p:sp>
      <p:pic>
        <p:nvPicPr>
          <p:cNvPr id="7" name="Picture 6" descr="A picture containing measure, water, wooden, sitting&#10;&#10;Description automatically generated">
            <a:extLst>
              <a:ext uri="{FF2B5EF4-FFF2-40B4-BE49-F238E27FC236}">
                <a16:creationId xmlns:a16="http://schemas.microsoft.com/office/drawing/2014/main" id="{EDE17B87-7DA5-4828-AABE-A5FD16474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5" b="2767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029" y="3833921"/>
            <a:ext cx="3290888" cy="2452687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Business Strategy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Diversity </a:t>
            </a:r>
          </a:p>
          <a:p>
            <a:r>
              <a:rPr lang="en-US" dirty="0"/>
              <a:t>Innovation</a:t>
            </a:r>
          </a:p>
          <a:p>
            <a:r>
              <a:rPr lang="en-US" dirty="0"/>
              <a:t>Sustainability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63CD5-BA10-4E0B-B23E-E921ED0E40F4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0" name="Footer Placeholder 1">
              <a:extLst>
                <a:ext uri="{FF2B5EF4-FFF2-40B4-BE49-F238E27FC236}">
                  <a16:creationId xmlns:a16="http://schemas.microsoft.com/office/drawing/2014/main" id="{3402E8BF-9E63-4FA6-A9A8-61B9980AA30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F687E9-B462-4701-85A3-43C8CE37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6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b="1" dirty="0"/>
              <a:t>Business in the New Era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CAA19DED-8A0B-42BE-ABDC-3F083C234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9089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dirty="0"/>
              <a:t>“The Purpose of the Corporation”</a:t>
            </a:r>
          </a:p>
          <a:p>
            <a:pPr lvl="1"/>
            <a:r>
              <a:rPr lang="en-US" dirty="0"/>
              <a:t>Provide value to clients</a:t>
            </a:r>
          </a:p>
          <a:p>
            <a:pPr lvl="1"/>
            <a:r>
              <a:rPr lang="en-US" dirty="0"/>
              <a:t>Invest in employees</a:t>
            </a:r>
          </a:p>
          <a:p>
            <a:pPr lvl="1"/>
            <a:r>
              <a:rPr lang="en-US" dirty="0"/>
              <a:t>Treat subcontractors and suppliers fairly and ethically</a:t>
            </a:r>
          </a:p>
          <a:p>
            <a:pPr lvl="1"/>
            <a:r>
              <a:rPr lang="en-US" dirty="0"/>
              <a:t>Support community</a:t>
            </a:r>
          </a:p>
          <a:p>
            <a:pPr lvl="1"/>
            <a:r>
              <a:rPr lang="en-US" dirty="0"/>
              <a:t>Protect the environment</a:t>
            </a:r>
          </a:p>
          <a:p>
            <a:pPr lvl="1"/>
            <a:r>
              <a:rPr lang="en-US" dirty="0"/>
              <a:t>Deliver long-term shareholder value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DAC3CD-7FA0-4A8D-A595-132A623952C6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10" name="Footer Placeholder 1">
              <a:extLst>
                <a:ext uri="{FF2B5EF4-FFF2-40B4-BE49-F238E27FC236}">
                  <a16:creationId xmlns:a16="http://schemas.microsoft.com/office/drawing/2014/main" id="{2BFECA98-2457-4FB3-8494-D37332598D4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EEF4CE-1D5A-4EFF-8ABE-E5700635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3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0DA0A21-AC84-47C3-886D-66C512EF7D82}"/>
              </a:ext>
            </a:extLst>
          </p:cNvPr>
          <p:cNvSpPr txBox="1">
            <a:spLocks/>
          </p:cNvSpPr>
          <p:nvPr/>
        </p:nvSpPr>
        <p:spPr>
          <a:xfrm>
            <a:off x="640079" y="325369"/>
            <a:ext cx="4477725" cy="1896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1" dirty="0"/>
              <a:t>Positioning Us for Success in the New Era and Beyond…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DC9E-F05C-904F-B043-6348087F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85576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/>
              <a:t>“Most of us have been “raised” to believe in </a:t>
            </a:r>
            <a:r>
              <a:rPr lang="en-US" sz="2000" dirty="0">
                <a:solidFill>
                  <a:srgbClr val="0070C0"/>
                </a:solidFill>
              </a:rPr>
              <a:t>projects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profits</a:t>
            </a:r>
            <a:r>
              <a:rPr lang="en-US" sz="2000" dirty="0"/>
              <a:t>… but do we also believe in </a:t>
            </a:r>
            <a:r>
              <a:rPr lang="en-US" sz="2000" dirty="0">
                <a:solidFill>
                  <a:srgbClr val="0070C0"/>
                </a:solidFill>
              </a:rPr>
              <a:t>people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purpose</a:t>
            </a:r>
            <a:r>
              <a:rPr lang="en-US" sz="2000" dirty="0"/>
              <a:t>?” –Peter C. Atherton, P.E.</a:t>
            </a:r>
          </a:p>
          <a:p>
            <a:endParaRPr lang="en-US" sz="2000" dirty="0"/>
          </a:p>
          <a:p>
            <a:pPr marL="0"/>
            <a:r>
              <a:rPr lang="en-US" sz="2000" dirty="0"/>
              <a:t>We need to figure out what we truly believe: How </a:t>
            </a:r>
            <a:r>
              <a:rPr lang="en-US" sz="2000" i="1" dirty="0"/>
              <a:t>we</a:t>
            </a:r>
            <a:r>
              <a:rPr lang="en-US" sz="2000" dirty="0"/>
              <a:t> define “winning”… and whether we’re aligned with the desires of ourselves, our talent, and our clients</a:t>
            </a:r>
          </a:p>
        </p:txBody>
      </p:sp>
      <p:pic>
        <p:nvPicPr>
          <p:cNvPr id="4" name="Picture 3" descr="A picture containing sky, outdoor, blue, clouds&#10;&#10;Description automatically generated">
            <a:extLst>
              <a:ext uri="{FF2B5EF4-FFF2-40B4-BE49-F238E27FC236}">
                <a16:creationId xmlns:a16="http://schemas.microsoft.com/office/drawing/2014/main" id="{D22B1719-6623-4120-B7DA-9B0FEBE65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-170102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632854-305F-451F-810D-66178284D529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7" name="Footer Placeholder 1">
              <a:extLst>
                <a:ext uri="{FF2B5EF4-FFF2-40B4-BE49-F238E27FC236}">
                  <a16:creationId xmlns:a16="http://schemas.microsoft.com/office/drawing/2014/main" id="{4F4F98C3-9DA5-490C-9DAE-82F6398C4FA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A60D49-0348-4E57-8657-B286018AB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5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69B5B1-A42B-428B-878F-6143F738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52" y="51435"/>
            <a:ext cx="10515600" cy="1325563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646B-C2A4-4D2A-8610-130FDB09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70256"/>
            <a:ext cx="10787477" cy="4659094"/>
          </a:xfrm>
        </p:spPr>
        <p:txBody>
          <a:bodyPr>
            <a:normAutofit/>
          </a:bodyPr>
          <a:lstStyle/>
          <a:p>
            <a:r>
              <a:rPr lang="en-US" dirty="0"/>
              <a:t>Major issues and opportunities in AEC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Traditional and new era growth models</a:t>
            </a:r>
          </a:p>
          <a:p>
            <a:r>
              <a:rPr lang="en-US" dirty="0"/>
              <a:t>Employee engagement</a:t>
            </a:r>
          </a:p>
          <a:p>
            <a:r>
              <a:rPr lang="en-US" dirty="0"/>
              <a:t>Why culture is critical</a:t>
            </a:r>
          </a:p>
          <a:p>
            <a:r>
              <a:rPr lang="en-US" dirty="0"/>
              <a:t>Why a great “experience” is not enough</a:t>
            </a:r>
          </a:p>
          <a:p>
            <a:r>
              <a:rPr lang="en-US" dirty="0"/>
              <a:t>A process for designing greater team and organizational IMPACT </a:t>
            </a:r>
          </a:p>
          <a:p>
            <a:r>
              <a:rPr lang="en-US" dirty="0"/>
              <a:t>Questions and discussion</a:t>
            </a:r>
          </a:p>
        </p:txBody>
      </p:sp>
      <p:pic>
        <p:nvPicPr>
          <p:cNvPr id="15" name="Picture 2" descr="Image result for flip chart">
            <a:extLst>
              <a:ext uri="{FF2B5EF4-FFF2-40B4-BE49-F238E27FC236}">
                <a16:creationId xmlns:a16="http://schemas.microsoft.com/office/drawing/2014/main" id="{2EA2352D-EB43-4189-AE97-41B9F5A3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68" y="779725"/>
            <a:ext cx="3669176" cy="36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0144AA-AD95-4AA9-A7AB-FD77685221F2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7" name="Footer Placeholder 1">
              <a:extLst>
                <a:ext uri="{FF2B5EF4-FFF2-40B4-BE49-F238E27FC236}">
                  <a16:creationId xmlns:a16="http://schemas.microsoft.com/office/drawing/2014/main" id="{2B82486A-DEF3-44B8-B707-FB8C3BFFDA3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0F0FD2-8619-40FD-BE68-0675244AE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0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092B82-0B87-4B1C-847E-0FCB4695E257}"/>
              </a:ext>
            </a:extLst>
          </p:cNvPr>
          <p:cNvCxnSpPr>
            <a:cxnSpLocks/>
          </p:cNvCxnSpPr>
          <p:nvPr/>
        </p:nvCxnSpPr>
        <p:spPr>
          <a:xfrm flipH="1">
            <a:off x="3205016" y="1868038"/>
            <a:ext cx="691662" cy="14226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35F5F-9E3A-4199-8AC9-355A876DAD92}"/>
              </a:ext>
            </a:extLst>
          </p:cNvPr>
          <p:cNvCxnSpPr>
            <a:cxnSpLocks/>
          </p:cNvCxnSpPr>
          <p:nvPr/>
        </p:nvCxnSpPr>
        <p:spPr>
          <a:xfrm flipH="1">
            <a:off x="5592763" y="1832237"/>
            <a:ext cx="691662" cy="14226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DBCC0-3FC1-4637-9C71-C8F1B15462BC}"/>
              </a:ext>
            </a:extLst>
          </p:cNvPr>
          <p:cNvCxnSpPr>
            <a:cxnSpLocks/>
          </p:cNvCxnSpPr>
          <p:nvPr/>
        </p:nvCxnSpPr>
        <p:spPr>
          <a:xfrm flipH="1">
            <a:off x="8078945" y="1832237"/>
            <a:ext cx="691662" cy="14226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7A4EFAC-786F-489A-999B-1A8C04414003}"/>
              </a:ext>
            </a:extLst>
          </p:cNvPr>
          <p:cNvGrpSpPr/>
          <p:nvPr/>
        </p:nvGrpSpPr>
        <p:grpSpPr>
          <a:xfrm>
            <a:off x="2050336" y="1375923"/>
            <a:ext cx="1069395" cy="1629015"/>
            <a:chOff x="1976773" y="1369456"/>
            <a:chExt cx="1069395" cy="1629015"/>
          </a:xfrm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01BAB460-1566-4790-82B4-BA644774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47985" y="2084071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43F186-F148-404D-BAE4-1AF6185BA9F0}"/>
                </a:ext>
              </a:extLst>
            </p:cNvPr>
            <p:cNvSpPr txBox="1"/>
            <p:nvPr/>
          </p:nvSpPr>
          <p:spPr>
            <a:xfrm>
              <a:off x="1976773" y="1369456"/>
              <a:ext cx="1069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C-Suite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1547B6-B364-43A5-95C4-0F2E1E9B17C6}"/>
              </a:ext>
            </a:extLst>
          </p:cNvPr>
          <p:cNvGrpSpPr/>
          <p:nvPr/>
        </p:nvGrpSpPr>
        <p:grpSpPr>
          <a:xfrm>
            <a:off x="6504915" y="1375923"/>
            <a:ext cx="1712580" cy="1855940"/>
            <a:chOff x="6504915" y="1375923"/>
            <a:chExt cx="1712580" cy="1855940"/>
          </a:xfrm>
        </p:grpSpPr>
        <p:pic>
          <p:nvPicPr>
            <p:cNvPr id="26" name="Graphic 25" descr="Social network">
              <a:extLst>
                <a:ext uri="{FF2B5EF4-FFF2-40B4-BE49-F238E27FC236}">
                  <a16:creationId xmlns:a16="http://schemas.microsoft.com/office/drawing/2014/main" id="{CF4118C0-5200-48F3-B2D3-24562E396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4915" y="1826901"/>
              <a:ext cx="1404962" cy="140496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BD9A8A-B1CC-4732-BCF9-1F725F9101E7}"/>
                </a:ext>
              </a:extLst>
            </p:cNvPr>
            <p:cNvSpPr txBox="1"/>
            <p:nvPr/>
          </p:nvSpPr>
          <p:spPr>
            <a:xfrm>
              <a:off x="6534783" y="1375923"/>
              <a:ext cx="1682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DCEB5B-D6C5-4EEF-B3C3-FF35184426EA}"/>
              </a:ext>
            </a:extLst>
          </p:cNvPr>
          <p:cNvGrpSpPr/>
          <p:nvPr/>
        </p:nvGrpSpPr>
        <p:grpSpPr>
          <a:xfrm>
            <a:off x="8909180" y="1365356"/>
            <a:ext cx="1682712" cy="1912487"/>
            <a:chOff x="8909180" y="1365356"/>
            <a:chExt cx="1682712" cy="1912487"/>
          </a:xfrm>
        </p:grpSpPr>
        <p:pic>
          <p:nvPicPr>
            <p:cNvPr id="24" name="Graphic 23" descr="Business Growth">
              <a:extLst>
                <a:ext uri="{FF2B5EF4-FFF2-40B4-BE49-F238E27FC236}">
                  <a16:creationId xmlns:a16="http://schemas.microsoft.com/office/drawing/2014/main" id="{8CB408B9-6EDF-49D5-B03F-50E2DA29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10308" y="1872881"/>
              <a:ext cx="1404962" cy="140496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D4F8A3-D136-4FC3-A436-F26F6092F6BA}"/>
                </a:ext>
              </a:extLst>
            </p:cNvPr>
            <p:cNvSpPr txBox="1"/>
            <p:nvPr/>
          </p:nvSpPr>
          <p:spPr>
            <a:xfrm>
              <a:off x="8909180" y="1365356"/>
              <a:ext cx="1682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A4DF35-77E7-43C3-9D41-2F6BFA566847}"/>
              </a:ext>
            </a:extLst>
          </p:cNvPr>
          <p:cNvGrpSpPr/>
          <p:nvPr/>
        </p:nvGrpSpPr>
        <p:grpSpPr>
          <a:xfrm>
            <a:off x="2068739" y="3443111"/>
            <a:ext cx="3305600" cy="1718164"/>
            <a:chOff x="1899136" y="3290713"/>
            <a:chExt cx="3305600" cy="1718164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6F6E9B43-71FB-4D4F-9996-BA8873389EA3}"/>
                </a:ext>
              </a:extLst>
            </p:cNvPr>
            <p:cNvSpPr/>
            <p:nvPr/>
          </p:nvSpPr>
          <p:spPr>
            <a:xfrm rot="16200000">
              <a:off x="3367271" y="1822578"/>
              <a:ext cx="369330" cy="3305600"/>
            </a:xfrm>
            <a:prstGeom prst="leftBrace">
              <a:avLst>
                <a:gd name="adj1" fmla="val 136538"/>
                <a:gd name="adj2" fmla="val 50000"/>
              </a:avLst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C4F801-0C89-4985-984D-328C6ECE2670}"/>
                </a:ext>
              </a:extLst>
            </p:cNvPr>
            <p:cNvSpPr txBox="1"/>
            <p:nvPr/>
          </p:nvSpPr>
          <p:spPr>
            <a:xfrm>
              <a:off x="2536539" y="3993214"/>
              <a:ext cx="20307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Awareness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(busyness, connection)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F66DB-7325-434B-982C-D2CA18E3DB90}"/>
              </a:ext>
            </a:extLst>
          </p:cNvPr>
          <p:cNvGrpSpPr/>
          <p:nvPr/>
        </p:nvGrpSpPr>
        <p:grpSpPr>
          <a:xfrm>
            <a:off x="4349790" y="3954387"/>
            <a:ext cx="3305600" cy="1443752"/>
            <a:chOff x="4261302" y="3628806"/>
            <a:chExt cx="3305600" cy="1443752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A66312DD-5D18-4F14-889B-CEEA2C3766C9}"/>
                </a:ext>
              </a:extLst>
            </p:cNvPr>
            <p:cNvSpPr/>
            <p:nvPr/>
          </p:nvSpPr>
          <p:spPr>
            <a:xfrm rot="16200000">
              <a:off x="5729437" y="2160671"/>
              <a:ext cx="369330" cy="3305600"/>
            </a:xfrm>
            <a:prstGeom prst="leftBrace">
              <a:avLst>
                <a:gd name="adj1" fmla="val 136538"/>
                <a:gd name="adj2" fmla="val 5000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80A60B-B234-4CB9-B3E3-3BD9BA43A90F}"/>
                </a:ext>
              </a:extLst>
            </p:cNvPr>
            <p:cNvSpPr txBox="1"/>
            <p:nvPr/>
          </p:nvSpPr>
          <p:spPr>
            <a:xfrm>
              <a:off x="4910931" y="4333894"/>
              <a:ext cx="20307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Burnout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(workload+)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743A15-8C3D-4796-A028-9580DB72F421}"/>
              </a:ext>
            </a:extLst>
          </p:cNvPr>
          <p:cNvGrpSpPr/>
          <p:nvPr/>
        </p:nvGrpSpPr>
        <p:grpSpPr>
          <a:xfrm>
            <a:off x="6754204" y="4485667"/>
            <a:ext cx="3305600" cy="1378341"/>
            <a:chOff x="6658342" y="4014616"/>
            <a:chExt cx="3305600" cy="1378341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4C28D794-2527-47D9-9F1B-8C0832156392}"/>
                </a:ext>
              </a:extLst>
            </p:cNvPr>
            <p:cNvSpPr/>
            <p:nvPr/>
          </p:nvSpPr>
          <p:spPr>
            <a:xfrm rot="16200000">
              <a:off x="8126477" y="2546481"/>
              <a:ext cx="369330" cy="3305600"/>
            </a:xfrm>
            <a:prstGeom prst="leftBrace">
              <a:avLst>
                <a:gd name="adj1" fmla="val 136538"/>
                <a:gd name="adj2" fmla="val 50000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F9B6B4-6327-44FC-ACFA-F0F2C56849B9}"/>
                </a:ext>
              </a:extLst>
            </p:cNvPr>
            <p:cNvSpPr txBox="1"/>
            <p:nvPr/>
          </p:nvSpPr>
          <p:spPr>
            <a:xfrm>
              <a:off x="7339751" y="4654293"/>
              <a:ext cx="20307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Engagement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(Alignment)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9CA7ED-43B7-4A02-96C5-8A2F2645E98F}"/>
              </a:ext>
            </a:extLst>
          </p:cNvPr>
          <p:cNvGrpSpPr/>
          <p:nvPr/>
        </p:nvGrpSpPr>
        <p:grpSpPr>
          <a:xfrm>
            <a:off x="3966436" y="1381520"/>
            <a:ext cx="1682712" cy="1766305"/>
            <a:chOff x="3966436" y="1381520"/>
            <a:chExt cx="1682712" cy="17663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04E4D0-8996-4CD6-954B-88C0B72AADAB}"/>
                </a:ext>
              </a:extLst>
            </p:cNvPr>
            <p:cNvSpPr txBox="1"/>
            <p:nvPr/>
          </p:nvSpPr>
          <p:spPr>
            <a:xfrm>
              <a:off x="3966436" y="1381520"/>
              <a:ext cx="1682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Principals</a:t>
              </a:r>
            </a:p>
          </p:txBody>
        </p:sp>
        <p:pic>
          <p:nvPicPr>
            <p:cNvPr id="6" name="Graphic 5" descr="Meeting">
              <a:extLst>
                <a:ext uri="{FF2B5EF4-FFF2-40B4-BE49-F238E27FC236}">
                  <a16:creationId xmlns:a16="http://schemas.microsoft.com/office/drawing/2014/main" id="{DEE4D517-57D5-465C-824C-F8EFDEB9F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30103" y="2020155"/>
              <a:ext cx="1127670" cy="112767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9FE963-CB2B-4684-88A3-3FC7D4F0823F}"/>
              </a:ext>
            </a:extLst>
          </p:cNvPr>
          <p:cNvGrpSpPr/>
          <p:nvPr/>
        </p:nvGrpSpPr>
        <p:grpSpPr>
          <a:xfrm>
            <a:off x="0" y="6030324"/>
            <a:ext cx="12192000" cy="827677"/>
            <a:chOff x="0" y="6030324"/>
            <a:chExt cx="12192000" cy="827677"/>
          </a:xfrm>
        </p:grpSpPr>
        <p:sp>
          <p:nvSpPr>
            <p:cNvPr id="38" name="Footer Placeholder 1">
              <a:extLst>
                <a:ext uri="{FF2B5EF4-FFF2-40B4-BE49-F238E27FC236}">
                  <a16:creationId xmlns:a16="http://schemas.microsoft.com/office/drawing/2014/main" id="{96018ED0-5F13-4297-BB47-67E703E27F8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652618"/>
              <a:ext cx="12192000" cy="205383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© www.ActionsProve.com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21E88B6-1726-4EB2-9C00-ABC491870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132" y="6030324"/>
              <a:ext cx="947584" cy="622294"/>
            </a:xfrm>
            <a:prstGeom prst="rect">
              <a:avLst/>
            </a:prstGeom>
          </p:spPr>
        </p:pic>
      </p:grpSp>
      <p:sp>
        <p:nvSpPr>
          <p:cNvPr id="41" name="Title 4">
            <a:extLst>
              <a:ext uri="{FF2B5EF4-FFF2-40B4-BE49-F238E27FC236}">
                <a16:creationId xmlns:a16="http://schemas.microsoft.com/office/drawing/2014/main" id="{1BE66B23-EB86-4096-816D-F99584570AB5}"/>
              </a:ext>
            </a:extLst>
          </p:cNvPr>
          <p:cNvSpPr txBox="1">
            <a:spLocks/>
          </p:cNvSpPr>
          <p:nvPr/>
        </p:nvSpPr>
        <p:spPr>
          <a:xfrm>
            <a:off x="460587" y="5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Major Issues and Opportunities in AEC</a:t>
            </a:r>
          </a:p>
        </p:txBody>
      </p:sp>
    </p:spTree>
    <p:extLst>
      <p:ext uri="{BB962C8B-B14F-4D97-AF65-F5344CB8AC3E}">
        <p14:creationId xmlns:p14="http://schemas.microsoft.com/office/powerpoint/2010/main" val="15430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30371</TotalTime>
  <Words>957</Words>
  <Application>Microsoft Office PowerPoint</Application>
  <PresentationFormat>Widescreen</PresentationFormat>
  <Paragraphs>179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About Peter C. Atherton, P.E.</vt:lpstr>
      <vt:lpstr>PowerPoint Presentation</vt:lpstr>
      <vt:lpstr>The Redefinition of Winning</vt:lpstr>
      <vt:lpstr>New Era Leadership Strategy and Execution</vt:lpstr>
      <vt:lpstr>Business in the New Era</vt:lpstr>
      <vt:lpstr>PowerPoint Presentation</vt:lpstr>
      <vt:lpstr>Outline</vt:lpstr>
      <vt:lpstr>PowerPoint Presentation</vt:lpstr>
      <vt:lpstr>PowerPoint Presentation</vt:lpstr>
      <vt:lpstr>Traditional and “New Era” Business Growth</vt:lpstr>
      <vt:lpstr>Employee Engagement </vt:lpstr>
      <vt:lpstr>Engagement</vt:lpstr>
      <vt:lpstr>PowerPoint Presentation</vt:lpstr>
      <vt:lpstr>PowerPoint Presentation</vt:lpstr>
      <vt:lpstr>PowerPoint Presentation</vt:lpstr>
      <vt:lpstr>Key Take-Aways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Atherton</dc:creator>
  <cp:lastModifiedBy>Doreen Brasseaux</cp:lastModifiedBy>
  <cp:revision>222</cp:revision>
  <cp:lastPrinted>2021-07-20T13:23:16Z</cp:lastPrinted>
  <dcterms:created xsi:type="dcterms:W3CDTF">2019-08-19T16:25:51Z</dcterms:created>
  <dcterms:modified xsi:type="dcterms:W3CDTF">2021-07-26T17:47:52Z</dcterms:modified>
</cp:coreProperties>
</file>