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0" r:id="rId2"/>
    <p:sldMasterId id="2147483983" r:id="rId3"/>
  </p:sldMasterIdLst>
  <p:notesMasterIdLst>
    <p:notesMasterId r:id="rId18"/>
  </p:notesMasterIdLst>
  <p:handoutMasterIdLst>
    <p:handoutMasterId r:id="rId19"/>
  </p:handoutMasterIdLst>
  <p:sldIdLst>
    <p:sldId id="601" r:id="rId4"/>
    <p:sldId id="615" r:id="rId5"/>
    <p:sldId id="364" r:id="rId6"/>
    <p:sldId id="611" r:id="rId7"/>
    <p:sldId id="602" r:id="rId8"/>
    <p:sldId id="604" r:id="rId9"/>
    <p:sldId id="605" r:id="rId10"/>
    <p:sldId id="607" r:id="rId11"/>
    <p:sldId id="608" r:id="rId12"/>
    <p:sldId id="614" r:id="rId13"/>
    <p:sldId id="612" r:id="rId14"/>
    <p:sldId id="609" r:id="rId15"/>
    <p:sldId id="610" r:id="rId16"/>
    <p:sldId id="616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911"/>
    <a:srgbClr val="00B0DB"/>
    <a:srgbClr val="007F5C"/>
    <a:srgbClr val="003D1F"/>
    <a:srgbClr val="3F413E"/>
    <a:srgbClr val="033B1E"/>
    <a:srgbClr val="262F34"/>
    <a:srgbClr val="6E9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0224" autoAdjust="0"/>
  </p:normalViewPr>
  <p:slideViewPr>
    <p:cSldViewPr showGuides="1">
      <p:cViewPr varScale="1">
        <p:scale>
          <a:sx n="77" d="100"/>
          <a:sy n="77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>
              <a:defRPr sz="1200"/>
            </a:lvl1pPr>
          </a:lstStyle>
          <a:p>
            <a:fld id="{9437C556-1926-4C3D-BBD8-7FC2CF615262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200"/>
            </a:lvl1pPr>
          </a:lstStyle>
          <a:p>
            <a:fld id="{DA1D2D9E-3647-4526-A895-4CB97D5158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EA3014-2865-438A-8017-BCE127679508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6" rIns="93152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2" tIns="46576" rIns="93152" bIns="465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58D8C8-02D3-4400-939D-07643807B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010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45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038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23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35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81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541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20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7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840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217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175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07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8D8C8-02D3-4400-939D-07643807B50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86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543"/>
            <a:ext cx="9144000" cy="6876042"/>
          </a:xfrm>
          <a:prstGeom prst="rect">
            <a:avLst/>
          </a:prstGeom>
          <a:solidFill>
            <a:srgbClr val="F7691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804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066800" y="20574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2209800"/>
            <a:ext cx="7848600" cy="1295400"/>
          </a:xfrm>
        </p:spPr>
        <p:txBody>
          <a:bodyPr/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848600" cy="828675"/>
          </a:xfrm>
        </p:spPr>
        <p:txBody>
          <a:bodyPr anchor="t"/>
          <a:lstStyle>
            <a:lvl1pPr algn="l">
              <a:defRPr sz="4400" b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3199"/>
            <a:ext cx="9144000" cy="318299"/>
          </a:xfrm>
          <a:prstGeom prst="rect">
            <a:avLst/>
          </a:prstGeom>
          <a:solidFill>
            <a:schemeClr val="tx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1371600" cy="7715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06555" y="65021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www.dotd.la.gov</a:t>
            </a:r>
          </a:p>
        </p:txBody>
      </p:sp>
    </p:spTree>
    <p:extLst>
      <p:ext uri="{BB962C8B-B14F-4D97-AF65-F5344CB8AC3E}">
        <p14:creationId xmlns:p14="http://schemas.microsoft.com/office/powerpoint/2010/main" val="38036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F261-0E9B-4A80-B63C-F9D26B64A902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66A0-2677-4767-8F00-64B675A540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5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701C-579B-45EF-954E-D7F713E9A895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6387-D545-4566-A9C8-3CA3730F02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77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9A99-E323-4FE7-9993-F066004401CD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C0F1-2512-46DD-9205-2D7F598B3C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78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4053-2D68-4085-B732-3B1C2514738F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D53D-9183-49D9-9A1A-1E9DBCC350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12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3A3-F922-44CE-92F6-4BEA89EBA0C7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18D2-C7E7-4215-A04A-907EF185AA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709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9C3A-185D-4DBC-9EC8-8D23E4E74E4D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8426-B7CF-4868-BE82-811D03AD46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77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AE60-2E72-4788-A8AC-C76AA1EDCCAF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59FA-5DD5-49E3-A12E-638B42D6F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68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5B0F-EB1A-437C-A8FA-E277A166025A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67A-E1C5-4964-93F7-FF6EFDE71E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71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FE56-9327-47CA-BEA8-9842160B592F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F4EE-4E7B-486E-9BB5-C444D7F5AF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9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76AA-92C2-4E6C-B930-FC769483930B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C8C2-8B17-424C-8616-A2F22F233A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1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44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8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8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8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43434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08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8839200" cy="4038600"/>
          </a:xfrm>
        </p:spPr>
        <p:txBody>
          <a:bodyPr/>
          <a:lstStyle>
            <a:lvl1pPr marL="342900" indent="-342900">
              <a:buClr>
                <a:srgbClr val="DD4814"/>
              </a:buClr>
              <a:buFont typeface="Wingdings" panose="05000000000000000000" pitchFamily="2" charset="2"/>
              <a:buChar char="Ø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DD4814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62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solidFill>
            <a:srgbClr val="F76911"/>
          </a:solidFill>
          <a:ln>
            <a:solidFill>
              <a:srgbClr val="F8772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038600"/>
            <a:ext cx="9144000" cy="152400"/>
          </a:xfrm>
          <a:prstGeom prst="rect">
            <a:avLst/>
          </a:prstGeom>
          <a:solidFill>
            <a:srgbClr val="21A5FF"/>
          </a:solidFill>
          <a:ln>
            <a:solidFill>
              <a:srgbClr val="63B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63" y="4572000"/>
            <a:ext cx="3870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36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4343400" cy="4038600"/>
          </a:xfrm>
        </p:spPr>
        <p:txBody>
          <a:bodyPr/>
          <a:lstStyle>
            <a:lvl1pPr marL="342900" indent="-342900">
              <a:buClr>
                <a:srgbClr val="DD4814"/>
              </a:buClr>
              <a:buFont typeface="Wingdings" panose="05000000000000000000" pitchFamily="2" charset="2"/>
              <a:buChar char="Ø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DD4814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DD4814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038599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buFont typeface="Wingdings" panose="05000000000000000000" pitchFamily="2" charset="2"/>
              <a:buChar char="Ø"/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4814"/>
              </a:buClr>
              <a:def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18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148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505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167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165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060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17969"/>
            <a:ext cx="6858000" cy="1143000"/>
          </a:xfrm>
        </p:spPr>
        <p:txBody>
          <a:bodyPr/>
          <a:lstStyle>
            <a:lvl1pPr algn="l">
              <a:lnSpc>
                <a:spcPts val="44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0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48599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0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543"/>
            <a:ext cx="9144000" cy="6876042"/>
          </a:xfrm>
          <a:prstGeom prst="rect">
            <a:avLst/>
          </a:prstGeom>
          <a:solidFill>
            <a:srgbClr val="F7691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804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066800" y="20574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400" dirty="0"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533400"/>
            <a:ext cx="7848600" cy="1295400"/>
          </a:xfrm>
        </p:spPr>
        <p:txBody>
          <a:bodyPr/>
          <a:lstStyle>
            <a:lvl1pPr marL="0" indent="0" algn="l">
              <a:lnSpc>
                <a:spcPts val="3200"/>
              </a:lnSpc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3199"/>
            <a:ext cx="9144000" cy="318299"/>
          </a:xfrm>
          <a:prstGeom prst="rect">
            <a:avLst/>
          </a:prstGeom>
          <a:solidFill>
            <a:schemeClr val="tx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1371600" cy="7715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006555" y="65021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www.dotd.la.gov</a:t>
            </a:r>
          </a:p>
        </p:txBody>
      </p:sp>
    </p:spTree>
    <p:extLst>
      <p:ext uri="{BB962C8B-B14F-4D97-AF65-F5344CB8AC3E}">
        <p14:creationId xmlns:p14="http://schemas.microsoft.com/office/powerpoint/2010/main" val="926407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61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78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2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5486400"/>
            <a:ext cx="98536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4677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C3C1-D828-44BB-90CF-58749C29C3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90B3-6515-4008-9AB0-04412382D5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5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1E1A-46FA-46BC-B2BE-B15A394CA4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02E9-0E7B-4B72-9A6C-5B7D66D0C2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1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solidFill>
            <a:srgbClr val="E4E43C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solidFill>
            <a:srgbClr val="E4E43C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January 27, 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FA796-A2FF-4C8B-A48B-7E7A7AE8462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2719-B4F3-4761-BAD9-3C825D019C6D}" type="datetime4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April 28,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7321-E15A-4708-9568-D0C10AF02D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33862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 sz="2800"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3863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 sz="2800"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4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44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38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44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789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3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TD Logo Bor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2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613B-48DC-4B05-9A57-F4B70AF54E58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BF96-A928-4C93-80B1-0A2EE31724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69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71" r:id="rId5"/>
    <p:sldLayoutId id="2147483972" r:id="rId6"/>
    <p:sldLayoutId id="2147483977" r:id="rId7"/>
    <p:sldLayoutId id="214748398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B52D36-3302-44EB-9E13-641203B8CC3E}" type="datetimeFigureOut">
              <a:rPr lang="en-US"/>
              <a:pPr>
                <a:defRPr/>
              </a:pPr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65E9EA-ABCC-4739-A640-E472549CDB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8720C00-D474-435E-ABF0-B897B28018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CD50E9F-3F23-421B-A298-6AFDA86FCC2D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sp.dotd.la.gov/Inside_LaDOTD/Pages/Follow_DOTD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sp.dotd.la.gov/Inside_LaDOTD/Pages/Follow_DOTD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4875327" y="3882123"/>
            <a:ext cx="4191000" cy="184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Shawn D. Wilson, Ph.D.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Secretary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28, 2020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79367" y="4801755"/>
            <a:ext cx="2070678" cy="300723"/>
            <a:chOff x="865964" y="7864581"/>
            <a:chExt cx="2070678" cy="300723"/>
          </a:xfrm>
        </p:grpSpPr>
        <p:sp>
          <p:nvSpPr>
            <p:cNvPr id="8" name="Rectangle 7"/>
            <p:cNvSpPr/>
            <p:nvPr/>
          </p:nvSpPr>
          <p:spPr>
            <a:xfrm>
              <a:off x="1104089" y="7864581"/>
              <a:ext cx="1832553" cy="3007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Bef>
                  <a:spcPts val="0"/>
                </a:spcBef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@onevisionary</a:t>
              </a:r>
            </a:p>
          </p:txBody>
        </p:sp>
        <p:pic>
          <p:nvPicPr>
            <p:cNvPr id="9" name="Picture 8" descr="LaDOTD's Twitter Pages">
              <a:hlinkClick r:id="rId3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64" y="7891117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447800" y="7620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DOTD Post COVID-19 Update Webinar</a:t>
            </a:r>
          </a:p>
        </p:txBody>
      </p:sp>
    </p:spTree>
    <p:extLst>
      <p:ext uri="{BB962C8B-B14F-4D97-AF65-F5344CB8AC3E}">
        <p14:creationId xmlns:p14="http://schemas.microsoft.com/office/powerpoint/2010/main" val="59735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4938" y="304800"/>
            <a:ext cx="91440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NGA’s Request to Congress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209800"/>
            <a:ext cx="9144000" cy="426969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660218" cy="4648200"/>
          </a:xfrm>
        </p:spPr>
        <p:txBody>
          <a:bodyPr/>
          <a:lstStyle/>
          <a:p>
            <a:r>
              <a:rPr lang="en-US" sz="2400" dirty="0" smtClean="0"/>
              <a:t>Flexible </a:t>
            </a:r>
            <a:r>
              <a:rPr lang="en-US" sz="2400" dirty="0"/>
              <a:t>federal funding </a:t>
            </a:r>
            <a:r>
              <a:rPr lang="en-US" sz="2400" dirty="0" smtClean="0"/>
              <a:t>to </a:t>
            </a:r>
            <a:r>
              <a:rPr lang="en-US" sz="2400" dirty="0"/>
              <a:t>fill immediate budgetary gaps caused by critical revenue losses for our essential utilities, </a:t>
            </a:r>
            <a:r>
              <a:rPr lang="en-US" sz="2400" b="1" i="1" dirty="0"/>
              <a:t>highways, transit system</a:t>
            </a:r>
            <a:r>
              <a:rPr lang="en-US" sz="2400" dirty="0"/>
              <a:t>, and other revenue generating public authorities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aggressive infrastructure plan is essential to both near-term supply chain needs and long-term economic stimulus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Large </a:t>
            </a:r>
            <a:r>
              <a:rPr lang="en-US" sz="2400" dirty="0"/>
              <a:t>scale investments in our nation’s </a:t>
            </a:r>
            <a:r>
              <a:rPr lang="en-US" sz="2400" dirty="0" smtClean="0"/>
              <a:t>traditional</a:t>
            </a:r>
          </a:p>
          <a:p>
            <a:pPr marL="0" indent="0">
              <a:buNone/>
            </a:pPr>
            <a:r>
              <a:rPr lang="en-US" sz="2400" dirty="0" smtClean="0"/>
              <a:t> infrastructure </a:t>
            </a:r>
            <a:r>
              <a:rPr lang="en-US" sz="2400" dirty="0"/>
              <a:t>systems, including not only </a:t>
            </a:r>
            <a:r>
              <a:rPr lang="en-US" sz="2400" b="1" i="1" dirty="0"/>
              <a:t>roads, bridges, transit, and aviation systems</a:t>
            </a:r>
            <a:r>
              <a:rPr lang="en-US" sz="2400" dirty="0"/>
              <a:t>, but also substantial investment in our energy, </a:t>
            </a:r>
            <a:r>
              <a:rPr lang="en-US" sz="2400" b="1" i="1" dirty="0"/>
              <a:t>water, broadband</a:t>
            </a:r>
            <a:r>
              <a:rPr lang="en-US" sz="2400" dirty="0"/>
              <a:t>, and cybersecurity infrastructure. </a:t>
            </a:r>
            <a:endParaRPr lang="en-US" sz="24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28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25908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to the TTF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76200" y="1447800"/>
            <a:ext cx="9144000" cy="4269696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COVID-19 Pandemic impacts are projected to reduce DOTD’s excise tax revenues up to 30%-40% for the remainder of SFY20 and into SFY21. </a:t>
            </a:r>
            <a:endParaRPr lang="en-US" sz="2400" dirty="0" smtClean="0"/>
          </a:p>
          <a:p>
            <a:pPr lvl="1"/>
            <a:r>
              <a:rPr lang="en-US" sz="2000" dirty="0" smtClean="0"/>
              <a:t>Based </a:t>
            </a:r>
            <a:r>
              <a:rPr lang="en-US" sz="2000" dirty="0"/>
              <a:t>on reduced traffic counts early </a:t>
            </a:r>
            <a:r>
              <a:rPr lang="en-US" sz="2000" dirty="0" smtClean="0"/>
              <a:t>estimates </a:t>
            </a:r>
            <a:r>
              <a:rPr lang="en-US" sz="2000" dirty="0"/>
              <a:t>suggest the COVID-19 impacts could result in up to $50M per QTR lost revenues until traffic counts increase to normal levels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Impacts will be felt across the operating and capital program.</a:t>
            </a:r>
          </a:p>
          <a:p>
            <a:endParaRPr lang="en-US" sz="2400" dirty="0" smtClean="0"/>
          </a:p>
          <a:p>
            <a:r>
              <a:rPr lang="en-US" sz="2400" dirty="0" smtClean="0"/>
              <a:t>Traffic counts will likely increase at a slower rate than they declined due to the economy gradually returning as business’ open and people return to work.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99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…TTF Impacts Continued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858000" cy="3710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523463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 panose="020B0503020102020204" pitchFamily="34" charset="0"/>
              </a:rPr>
              <a:t>Based on reduced traffic counts revenues </a:t>
            </a:r>
            <a:r>
              <a:rPr lang="en-US" sz="2000" dirty="0">
                <a:latin typeface="Franklin Gothic Book" panose="020B0503020102020204" pitchFamily="34" charset="0"/>
              </a:rPr>
              <a:t>are </a:t>
            </a:r>
            <a:r>
              <a:rPr lang="en-US" sz="2000" dirty="0" smtClean="0">
                <a:latin typeface="Franklin Gothic Book" panose="020B0503020102020204" pitchFamily="34" charset="0"/>
              </a:rPr>
              <a:t>projected </a:t>
            </a:r>
            <a:r>
              <a:rPr lang="en-US" sz="2000" dirty="0">
                <a:latin typeface="Franklin Gothic Book" panose="020B0503020102020204" pitchFamily="34" charset="0"/>
              </a:rPr>
              <a:t>to be $68.3M </a:t>
            </a:r>
            <a:r>
              <a:rPr lang="en-US" sz="2000" dirty="0" smtClean="0">
                <a:latin typeface="Franklin Gothic Book" panose="020B0503020102020204" pitchFamily="34" charset="0"/>
              </a:rPr>
              <a:t>under </a:t>
            </a:r>
            <a:r>
              <a:rPr lang="en-US" sz="2000" dirty="0">
                <a:latin typeface="Franklin Gothic Book" panose="020B0503020102020204" pitchFamily="34" charset="0"/>
              </a:rPr>
              <a:t>the current </a:t>
            </a:r>
            <a:r>
              <a:rPr lang="en-US" sz="2000" dirty="0" smtClean="0">
                <a:latin typeface="Franklin Gothic Book" panose="020B0503020102020204" pitchFamily="34" charset="0"/>
              </a:rPr>
              <a:t>REC forecast for FY20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16" y="76200"/>
            <a:ext cx="91440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ACECL help?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855" y="1219200"/>
            <a:ext cx="9144000" cy="54102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2000" dirty="0" smtClean="0"/>
              <a:t> the Governors message on flattening the curve and adhere to guidance to protect you, your families, and your business.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Spread the message </a:t>
            </a:r>
            <a:r>
              <a:rPr lang="en-US" sz="2000" dirty="0" smtClean="0"/>
              <a:t>about the need to invest more during these most critical times.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Stay engaged </a:t>
            </a:r>
            <a:r>
              <a:rPr lang="en-US" sz="2000" dirty="0" smtClean="0"/>
              <a:t>as the legislature has the ability to respond to the financial crisis in ways that could impact transportation dollars.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Use your relationships </a:t>
            </a:r>
            <a:r>
              <a:rPr lang="en-US" sz="2000" dirty="0" smtClean="0"/>
              <a:t>with Congressional members -  they need to hear the message as well.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Stay engaged in 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Resilient Louisiana Commission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Transportation Infrastructure Task Force </a:t>
            </a:r>
            <a:r>
              <a:rPr lang="en-US" sz="2000" dirty="0" smtClean="0"/>
              <a:t>that I am co-chairing with Greg Morrison.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13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4875327" y="3882123"/>
            <a:ext cx="4191000" cy="184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Shawn D. Wilson, Ph.D.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Secretary</a:t>
            </a:r>
          </a:p>
          <a:p>
            <a:pPr>
              <a:lnSpc>
                <a:spcPct val="75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28, 2020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79367" y="4801755"/>
            <a:ext cx="2070678" cy="300723"/>
            <a:chOff x="865964" y="7864581"/>
            <a:chExt cx="2070678" cy="300723"/>
          </a:xfrm>
        </p:grpSpPr>
        <p:sp>
          <p:nvSpPr>
            <p:cNvPr id="8" name="Rectangle 7"/>
            <p:cNvSpPr/>
            <p:nvPr/>
          </p:nvSpPr>
          <p:spPr>
            <a:xfrm>
              <a:off x="1104089" y="7864581"/>
              <a:ext cx="1832553" cy="3007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Bef>
                  <a:spcPts val="0"/>
                </a:spcBef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@onevisionary</a:t>
              </a:r>
            </a:p>
          </p:txBody>
        </p:sp>
        <p:pic>
          <p:nvPicPr>
            <p:cNvPr id="9" name="Picture 8" descr="LaDOTD's Twitter Pages">
              <a:hlinkClick r:id="rId3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64" y="7891117"/>
              <a:ext cx="238125" cy="24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447800" y="762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6144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81400"/>
            <a:ext cx="1987025" cy="2649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8156" cy="347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814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DOTD faring during this Emergency Declaration and what changes have been implemented?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915400" cy="4269696"/>
          </a:xfrm>
        </p:spPr>
        <p:txBody>
          <a:bodyPr/>
          <a:lstStyle/>
          <a:p>
            <a:r>
              <a:rPr lang="en-US" sz="2600" dirty="0" smtClean="0"/>
              <a:t>Revoked all flex time schedules except Operations</a:t>
            </a:r>
          </a:p>
          <a:p>
            <a:r>
              <a:rPr lang="en-US" sz="2600" dirty="0" smtClean="0"/>
              <a:t>Telecommuting</a:t>
            </a:r>
          </a:p>
          <a:p>
            <a:r>
              <a:rPr lang="en-US" sz="2600" dirty="0" smtClean="0"/>
              <a:t>Closed facilities</a:t>
            </a:r>
          </a:p>
          <a:p>
            <a:r>
              <a:rPr lang="en-US" sz="2600" dirty="0"/>
              <a:t>Provided Truck Permit </a:t>
            </a:r>
            <a:r>
              <a:rPr lang="en-US" sz="2600" dirty="0" smtClean="0"/>
              <a:t>relief</a:t>
            </a:r>
          </a:p>
          <a:p>
            <a:r>
              <a:rPr lang="en-US" sz="2600" dirty="0" smtClean="0"/>
              <a:t>Postponed all public meetings</a:t>
            </a:r>
          </a:p>
          <a:p>
            <a:r>
              <a:rPr lang="en-US" sz="2600" dirty="0" smtClean="0"/>
              <a:t>Pushed back deadlines for grant applications</a:t>
            </a:r>
          </a:p>
          <a:p>
            <a:r>
              <a:rPr lang="en-US" sz="2600" dirty="0" smtClean="0"/>
              <a:t>Maintained lettings and project development</a:t>
            </a:r>
          </a:p>
          <a:p>
            <a:r>
              <a:rPr lang="en-US" sz="2600" dirty="0"/>
              <a:t>Redirected messaging on the system to COVID related topics</a:t>
            </a:r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561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050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and Infrastructure  are ESSENTIAL for recovery</a:t>
            </a:r>
            <a:b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2895600"/>
            <a:ext cx="9067800" cy="2590800"/>
          </a:xfrm>
        </p:spPr>
        <p:txBody>
          <a:bodyPr/>
          <a:lstStyle/>
          <a:p>
            <a:r>
              <a:rPr lang="en-US" sz="2600" dirty="0" smtClean="0"/>
              <a:t>54% of HQ’s staff working from home</a:t>
            </a:r>
          </a:p>
          <a:p>
            <a:r>
              <a:rPr lang="en-US" sz="2600" dirty="0" smtClean="0"/>
              <a:t>17% of District Operations capable staff are telecommuting </a:t>
            </a:r>
          </a:p>
          <a:p>
            <a:r>
              <a:rPr lang="en-US" sz="2600" dirty="0" smtClean="0"/>
              <a:t>District gangs who are not capable of telecommuting are working alternative workweek schedules, reducing the workplace footprint by 50% </a:t>
            </a:r>
            <a:endParaRPr lang="en-US" sz="2600" dirty="0"/>
          </a:p>
          <a:p>
            <a:endParaRPr lang="en-US" sz="2600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0" y="2057400"/>
            <a:ext cx="91440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DOTD responding?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t="5263" r="22807" b="5263"/>
          <a:stretch/>
        </p:blipFill>
        <p:spPr>
          <a:xfrm>
            <a:off x="5410200" y="47244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large projects DOTD was planning prior to COVID19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81200"/>
            <a:ext cx="9144000" cy="4498296"/>
          </a:xfrm>
        </p:spPr>
        <p:txBody>
          <a:bodyPr/>
          <a:lstStyle/>
          <a:p>
            <a:r>
              <a:rPr lang="en-US" sz="2600" dirty="0" smtClean="0"/>
              <a:t>Innovative Procurements had minimal impacts.</a:t>
            </a:r>
          </a:p>
          <a:p>
            <a:r>
              <a:rPr lang="en-US" sz="2600" dirty="0" smtClean="0"/>
              <a:t>I-10 to Split: Completed one-on-ones and CMAR Award</a:t>
            </a:r>
          </a:p>
          <a:p>
            <a:r>
              <a:rPr lang="en-US" sz="2600" dirty="0" err="1" smtClean="0"/>
              <a:t>Comite</a:t>
            </a:r>
            <a:r>
              <a:rPr lang="en-US" sz="2600" dirty="0" smtClean="0"/>
              <a:t>: Proceeding with CMAR contractor selection</a:t>
            </a:r>
            <a:endParaRPr lang="en-US" sz="2600" dirty="0"/>
          </a:p>
          <a:p>
            <a:r>
              <a:rPr lang="en-US" sz="2600" dirty="0" smtClean="0"/>
              <a:t>Advancing the efforts to move the HB578 projects forward thru the Build America Bureau</a:t>
            </a:r>
          </a:p>
          <a:p>
            <a:r>
              <a:rPr lang="en-US" sz="2600" dirty="0" smtClean="0"/>
              <a:t>I-10: Texas State Line to E. of </a:t>
            </a:r>
            <a:r>
              <a:rPr lang="en-US" sz="2600" dirty="0" err="1" smtClean="0"/>
              <a:t>Coone</a:t>
            </a:r>
            <a:r>
              <a:rPr lang="en-US" sz="2600" dirty="0" smtClean="0"/>
              <a:t> Gully Reconstruction</a:t>
            </a:r>
          </a:p>
          <a:p>
            <a:pPr marL="0" indent="0">
              <a:buNone/>
            </a:pPr>
            <a:r>
              <a:rPr lang="en-US" sz="2600" dirty="0" smtClean="0"/>
              <a:t>	- $150M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highest value project </a:t>
            </a:r>
            <a:r>
              <a:rPr lang="en-US" sz="2400" dirty="0" smtClean="0"/>
              <a:t>(behind Post Katrina Twin Spans)</a:t>
            </a:r>
          </a:p>
          <a:p>
            <a:r>
              <a:rPr lang="en-US" sz="2600" dirty="0" smtClean="0"/>
              <a:t>February - April, 2020: 31 Projects Let totaling $78M</a:t>
            </a:r>
          </a:p>
        </p:txBody>
      </p:sp>
    </p:spTree>
    <p:extLst>
      <p:ext uri="{BB962C8B-B14F-4D97-AF65-F5344CB8AC3E}">
        <p14:creationId xmlns:p14="http://schemas.microsoft.com/office/powerpoint/2010/main" val="2435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r>
              <a:rPr lang="en-US" b="1" dirty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elivery model changes necessary?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057400"/>
            <a:ext cx="9144000" cy="3733800"/>
          </a:xfrm>
        </p:spPr>
        <p:txBody>
          <a:bodyPr/>
          <a:lstStyle/>
          <a:p>
            <a:r>
              <a:rPr lang="en-US" sz="2600" dirty="0" smtClean="0"/>
              <a:t> No anticipation of changes in models.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We should consider using Design build selection on smaller scale that allows for an accelerated process.</a:t>
            </a:r>
          </a:p>
          <a:p>
            <a:endParaRPr lang="en-US" sz="2600" dirty="0" smtClean="0"/>
          </a:p>
          <a:p>
            <a:r>
              <a:rPr lang="en-US" sz="2600" dirty="0" smtClean="0"/>
              <a:t>Experience with CMAR will benefit the state as a delivery model for projects.</a:t>
            </a:r>
          </a:p>
          <a:p>
            <a:endParaRPr lang="en-US" sz="2600" dirty="0" smtClean="0"/>
          </a:p>
          <a:p>
            <a:r>
              <a:rPr lang="en-US" sz="2600" dirty="0"/>
              <a:t>A</a:t>
            </a:r>
            <a:r>
              <a:rPr lang="en-US" sz="2600" dirty="0" smtClean="0"/>
              <a:t>nticipate bridge bundling.</a:t>
            </a:r>
          </a:p>
        </p:txBody>
      </p:sp>
    </p:spTree>
    <p:extLst>
      <p:ext uri="{BB962C8B-B14F-4D97-AF65-F5344CB8AC3E}">
        <p14:creationId xmlns:p14="http://schemas.microsoft.com/office/powerpoint/2010/main" val="10483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 on resuming regular session or future special session and stimulus or job programs?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45822"/>
            <a:ext cx="6324600" cy="36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Infrastructure Funding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991600" cy="51840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1)</a:t>
            </a:r>
            <a:r>
              <a:rPr lang="en-US" sz="2000" dirty="0"/>
              <a:t> </a:t>
            </a:r>
            <a:r>
              <a:rPr lang="en-US" sz="2000" dirty="0" smtClean="0"/>
              <a:t>When do you anticipate the stimulus could happen?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2)</a:t>
            </a:r>
            <a:r>
              <a:rPr lang="en-US" sz="2000" dirty="0"/>
              <a:t> </a:t>
            </a:r>
            <a:r>
              <a:rPr lang="en-US" sz="2000" dirty="0" smtClean="0"/>
              <a:t>How much funding do you anticipate it will include in total and specifically for DOTD programs?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3) </a:t>
            </a:r>
            <a:r>
              <a:rPr lang="en-US" sz="2000" dirty="0" smtClean="0"/>
              <a:t>How would DOTD use the funding?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4)</a:t>
            </a:r>
            <a:r>
              <a:rPr lang="en-US" sz="2000" dirty="0" smtClean="0"/>
              <a:t> Will </a:t>
            </a:r>
            <a:r>
              <a:rPr lang="en-US" sz="2000" dirty="0"/>
              <a:t>any funds be allotted for local governments to dedicate towards projects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5) </a:t>
            </a:r>
            <a:r>
              <a:rPr lang="en-US" sz="2000" dirty="0" smtClean="0"/>
              <a:t>What </a:t>
            </a:r>
            <a:r>
              <a:rPr lang="en-US" sz="2000" dirty="0"/>
              <a:t>federal assistance are you anticipating/hoping for to cover reduced gas tax revenue of COVID-19?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6) </a:t>
            </a:r>
            <a:r>
              <a:rPr lang="en-US" sz="2000" dirty="0" smtClean="0"/>
              <a:t>What </a:t>
            </a:r>
            <a:r>
              <a:rPr lang="en-US" sz="2000" dirty="0"/>
              <a:t>is the likely timeline for that assistance?</a:t>
            </a:r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56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AASHTO’S Request to Congress</a:t>
            </a:r>
            <a:endParaRPr lang="en-US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209800"/>
            <a:ext cx="9144000" cy="426969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9698" y="1299903"/>
            <a:ext cx="9134302" cy="2819400"/>
          </a:xfrm>
        </p:spPr>
        <p:txBody>
          <a:bodyPr/>
          <a:lstStyle/>
          <a:p>
            <a:r>
              <a:rPr lang="en-US" sz="2600" dirty="0" smtClean="0"/>
              <a:t>$</a:t>
            </a:r>
            <a:r>
              <a:rPr lang="en-US" sz="2600" dirty="0"/>
              <a:t>49.95 billion in immediate backstop funding to DOT’s</a:t>
            </a:r>
          </a:p>
          <a:p>
            <a:r>
              <a:rPr lang="en-US" sz="2600" dirty="0"/>
              <a:t>Treatment as State Revenue</a:t>
            </a:r>
          </a:p>
          <a:p>
            <a:r>
              <a:rPr lang="en-US" sz="2600" dirty="0"/>
              <a:t>Operations and Maintenance Support</a:t>
            </a:r>
          </a:p>
          <a:p>
            <a:r>
              <a:rPr lang="en-US" sz="2600" dirty="0"/>
              <a:t>100% Federal Share</a:t>
            </a:r>
          </a:p>
          <a:p>
            <a:r>
              <a:rPr lang="en-US" sz="2600" dirty="0"/>
              <a:t>Sensible </a:t>
            </a:r>
            <a:r>
              <a:rPr lang="en-US" sz="2600" dirty="0" smtClean="0"/>
              <a:t>Reporting</a:t>
            </a:r>
            <a:endParaRPr lang="en-US" sz="2600" dirty="0"/>
          </a:p>
          <a:p>
            <a:r>
              <a:rPr lang="en-US" sz="2600" dirty="0"/>
              <a:t>Obligation Timeline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3866804" y="3886200"/>
            <a:ext cx="5155018" cy="2133600"/>
          </a:xfrm>
        </p:spPr>
        <p:txBody>
          <a:bodyPr/>
          <a:lstStyle/>
          <a:p>
            <a:r>
              <a:rPr lang="en-US" sz="2600" dirty="0" smtClean="0"/>
              <a:t>Elimination of State match for SFY 20 and 21</a:t>
            </a:r>
          </a:p>
          <a:p>
            <a:r>
              <a:rPr lang="en-US" sz="2600" dirty="0" smtClean="0"/>
              <a:t>100% of obligation authority of current apportionment balances without any matching funds</a:t>
            </a:r>
            <a:endParaRPr lang="en-US" sz="26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3866803" y="3105150"/>
            <a:ext cx="527719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F76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in Louisiana’s request…</a:t>
            </a:r>
            <a:endParaRPr lang="en-US" sz="2800" b="1" dirty="0">
              <a:solidFill>
                <a:srgbClr val="EB6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652</Words>
  <Application>Microsoft Office PowerPoint</Application>
  <PresentationFormat>On-screen Show (4:3)</PresentationFormat>
  <Paragraphs>112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Franklin Gothic Demi Cond</vt:lpstr>
      <vt:lpstr>Franklin Gothic Heavy</vt:lpstr>
      <vt:lpstr>Franklin Gothic Medium</vt:lpstr>
      <vt:lpstr>Wingdings</vt:lpstr>
      <vt:lpstr>Office Theme</vt:lpstr>
      <vt:lpstr>Custom Design</vt:lpstr>
      <vt:lpstr>1_Office Theme</vt:lpstr>
      <vt:lpstr>PowerPoint Presentation</vt:lpstr>
      <vt:lpstr>PowerPoint Presentation</vt:lpstr>
      <vt:lpstr>How is DOTD faring during this Emergency Declaration and what changes have been implemented?</vt:lpstr>
      <vt:lpstr> Transportation and Infrastructure  are ESSENTIAL for recovery </vt:lpstr>
      <vt:lpstr>Status of large projects DOTD was planning prior to COVID19</vt:lpstr>
      <vt:lpstr>Delivery model changes necessary?</vt:lpstr>
      <vt:lpstr>Thoughts on resuming regular session or future special session and stimulus or job programs?</vt:lpstr>
      <vt:lpstr>Federal Infrastructure Funding</vt:lpstr>
      <vt:lpstr>AASHTO’S Request to Congress</vt:lpstr>
      <vt:lpstr>NGA’s Request to Congress</vt:lpstr>
      <vt:lpstr>Impacts to the TTF</vt:lpstr>
      <vt:lpstr>…TTF Impacts Continued</vt:lpstr>
      <vt:lpstr>How can ACECL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Shawn Wilson</cp:lastModifiedBy>
  <cp:revision>97</cp:revision>
  <cp:lastPrinted>2019-03-13T17:06:04Z</cp:lastPrinted>
  <dcterms:created xsi:type="dcterms:W3CDTF">2019-03-13T16:09:26Z</dcterms:created>
  <dcterms:modified xsi:type="dcterms:W3CDTF">2020-04-28T16:53:10Z</dcterms:modified>
</cp:coreProperties>
</file>