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40" r:id="rId2"/>
    <p:sldId id="34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21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A2D4E-12AA-4A74-B4AC-2F44E3FB6827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9D631-F7EC-48CF-8A23-ED28FA11A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06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594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dirty="0"/>
              <a:t>As our industry evolves and goes more virtual to achieve growth and</a:t>
            </a:r>
          </a:p>
          <a:p>
            <a:pPr marL="158750" indent="0">
              <a:buNone/>
            </a:pPr>
            <a:r>
              <a:rPr lang="en-US" dirty="0"/>
              <a:t>engagement, the rate of Cyber Security attacks continues to increase.</a:t>
            </a:r>
          </a:p>
          <a:p>
            <a:pPr marL="158750" indent="0">
              <a:buNone/>
            </a:pPr>
            <a:endParaRPr lang="en-US" dirty="0"/>
          </a:p>
          <a:p>
            <a:pPr marL="158750" indent="0">
              <a:buNone/>
            </a:pPr>
            <a:r>
              <a:rPr lang="en-US" dirty="0"/>
              <a:t>To address this growing risk, the ACEC Business Insurance Trust has</a:t>
            </a:r>
          </a:p>
          <a:p>
            <a:pPr marL="158750" indent="0">
              <a:buNone/>
            </a:pPr>
            <a:r>
              <a:rPr lang="en-US" dirty="0"/>
              <a:t>partnered with Greyling Insurance Brokerage, a division of EPIC, and</a:t>
            </a:r>
          </a:p>
          <a:p>
            <a:pPr marL="158750" indent="0">
              <a:buNone/>
            </a:pPr>
            <a:r>
              <a:rPr lang="en-US" dirty="0"/>
              <a:t>Coalition, a cyber risk management firm, to offer you what we view as</a:t>
            </a:r>
          </a:p>
          <a:p>
            <a:pPr marL="158750" indent="0">
              <a:buNone/>
            </a:pPr>
            <a:r>
              <a:rPr lang="en-US" dirty="0"/>
              <a:t>a best in class solution.</a:t>
            </a:r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841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1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0"/>
            <a:ext cx="6030687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73B47EE6-EDE6-4881-B456-B37D9C1ADE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9" y="860945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2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2" y="2006085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>
            <a:extLst>
              <a:ext uri="{FF2B5EF4-FFF2-40B4-BE49-F238E27FC236}">
                <a16:creationId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5" y="3640998"/>
            <a:ext cx="4854339" cy="12575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noProof="0"/>
              <a:t>CLICK TO EDIT SUBTITLE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7"/>
            <a:ext cx="1919789" cy="10010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8220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1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0"/>
            <a:ext cx="6030687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2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2" y="2006085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>
            <a:extLst>
              <a:ext uri="{FF2B5EF4-FFF2-40B4-BE49-F238E27FC236}">
                <a16:creationId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5" y="3640998"/>
            <a:ext cx="4854339" cy="12575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7"/>
            <a:ext cx="1919789" cy="10010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257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1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noProof="0" dirty="0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3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1010089"/>
            <a:ext cx="1785257" cy="90750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le 1" title="Title">
            <a:extLst>
              <a:ext uri="{FF2B5EF4-FFF2-40B4-BE49-F238E27FC236}">
                <a16:creationId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4" y="1987422"/>
            <a:ext cx="4911633" cy="178985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>
            <a:extLst>
              <a:ext uri="{FF2B5EF4-FFF2-40B4-BE49-F238E27FC236}">
                <a16:creationId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4" y="3792047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2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1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noProof="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408563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5"/>
            <a:ext cx="1919789" cy="10010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4" y="3407046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noProof="0" dirty="0"/>
          </a:p>
        </p:txBody>
      </p:sp>
    </p:spTree>
    <p:extLst>
      <p:ext uri="{BB962C8B-B14F-4D97-AF65-F5344CB8AC3E}">
        <p14:creationId xmlns:p14="http://schemas.microsoft.com/office/powerpoint/2010/main" val="2485845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3">
          <p15:clr>
            <a:srgbClr val="FBAE40"/>
          </p15:clr>
        </p15:guide>
        <p15:guide id="2" pos="3840">
          <p15:clr>
            <a:srgbClr val="FBAE40"/>
          </p15:clr>
        </p15:guide>
        <p15:guide id="3" pos="143">
          <p15:clr>
            <a:srgbClr val="FBAE40"/>
          </p15:clr>
        </p15:guide>
        <p15:guide id="4" orient="horz" pos="4170">
          <p15:clr>
            <a:srgbClr val="FBAE40"/>
          </p15:clr>
        </p15:guide>
        <p15:guide id="5" pos="7537">
          <p15:clr>
            <a:srgbClr val="FBAE40"/>
          </p15:clr>
        </p15:guide>
        <p15:guide id="6" orient="horz" pos="14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8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2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noProof="0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400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9"/>
            <a:ext cx="8333223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FAE0C34-9220-45F0-9FC2-9FE7C994E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77" y="1671926"/>
            <a:ext cx="10835123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59183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8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2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noProof="0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400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9"/>
            <a:ext cx="8333223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17F9213-0142-420B-A84D-C5627A0C8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687" y="1651046"/>
            <a:ext cx="5181600" cy="452591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8014328B-D576-4B5C-A4AE-CF9831892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51046"/>
            <a:ext cx="5181600" cy="452591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9445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8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2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noProof="0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9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accent6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400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9"/>
            <a:ext cx="8333223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82BFF385-445D-4DBB-9773-F9966941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79" y="1681163"/>
            <a:ext cx="538250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b="1" dirty="0">
                <a:solidFill>
                  <a:schemeClr val="accent6"/>
                </a:solidFill>
              </a:defRPr>
            </a:lvl1pPr>
          </a:lstStyle>
          <a:p>
            <a:pPr marL="228594" lvl="0" indent="-228594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311B1CFE-1B35-4B5C-B40A-DC5ADF211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1CE840E8-D596-479D-AE97-E88F42DC1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9A68D25-B19E-4E84-B65D-596EE8382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679" y="2505075"/>
            <a:ext cx="5391749" cy="368458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91613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1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0"/>
            <a:ext cx="6030687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2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1" y="4374038"/>
            <a:ext cx="5311516" cy="13270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7"/>
            <a:ext cx="1919789" cy="10010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1" y="5701070"/>
            <a:ext cx="5311516" cy="93150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00">
                <a:solidFill>
                  <a:schemeClr val="accent6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9A1E80C-1A76-4D3E-92A1-846866867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1316" y="2290714"/>
            <a:ext cx="5803672" cy="4341863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/>
            </a:lvl1pPr>
            <a:lvl2pPr>
              <a:buClr>
                <a:schemeClr val="accent2"/>
              </a:buClr>
              <a:defRPr sz="2000"/>
            </a:lvl2pPr>
            <a:lvl3pPr>
              <a:buClr>
                <a:schemeClr val="accent2"/>
              </a:buClr>
              <a:defRPr sz="1800"/>
            </a:lvl3pPr>
            <a:lvl4pPr>
              <a:buClr>
                <a:schemeClr val="accent2"/>
              </a:buClr>
              <a:defRPr sz="1600"/>
            </a:lvl4pPr>
            <a:lvl5pPr>
              <a:buClr>
                <a:schemeClr val="accent2"/>
              </a:buCl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76703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1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0"/>
            <a:ext cx="6030687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2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1" y="4374038"/>
            <a:ext cx="5311516" cy="13270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7"/>
            <a:ext cx="1919789" cy="10010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1" y="5701070"/>
            <a:ext cx="5311516" cy="93150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00">
                <a:solidFill>
                  <a:schemeClr val="accent6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22728E0A-430E-4C6A-BF56-06FA8510F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49972" y="2271860"/>
            <a:ext cx="5715017" cy="43607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9330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CC52C5C1-EC33-44C1-9D54-A1058BBF1812}"/>
              </a:ext>
            </a:extLst>
          </p:cNvPr>
          <p:cNvSpPr txBox="1"/>
          <p:nvPr userDrawn="1"/>
        </p:nvSpPr>
        <p:spPr>
          <a:xfrm>
            <a:off x="11072379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accent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A0030CD-8C9E-4AA5-8C5D-F9B2EDB7E17A}"/>
              </a:ext>
            </a:extLst>
          </p:cNvPr>
          <p:cNvGrpSpPr/>
          <p:nvPr userDrawn="1"/>
        </p:nvGrpSpPr>
        <p:grpSpPr>
          <a:xfrm flipH="1">
            <a:off x="7561328" y="2"/>
            <a:ext cx="4831840" cy="3541007"/>
            <a:chOff x="-192127" y="-2"/>
            <a:chExt cx="4831840" cy="3367272"/>
          </a:xfrm>
        </p:grpSpPr>
        <p:sp>
          <p:nvSpPr>
            <p:cNvPr id="27" name="Diagonal Stripe 26">
              <a:extLst>
                <a:ext uri="{FF2B5EF4-FFF2-40B4-BE49-F238E27FC236}">
                  <a16:creationId xmlns:a16="http://schemas.microsoft.com/office/drawing/2014/main" id="{872EE65E-EE50-4A3E-861E-1D6C241CB8EA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76AD1EF-E06C-4D3C-9693-26844D01C83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Parallelogram 28">
              <a:extLst>
                <a:ext uri="{FF2B5EF4-FFF2-40B4-BE49-F238E27FC236}">
                  <a16:creationId xmlns:a16="http://schemas.microsoft.com/office/drawing/2014/main" id="{57D44C42-44C0-420A-A125-9B1A979D4F56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noProof="0" dirty="0"/>
            </a:p>
          </p:txBody>
        </p:sp>
      </p:grp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406089BB-36DC-4E23-B215-527A8A18FCF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400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8C43A6-50C6-704E-BADC-6D83BADE73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91439B-965F-3548-AF77-89501B24F6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779656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7E8A2C98-F26E-415A-B931-1B89CA46C1CF}"/>
              </a:ext>
            </a:extLst>
          </p:cNvPr>
          <p:cNvSpPr txBox="1"/>
          <p:nvPr userDrawn="1"/>
        </p:nvSpPr>
        <p:spPr>
          <a:xfrm>
            <a:off x="11072379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accent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B2FB48C-0C70-4DBE-B904-A134B6644DD3}"/>
              </a:ext>
            </a:extLst>
          </p:cNvPr>
          <p:cNvGrpSpPr/>
          <p:nvPr userDrawn="1"/>
        </p:nvGrpSpPr>
        <p:grpSpPr>
          <a:xfrm flipH="1">
            <a:off x="7561328" y="2"/>
            <a:ext cx="4831840" cy="3541007"/>
            <a:chOff x="-192127" y="-2"/>
            <a:chExt cx="4831840" cy="3367272"/>
          </a:xfrm>
        </p:grpSpPr>
        <p:sp>
          <p:nvSpPr>
            <p:cNvPr id="28" name="Diagonal Stripe 27">
              <a:extLst>
                <a:ext uri="{FF2B5EF4-FFF2-40B4-BE49-F238E27FC236}">
                  <a16:creationId xmlns:a16="http://schemas.microsoft.com/office/drawing/2014/main" id="{4F2E2158-1E6E-4E0D-BDAB-B20041C7361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26D62DB-3A5A-4DA1-BFA4-D9E58676E86A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F5A729A7-3A5C-405C-AE06-180E7529E477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noProof="0" dirty="0"/>
            </a:p>
          </p:txBody>
        </p:sp>
      </p:grp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41E23981-B12A-4AC3-A030-337BBBA5E45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400" noProof="0" dirty="0"/>
          </a:p>
        </p:txBody>
      </p:sp>
      <p:sp>
        <p:nvSpPr>
          <p:cNvPr id="33" name="Title 1" title="Title ">
            <a:extLst>
              <a:ext uri="{FF2B5EF4-FFF2-40B4-BE49-F238E27FC236}">
                <a16:creationId xmlns:a16="http://schemas.microsoft.com/office/drawing/2014/main" id="{59067A2C-FE71-4381-BE51-08DAC5E435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9"/>
            <a:ext cx="8333223" cy="121556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9A007-934D-7A4B-9EFA-82044EF4D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154DC2-98C7-4D4B-A17A-AA4731217F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77416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CE2EB-00DF-4EBA-BF1F-D37805D45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90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1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noProof="0" dirty="0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3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1010089"/>
            <a:ext cx="1785257" cy="90750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le 1" title="Title">
            <a:extLst>
              <a:ext uri="{FF2B5EF4-FFF2-40B4-BE49-F238E27FC236}">
                <a16:creationId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4" y="1987422"/>
            <a:ext cx="4911633" cy="178985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>
            <a:extLst>
              <a:ext uri="{FF2B5EF4-FFF2-40B4-BE49-F238E27FC236}">
                <a16:creationId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4" y="3792047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2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1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noProof="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408563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95572AA9-EFAE-4771-B1EE-47E3611737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9" y="860945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5"/>
            <a:ext cx="1919789" cy="10010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4" y="3407046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noProof="0" dirty="0"/>
          </a:p>
        </p:txBody>
      </p:sp>
    </p:spTree>
    <p:extLst>
      <p:ext uri="{BB962C8B-B14F-4D97-AF65-F5344CB8AC3E}">
        <p14:creationId xmlns:p14="http://schemas.microsoft.com/office/powerpoint/2010/main" val="11278561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3">
          <p15:clr>
            <a:srgbClr val="FBAE40"/>
          </p15:clr>
        </p15:guide>
        <p15:guide id="2" pos="3840">
          <p15:clr>
            <a:srgbClr val="FBAE40"/>
          </p15:clr>
        </p15:guide>
        <p15:guide id="3" pos="143">
          <p15:clr>
            <a:srgbClr val="FBAE40"/>
          </p15:clr>
        </p15:guide>
        <p15:guide id="4" orient="horz" pos="4170">
          <p15:clr>
            <a:srgbClr val="FBAE40"/>
          </p15:clr>
        </p15:guide>
        <p15:guide id="5" pos="7537">
          <p15:clr>
            <a:srgbClr val="FBAE40"/>
          </p15:clr>
        </p15:guide>
        <p15:guide id="6" orient="horz" pos="14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title="Bullet Point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9" y="3196916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BD6ACE60-499D-41AB-89C4-D537D7C3D22A}"/>
              </a:ext>
            </a:extLst>
          </p:cNvPr>
          <p:cNvSpPr/>
          <p:nvPr userDrawn="1"/>
        </p:nvSpPr>
        <p:spPr>
          <a:xfrm flipH="1" flipV="1">
            <a:off x="1839685" y="-6"/>
            <a:ext cx="10352315" cy="5638807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noProof="0" dirty="0"/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1" cy="1308105"/>
          </a:xfrm>
          <a:prstGeom prst="parallelogram">
            <a:avLst>
              <a:gd name="adj" fmla="val 18638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1" y="5047077"/>
            <a:ext cx="1524575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81" y="2563478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189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" name="Title 1" title="Title ">
            <a:extLst>
              <a:ext uri="{FF2B5EF4-FFF2-40B4-BE49-F238E27FC236}">
                <a16:creationId xmlns:a16="http://schemas.microsoft.com/office/drawing/2014/main" id="{20237B57-91C6-4F8B-8AA0-18FA50B0FD1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31378" y="1308485"/>
            <a:ext cx="7342623" cy="121556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Title Style 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E1FADFB-0A3D-40F7-9B40-368DECD971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04000" y="1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DB14A5-A767-774C-85B8-68EF914689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9B51B-EAA9-4B4D-A4F6-470CD95DAA7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213015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ight Triangle 34">
            <a:extLst>
              <a:ext uri="{FF2B5EF4-FFF2-40B4-BE49-F238E27FC236}">
                <a16:creationId xmlns:a16="http://schemas.microsoft.com/office/drawing/2014/main" id="{805F1696-7D6B-4055-94C3-E4C179F63596}"/>
              </a:ext>
            </a:extLst>
          </p:cNvPr>
          <p:cNvSpPr/>
          <p:nvPr userDrawn="1"/>
        </p:nvSpPr>
        <p:spPr>
          <a:xfrm flipH="1" flipV="1">
            <a:off x="1839685" y="-6"/>
            <a:ext cx="10352315" cy="5638807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noProof="0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8B9EC3A9-7039-403A-9414-429521308A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0178" y="1435101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Content Placeholder 2" title="Bullet Point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9" y="3196916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1" cy="1308105"/>
          </a:xfrm>
          <a:prstGeom prst="parallelogram">
            <a:avLst>
              <a:gd name="adj" fmla="val 18638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315" y="1185453"/>
            <a:ext cx="1839685" cy="163394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80" y="2563478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189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19" name="Title 1" title="Title ">
            <a:extLst>
              <a:ext uri="{FF2B5EF4-FFF2-40B4-BE49-F238E27FC236}">
                <a16:creationId xmlns:a16="http://schemas.microsoft.com/office/drawing/2014/main" id="{2DB9D671-9FC8-4306-96B7-D9D585694B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1378" y="1308485"/>
            <a:ext cx="7342623" cy="121556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Title Style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55A0B9-F639-8643-9C4D-B93B8EE21A7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29282-8AC7-494D-9A8E-A26C7F69948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933894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8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2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noProof="0" dirty="0"/>
            </a:p>
          </p:txBody>
        </p:sp>
      </p:grp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B2E19FBD-2379-4B3B-910D-F51E007CB63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20697" y="2104889"/>
            <a:ext cx="5475291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Content Placeholder 3" title="Bullet Points">
            <a:extLst>
              <a:ext uri="{FF2B5EF4-FFF2-40B4-BE49-F238E27FC236}">
                <a16:creationId xmlns:a16="http://schemas.microsoft.com/office/drawing/2014/main" id="{8715E757-6584-4841-8154-C92E70E0CD6B}"/>
              </a:ext>
            </a:extLst>
          </p:cNvPr>
          <p:cNvSpPr>
            <a:spLocks noGrp="1"/>
          </p:cNvSpPr>
          <p:nvPr userDrawn="1">
            <p:ph sz="half" idx="13"/>
          </p:nvPr>
        </p:nvSpPr>
        <p:spPr>
          <a:xfrm>
            <a:off x="520697" y="2886076"/>
            <a:ext cx="5475291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>
              <a:buClr>
                <a:schemeClr val="accent2"/>
              </a:buClr>
            </a:pPr>
            <a:r>
              <a:rPr lang="en-US" noProof="0"/>
              <a:t>Click to edit Master text styles</a:t>
            </a:r>
          </a:p>
          <a:p>
            <a:pPr lvl="1">
              <a:buClr>
                <a:schemeClr val="accent2"/>
              </a:buClr>
            </a:pPr>
            <a:r>
              <a:rPr lang="en-US" noProof="0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 noProof="0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 noProof="0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47CDC5A2-8836-4ED3-8E78-18C24853D882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186713" y="2104889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ontent Placeholder 5" title="Bullet Points">
            <a:extLst>
              <a:ext uri="{FF2B5EF4-FFF2-40B4-BE49-F238E27FC236}">
                <a16:creationId xmlns:a16="http://schemas.microsoft.com/office/drawing/2014/main" id="{D957FBD7-2C3C-4DD1-954F-DF1E007BE590}"/>
              </a:ext>
            </a:extLst>
          </p:cNvPr>
          <p:cNvSpPr>
            <a:spLocks noGrp="1"/>
          </p:cNvSpPr>
          <p:nvPr userDrawn="1"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>
              <a:buClr>
                <a:schemeClr val="accent2"/>
              </a:buClr>
            </a:pPr>
            <a:r>
              <a:rPr lang="en-US" noProof="0"/>
              <a:t>Click to edit Master text styles</a:t>
            </a:r>
          </a:p>
          <a:p>
            <a:pPr lvl="1">
              <a:buClr>
                <a:schemeClr val="accent2"/>
              </a:buClr>
            </a:pPr>
            <a:r>
              <a:rPr lang="en-US" noProof="0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 noProof="0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 noProof="0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 noProof="0"/>
              <a:t>Fifth level</a:t>
            </a:r>
          </a:p>
        </p:txBody>
      </p:sp>
      <p:sp>
        <p:nvSpPr>
          <p:cNvPr id="24" name="Text Placeholder 4" title="Subtitle">
            <a:extLst>
              <a:ext uri="{FF2B5EF4-FFF2-40B4-BE49-F238E27FC236}">
                <a16:creationId xmlns:a16="http://schemas.microsoft.com/office/drawing/2014/main" id="{77DB65FF-A89E-4562-8251-2BB63EFDD28E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520494" y="1376934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189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9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accent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400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8678" y="209029"/>
            <a:ext cx="8333223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</p:spTree>
    <p:extLst>
      <p:ext uri="{BB962C8B-B14F-4D97-AF65-F5344CB8AC3E}">
        <p14:creationId xmlns:p14="http://schemas.microsoft.com/office/powerpoint/2010/main" val="18134023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5806E656-313A-47B1-B381-D004200F7A01}"/>
              </a:ext>
            </a:extLst>
          </p:cNvPr>
          <p:cNvGrpSpPr/>
          <p:nvPr userDrawn="1"/>
        </p:nvGrpSpPr>
        <p:grpSpPr>
          <a:xfrm flipH="1">
            <a:off x="7561328" y="2"/>
            <a:ext cx="4831840" cy="3541007"/>
            <a:chOff x="-192127" y="-2"/>
            <a:chExt cx="4831840" cy="3367272"/>
          </a:xfrm>
        </p:grpSpPr>
        <p:sp>
          <p:nvSpPr>
            <p:cNvPr id="29" name="Diagonal Stripe 28">
              <a:extLst>
                <a:ext uri="{FF2B5EF4-FFF2-40B4-BE49-F238E27FC236}">
                  <a16:creationId xmlns:a16="http://schemas.microsoft.com/office/drawing/2014/main" id="{65F8E2DA-4BB4-4421-9172-A11AF38DFEF4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EDB47F2-B6A7-40B4-8A2C-06719F75C08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arallelogram 30">
              <a:extLst>
                <a:ext uri="{FF2B5EF4-FFF2-40B4-BE49-F238E27FC236}">
                  <a16:creationId xmlns:a16="http://schemas.microsoft.com/office/drawing/2014/main" id="{B188E7A9-2351-4B68-98B8-10099CB39CD2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noProof="0" dirty="0"/>
            </a:p>
          </p:txBody>
        </p:sp>
      </p:grpSp>
      <p:sp>
        <p:nvSpPr>
          <p:cNvPr id="33" name="Parallelogram 32">
            <a:extLst>
              <a:ext uri="{FF2B5EF4-FFF2-40B4-BE49-F238E27FC236}">
                <a16:creationId xmlns:a16="http://schemas.microsoft.com/office/drawing/2014/main" id="{F088C182-BF10-45B2-B159-7702E00D31D4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400" noProof="0" dirty="0"/>
          </a:p>
        </p:txBody>
      </p:sp>
      <p:sp>
        <p:nvSpPr>
          <p:cNvPr id="34" name="Text Placeholder 4" title="Subtitle">
            <a:extLst>
              <a:ext uri="{FF2B5EF4-FFF2-40B4-BE49-F238E27FC236}">
                <a16:creationId xmlns:a16="http://schemas.microsoft.com/office/drawing/2014/main" id="{FB561B16-2788-452A-B7AF-A482256DCD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4" y="1376934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189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990C03-1647-2044-B335-6F5F19E4E5F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03A7CC-E6DC-1544-BE55-15EC1718B77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1" title="Title ">
            <a:extLst>
              <a:ext uri="{FF2B5EF4-FFF2-40B4-BE49-F238E27FC236}">
                <a16:creationId xmlns:a16="http://schemas.microsoft.com/office/drawing/2014/main" id="{BDEC780E-6412-1344-A62E-6B84E9CCB6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9"/>
            <a:ext cx="8333223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82AC85-33B6-2B49-8BF4-084144443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1815" y="2005763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400">
                <a:solidFill>
                  <a:schemeClr val="bg1"/>
                </a:solidFill>
              </a:defRPr>
            </a:lvl2pPr>
            <a:lvl3pPr marL="914377" indent="0">
              <a:buNone/>
              <a:defRPr sz="2400">
                <a:solidFill>
                  <a:schemeClr val="bg1"/>
                </a:solidFill>
              </a:defRPr>
            </a:lvl3pPr>
            <a:lvl4pPr marL="1371566" indent="0">
              <a:buNone/>
              <a:defRPr sz="2400">
                <a:solidFill>
                  <a:schemeClr val="bg1"/>
                </a:solidFill>
              </a:defRPr>
            </a:lvl4pPr>
            <a:lvl5pPr marL="1828754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Text here</a:t>
            </a:r>
          </a:p>
        </p:txBody>
      </p:sp>
      <p:sp>
        <p:nvSpPr>
          <p:cNvPr id="20" name="Chart Placeholder 2" title="Chart">
            <a:extLst>
              <a:ext uri="{FF2B5EF4-FFF2-40B4-BE49-F238E27FC236}">
                <a16:creationId xmlns:a16="http://schemas.microsoft.com/office/drawing/2014/main" id="{0EF0FD2A-B62A-4931-846D-2602DED2660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796115" y="2005762"/>
            <a:ext cx="5719397" cy="4084471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463603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able Placeholder 11" title="Table">
            <a:extLst>
              <a:ext uri="{FF2B5EF4-FFF2-40B4-BE49-F238E27FC236}">
                <a16:creationId xmlns:a16="http://schemas.microsoft.com/office/drawing/2014/main" id="{7CD3E31F-0AF8-4EB8-B6FA-BD95A2EDA63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531379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4020D1-D35E-497E-97F1-84A6EA9D048E}"/>
              </a:ext>
            </a:extLst>
          </p:cNvPr>
          <p:cNvSpPr txBox="1"/>
          <p:nvPr userDrawn="1"/>
        </p:nvSpPr>
        <p:spPr>
          <a:xfrm>
            <a:off x="11072379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accent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6C8A74F-FDDF-48E8-AC2B-A5BD59D7D6A3}"/>
              </a:ext>
            </a:extLst>
          </p:cNvPr>
          <p:cNvGrpSpPr/>
          <p:nvPr userDrawn="1"/>
        </p:nvGrpSpPr>
        <p:grpSpPr>
          <a:xfrm flipH="1">
            <a:off x="7561328" y="2"/>
            <a:ext cx="4831840" cy="3541007"/>
            <a:chOff x="-192127" y="-2"/>
            <a:chExt cx="4831840" cy="3367272"/>
          </a:xfrm>
        </p:grpSpPr>
        <p:sp>
          <p:nvSpPr>
            <p:cNvPr id="27" name="Diagonal Stripe 26">
              <a:extLst>
                <a:ext uri="{FF2B5EF4-FFF2-40B4-BE49-F238E27FC236}">
                  <a16:creationId xmlns:a16="http://schemas.microsoft.com/office/drawing/2014/main" id="{2D5247F3-E6EB-4003-B1FD-F6200F0738E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9B7D995-9FB8-4461-8AAA-FA8B9A145B6B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Parallelogram 32">
              <a:extLst>
                <a:ext uri="{FF2B5EF4-FFF2-40B4-BE49-F238E27FC236}">
                  <a16:creationId xmlns:a16="http://schemas.microsoft.com/office/drawing/2014/main" id="{849B962F-68BC-4B89-B4D8-D862517534DF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noProof="0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8006416B-866C-47E5-8480-109B40F9EAA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noProof="0" dirty="0"/>
          </a:p>
        </p:txBody>
      </p:sp>
      <p:sp>
        <p:nvSpPr>
          <p:cNvPr id="37" name="Text Placeholder 4" title="Subtitle">
            <a:extLst>
              <a:ext uri="{FF2B5EF4-FFF2-40B4-BE49-F238E27FC236}">
                <a16:creationId xmlns:a16="http://schemas.microsoft.com/office/drawing/2014/main" id="{FE79FAE9-2A8C-46BA-8738-44CBCF7294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4" y="1376934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189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50A33E-CEFE-4D43-9554-513B01B1D3D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60C75-8FA7-5740-9388-2B5112B2C5B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1" title="Title ">
            <a:extLst>
              <a:ext uri="{FF2B5EF4-FFF2-40B4-BE49-F238E27FC236}">
                <a16:creationId xmlns:a16="http://schemas.microsoft.com/office/drawing/2014/main" id="{0F525D04-A814-7A4D-9732-11097EA762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9"/>
            <a:ext cx="8333223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</p:spTree>
    <p:extLst>
      <p:ext uri="{BB962C8B-B14F-4D97-AF65-F5344CB8AC3E}">
        <p14:creationId xmlns:p14="http://schemas.microsoft.com/office/powerpoint/2010/main" val="30535027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79ED029D-F488-47E5-B064-0E35B31D23A5}"/>
              </a:ext>
            </a:extLst>
          </p:cNvPr>
          <p:cNvSpPr/>
          <p:nvPr userDrawn="1"/>
        </p:nvSpPr>
        <p:spPr>
          <a:xfrm flipV="1">
            <a:off x="1" y="-4"/>
            <a:ext cx="11747500" cy="62992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noProof="0" dirty="0"/>
          </a:p>
        </p:txBody>
      </p:sp>
      <p:sp>
        <p:nvSpPr>
          <p:cNvPr id="5" name="Picture Placeholder 31" title="Image">
            <a:extLst>
              <a:ext uri="{FF2B5EF4-FFF2-40B4-BE49-F238E27FC236}">
                <a16:creationId xmlns:a16="http://schemas.microsoft.com/office/drawing/2014/main" id="{D683190A-95C6-428D-AEE4-FC8350C324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59230" y="326571"/>
            <a:ext cx="11473543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Image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78F4957-6DDE-40CE-9D33-00B1434FA08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4887"/>
            <a:ext cx="2362200" cy="12409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 title="Title ">
            <a:extLst>
              <a:ext uri="{FF2B5EF4-FFF2-40B4-BE49-F238E27FC236}">
                <a16:creationId xmlns:a16="http://schemas.microsoft.com/office/drawing/2014/main" id="{D9A8085F-72C4-4DFB-813E-C5666B0CCF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230" y="558802"/>
            <a:ext cx="8333223" cy="939799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Add Caption Here</a:t>
            </a:r>
          </a:p>
        </p:txBody>
      </p:sp>
    </p:spTree>
    <p:extLst>
      <p:ext uri="{BB962C8B-B14F-4D97-AF65-F5344CB8AC3E}">
        <p14:creationId xmlns:p14="http://schemas.microsoft.com/office/powerpoint/2010/main" val="3527214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2" y="1821023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488AB73-8058-4FB5-9619-FCECCA9F39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22930" y="3461163"/>
            <a:ext cx="3445783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Name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359BE165-3EB5-4C11-8B53-6E98C0BC2E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2930" y="3839451"/>
            <a:ext cx="3445783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Phone Number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9D05293-35AD-495F-A7AE-942398090B1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22930" y="4216670"/>
            <a:ext cx="3445783" cy="2890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Email </a:t>
            </a:r>
          </a:p>
        </p:txBody>
      </p:sp>
      <p:sp>
        <p:nvSpPr>
          <p:cNvPr id="13" name="Text Placeholder 21">
            <a:extLst>
              <a:ext uri="{FF2B5EF4-FFF2-40B4-BE49-F238E27FC236}">
                <a16:creationId xmlns:a16="http://schemas.microsoft.com/office/drawing/2014/main" id="{997A03F2-8D8A-4425-9F56-66DB33CE11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22930" y="4594957"/>
            <a:ext cx="3445783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Company Website</a:t>
            </a:r>
          </a:p>
        </p:txBody>
      </p:sp>
      <p:sp>
        <p:nvSpPr>
          <p:cNvPr id="14" name="Shape 4157">
            <a:extLst>
              <a:ext uri="{FF2B5EF4-FFF2-40B4-BE49-F238E27FC236}">
                <a16:creationId xmlns:a16="http://schemas.microsoft.com/office/drawing/2014/main" id="{A30A8F28-98F4-425F-A750-78192A157DF4}"/>
              </a:ext>
            </a:extLst>
          </p:cNvPr>
          <p:cNvSpPr/>
          <p:nvPr userDrawn="1"/>
        </p:nvSpPr>
        <p:spPr>
          <a:xfrm>
            <a:off x="6458939" y="3505248"/>
            <a:ext cx="258875" cy="258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189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 noProof="0" dirty="0"/>
          </a:p>
        </p:txBody>
      </p:sp>
      <p:sp>
        <p:nvSpPr>
          <p:cNvPr id="15" name="Shape 4186">
            <a:extLst>
              <a:ext uri="{FF2B5EF4-FFF2-40B4-BE49-F238E27FC236}">
                <a16:creationId xmlns:a16="http://schemas.microsoft.com/office/drawing/2014/main" id="{2F84D399-8148-4E86-A1E4-BE7D1D81383A}"/>
              </a:ext>
            </a:extLst>
          </p:cNvPr>
          <p:cNvSpPr/>
          <p:nvPr userDrawn="1"/>
        </p:nvSpPr>
        <p:spPr>
          <a:xfrm>
            <a:off x="6507623" y="3897987"/>
            <a:ext cx="161507" cy="296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189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 noProof="0" dirty="0"/>
          </a:p>
        </p:txBody>
      </p:sp>
      <p:sp>
        <p:nvSpPr>
          <p:cNvPr id="19" name="Shape 4379">
            <a:extLst>
              <a:ext uri="{FF2B5EF4-FFF2-40B4-BE49-F238E27FC236}">
                <a16:creationId xmlns:a16="http://schemas.microsoft.com/office/drawing/2014/main" id="{E4408FF8-E342-42F8-BBE9-1220822B5E99}"/>
              </a:ext>
            </a:extLst>
          </p:cNvPr>
          <p:cNvSpPr/>
          <p:nvPr userDrawn="1"/>
        </p:nvSpPr>
        <p:spPr>
          <a:xfrm>
            <a:off x="6458939" y="4327946"/>
            <a:ext cx="258875" cy="188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189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 noProof="0" dirty="0"/>
          </a:p>
        </p:txBody>
      </p:sp>
      <p:sp>
        <p:nvSpPr>
          <p:cNvPr id="20" name="Shape 4487">
            <a:extLst>
              <a:ext uri="{FF2B5EF4-FFF2-40B4-BE49-F238E27FC236}">
                <a16:creationId xmlns:a16="http://schemas.microsoft.com/office/drawing/2014/main" id="{11D27456-C005-4109-9E74-0B692200A0B3}"/>
              </a:ext>
            </a:extLst>
          </p:cNvPr>
          <p:cNvSpPr/>
          <p:nvPr userDrawn="1"/>
        </p:nvSpPr>
        <p:spPr>
          <a:xfrm>
            <a:off x="6471717" y="4650082"/>
            <a:ext cx="233319" cy="2333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189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 noProof="0" dirty="0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FDDD2B84-3CB9-4567-8C91-C538E8A1C89F}"/>
              </a:ext>
            </a:extLst>
          </p:cNvPr>
          <p:cNvSpPr/>
          <p:nvPr userDrawn="1"/>
        </p:nvSpPr>
        <p:spPr>
          <a:xfrm flipV="1">
            <a:off x="0" y="-6"/>
            <a:ext cx="10625328" cy="5404111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4EF3020-1476-41B1-9FE7-B476A25C53D3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0"/>
            <a:ext cx="6030687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1B64EC3-B232-415D-8E27-EB3E24D13922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2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261CE2F-F199-4242-AC6C-692676B81FF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7"/>
            <a:ext cx="1919789" cy="10010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4">
            <a:extLst>
              <a:ext uri="{FF2B5EF4-FFF2-40B4-BE49-F238E27FC236}">
                <a16:creationId xmlns:a16="http://schemas.microsoft.com/office/drawing/2014/main" id="{89C0506D-0CA6-4583-9D04-24E7F4D16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9" y="860945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08030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16155-303B-403D-8B49-D4CEE47D6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53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15EF5-4ABE-4759-AC09-679CD6083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6972" y="6356351"/>
            <a:ext cx="7402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8699F50C-BE38-4BD0-BA84-9B090E1F2B9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AA2D2B61-D240-024D-AD60-4162EF15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7" y="209029"/>
            <a:ext cx="10835123" cy="1147968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531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375506A-7F0B-4592-BBB2-4482CC085D51}"/>
              </a:ext>
            </a:extLst>
          </p:cNvPr>
          <p:cNvSpPr/>
          <p:nvPr/>
        </p:nvSpPr>
        <p:spPr>
          <a:xfrm>
            <a:off x="1016000" y="3922367"/>
            <a:ext cx="5588000" cy="2562600"/>
          </a:xfrm>
          <a:prstGeom prst="rect">
            <a:avLst/>
          </a:prstGeom>
          <a:solidFill>
            <a:schemeClr val="accent1"/>
          </a:solidFill>
        </p:spPr>
        <p:txBody>
          <a:bodyPr>
            <a:normAutofit/>
          </a:bodyPr>
          <a:lstStyle/>
          <a:p>
            <a:pPr marL="533387" indent="-380990" defTabSz="914377">
              <a:lnSpc>
                <a:spcPct val="90000"/>
              </a:lnSpc>
              <a:spcAft>
                <a:spcPts val="800"/>
              </a:spcAft>
              <a:buClr>
                <a:srgbClr val="EAB2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  <a:cs typeface="Arial"/>
                <a:sym typeface="Arial"/>
              </a:rPr>
              <a:t>Only one application – or use your existing application – will allow us to approach all carriers in the exchange</a:t>
            </a:r>
          </a:p>
          <a:p>
            <a:pPr marL="533387" indent="-380990" defTabSz="914377">
              <a:lnSpc>
                <a:spcPct val="90000"/>
              </a:lnSpc>
              <a:spcAft>
                <a:spcPts val="800"/>
              </a:spcAft>
              <a:buClr>
                <a:srgbClr val="EAB2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  <a:cs typeface="Arial"/>
                <a:sym typeface="Arial"/>
              </a:rPr>
              <a:t>The Professional Liability coverage is offered through a vetted panel of carriers with best-in-class coverage enhancements.  </a:t>
            </a:r>
          </a:p>
          <a:p>
            <a:pPr marL="533387" indent="-380990" defTabSz="914377">
              <a:lnSpc>
                <a:spcPct val="90000"/>
              </a:lnSpc>
              <a:spcAft>
                <a:spcPts val="800"/>
              </a:spcAft>
              <a:buClr>
                <a:srgbClr val="EAB2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FFFFFF"/>
                </a:solidFill>
                <a:latin typeface="Calibri" panose="020F0502020204030204"/>
                <a:cs typeface="Arial"/>
                <a:sym typeface="Arial"/>
              </a:rPr>
              <a:t>Offered through the website acecbit.org.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14EB89-D28A-4883-893E-F55279DDF683}"/>
              </a:ext>
            </a:extLst>
          </p:cNvPr>
          <p:cNvSpPr/>
          <p:nvPr/>
        </p:nvSpPr>
        <p:spPr>
          <a:xfrm>
            <a:off x="624991" y="2368789"/>
            <a:ext cx="7342631" cy="608895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914377"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rgbClr val="2E7A40"/>
              </a:buClr>
            </a:pPr>
            <a:r>
              <a:rPr lang="en-US" sz="1600" b="1" spc="300" dirty="0"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The ACEC BIT Professional Liability Insurance Exchange, featuring pre-negotiated, best-in-class policy terms, conditions, and enhancements with industry leading professional liability insurance carriers could result in significant premium savings.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1F71B7B-BC80-48D2-B31B-3714509DF799}"/>
              </a:ext>
            </a:extLst>
          </p:cNvPr>
          <p:cNvSpPr/>
          <p:nvPr/>
        </p:nvSpPr>
        <p:spPr>
          <a:xfrm>
            <a:off x="531389" y="1205699"/>
            <a:ext cx="7342623" cy="1215567"/>
          </a:xfrm>
          <a:prstGeom prst="rect">
            <a:avLst/>
          </a:prstGeom>
        </p:spPr>
        <p:txBody>
          <a:bodyPr vert="horz" lIns="121920" tIns="60960" rIns="121920" bIns="0" rtlCol="0" anchor="b">
            <a:normAutofit/>
          </a:bodyPr>
          <a:lstStyle/>
          <a:p>
            <a:pPr defTabSz="914377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</a:pPr>
            <a:r>
              <a:rPr lang="en-US" sz="4133" b="1" dirty="0">
                <a:solidFill>
                  <a:srgbClr val="00194C"/>
                </a:solidFill>
                <a:latin typeface="Calibri" panose="020F0502020204030204"/>
                <a:ea typeface="+mj-ea"/>
                <a:cs typeface="Arial"/>
                <a:sym typeface="Arial"/>
              </a:rPr>
              <a:t>Best-in-Class Professional Liability Insurance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1B6287-1DF0-40C1-92A4-3B6DAFAD5E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149" r="-3" b="-3"/>
          <a:stretch/>
        </p:blipFill>
        <p:spPr>
          <a:xfrm>
            <a:off x="6604000" y="14"/>
            <a:ext cx="5588000" cy="6872236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noFill/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356FE73-6EDD-4493-AE4B-8A56C890A7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264" y="203694"/>
            <a:ext cx="2307061" cy="79163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AB5AE05-3320-4CE6-8444-A05622DDBB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37973" y="203693"/>
            <a:ext cx="2044235" cy="79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069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AD8E2-D040-478D-81D1-74513C0B4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8333223" cy="1147969"/>
          </a:xfrm>
        </p:spPr>
        <p:txBody>
          <a:bodyPr vert="horz" lIns="121920" tIns="60960" rIns="121920" bIns="0" rtlCol="0" anchor="b">
            <a:normAutofit/>
          </a:bodyPr>
          <a:lstStyle/>
          <a:p>
            <a:r>
              <a:rPr lang="en-US" sz="3733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Complete Cyber Risk Insurance Solution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93EE25-3A76-49C6-8EC4-66D631C9C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833" y="1684087"/>
            <a:ext cx="4525919" cy="4525919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727AC01-08F9-4351-A2E1-27DA4E4898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7491" y="5918374"/>
            <a:ext cx="1871462" cy="64216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408100-8847-4D50-A9E7-E7F7895866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97491" y="140844"/>
            <a:ext cx="1658256" cy="64216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EEC56757-735F-4813-AF0A-08B40915C480}"/>
              </a:ext>
            </a:extLst>
          </p:cNvPr>
          <p:cNvGrpSpPr/>
          <p:nvPr/>
        </p:nvGrpSpPr>
        <p:grpSpPr>
          <a:xfrm>
            <a:off x="5264727" y="2235201"/>
            <a:ext cx="4294909" cy="3214255"/>
            <a:chOff x="4135581" y="1676400"/>
            <a:chExt cx="3221182" cy="241069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1489478-9122-4974-AFAE-56F57552C274}"/>
                </a:ext>
              </a:extLst>
            </p:cNvPr>
            <p:cNvSpPr/>
            <p:nvPr/>
          </p:nvSpPr>
          <p:spPr>
            <a:xfrm>
              <a:off x="4135581" y="2128926"/>
              <a:ext cx="3221182" cy="195816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numCol="2">
              <a:normAutofit/>
            </a:bodyPr>
            <a:lstStyle/>
            <a:p>
              <a:pPr marL="380990" indent="-380990" defTabSz="914377">
                <a:lnSpc>
                  <a:spcPct val="90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1867" b="1" dirty="0">
                  <a:solidFill>
                    <a:srgbClr val="3F3F3F"/>
                  </a:solidFill>
                  <a:latin typeface="Calibri" panose="020F0502020204030204"/>
                  <a:cs typeface="Arial"/>
                  <a:sym typeface="Arial"/>
                </a:rPr>
                <a:t>FREE</a:t>
              </a:r>
              <a:r>
                <a:rPr lang="en-US" sz="1867" dirty="0">
                  <a:solidFill>
                    <a:srgbClr val="3F3F3F"/>
                  </a:solidFill>
                  <a:latin typeface="Calibri" panose="020F0502020204030204"/>
                  <a:cs typeface="Arial"/>
                  <a:sym typeface="Arial"/>
                </a:rPr>
                <a:t> Cyber Risk Assessment</a:t>
              </a:r>
            </a:p>
            <a:p>
              <a:pPr marL="380990" indent="-380990" defTabSz="914377">
                <a:lnSpc>
                  <a:spcPct val="90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1867" dirty="0">
                  <a:solidFill>
                    <a:srgbClr val="3F3F3F"/>
                  </a:solidFill>
                  <a:latin typeface="Calibri" panose="020F0502020204030204"/>
                  <a:cs typeface="Arial"/>
                  <a:sym typeface="Arial"/>
                </a:rPr>
                <a:t>Customizable insurance</a:t>
              </a:r>
            </a:p>
            <a:p>
              <a:pPr marL="380990" indent="-380990" defTabSz="914377">
                <a:lnSpc>
                  <a:spcPct val="90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1867" dirty="0">
                  <a:solidFill>
                    <a:srgbClr val="3F3F3F"/>
                  </a:solidFill>
                  <a:latin typeface="Calibri" panose="020F0502020204030204"/>
                  <a:cs typeface="Arial"/>
                  <a:sym typeface="Arial"/>
                </a:rPr>
                <a:t>Rapid quoting</a:t>
              </a:r>
            </a:p>
            <a:p>
              <a:pPr marL="380990" indent="-380990" defTabSz="914377">
                <a:lnSpc>
                  <a:spcPct val="90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1867" dirty="0">
                  <a:solidFill>
                    <a:srgbClr val="3F3F3F"/>
                  </a:solidFill>
                  <a:latin typeface="Calibri" panose="020F0502020204030204"/>
                  <a:cs typeface="Arial"/>
                  <a:sym typeface="Arial"/>
                </a:rPr>
                <a:t>24/7 Security monitoring</a:t>
              </a:r>
            </a:p>
            <a:p>
              <a:pPr marL="380990" indent="-380990" defTabSz="914377">
                <a:lnSpc>
                  <a:spcPct val="90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endParaRPr lang="en-US" sz="1867" dirty="0">
                <a:solidFill>
                  <a:srgbClr val="3F3F3F"/>
                </a:solidFill>
                <a:latin typeface="Calibri" panose="020F0502020204030204"/>
                <a:cs typeface="Arial"/>
                <a:sym typeface="Arial"/>
              </a:endParaRPr>
            </a:p>
            <a:p>
              <a:pPr defTabSz="914377">
                <a:lnSpc>
                  <a:spcPct val="90000"/>
                </a:lnSpc>
                <a:spcAft>
                  <a:spcPts val="800"/>
                </a:spcAft>
              </a:pPr>
              <a:endParaRPr lang="en-US" sz="1867" dirty="0">
                <a:solidFill>
                  <a:srgbClr val="3F3F3F"/>
                </a:solidFill>
                <a:latin typeface="Calibri" panose="020F0502020204030204"/>
                <a:cs typeface="Arial"/>
                <a:sym typeface="Arial"/>
              </a:endParaRPr>
            </a:p>
            <a:p>
              <a:pPr marL="380990" indent="-380990" defTabSz="914377">
                <a:lnSpc>
                  <a:spcPct val="90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1867" dirty="0">
                  <a:solidFill>
                    <a:srgbClr val="3F3F3F"/>
                  </a:solidFill>
                  <a:latin typeface="Calibri" panose="020F0502020204030204"/>
                  <a:cs typeface="Arial"/>
                  <a:sym typeface="Arial"/>
                </a:rPr>
                <a:t>Alerts of cyber incidents</a:t>
              </a:r>
            </a:p>
            <a:p>
              <a:pPr marL="380990" indent="-380990" defTabSz="914377">
                <a:lnSpc>
                  <a:spcPct val="90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1867" dirty="0">
                  <a:solidFill>
                    <a:srgbClr val="3F3F3F"/>
                  </a:solidFill>
                  <a:latin typeface="Calibri" panose="020F0502020204030204"/>
                  <a:cs typeface="Arial"/>
                  <a:sym typeface="Arial"/>
                </a:rPr>
                <a:t>Security tools to minimize risk</a:t>
              </a:r>
            </a:p>
            <a:p>
              <a:pPr marL="380990" indent="-380990" defTabSz="914377">
                <a:lnSpc>
                  <a:spcPct val="90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1867" dirty="0">
                  <a:solidFill>
                    <a:srgbClr val="3F3F3F"/>
                  </a:solidFill>
                  <a:latin typeface="Calibri" panose="020F0502020204030204"/>
                  <a:cs typeface="Arial"/>
                  <a:sym typeface="Arial"/>
                </a:rPr>
                <a:t>Access to security experts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E5A921D-2230-46C7-A740-9DAD383DE752}"/>
                </a:ext>
              </a:extLst>
            </p:cNvPr>
            <p:cNvSpPr txBox="1"/>
            <p:nvPr/>
          </p:nvSpPr>
          <p:spPr>
            <a:xfrm>
              <a:off x="4135581" y="1676400"/>
              <a:ext cx="3221182" cy="43858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n-US" sz="3200" kern="0" dirty="0">
                  <a:solidFill>
                    <a:srgbClr val="000000"/>
                  </a:solidFill>
                  <a:latin typeface="Arial"/>
                  <a:cs typeface="Arial"/>
                  <a:sym typeface="Arial"/>
                </a:rPr>
                <a:t>Program Features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53CA11A3-EB60-4042-BF26-0E301264E1BC}"/>
              </a:ext>
            </a:extLst>
          </p:cNvPr>
          <p:cNvSpPr/>
          <p:nvPr/>
        </p:nvSpPr>
        <p:spPr>
          <a:xfrm>
            <a:off x="3456010" y="5776545"/>
            <a:ext cx="68861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1600" kern="0" dirty="0">
                <a:solidFill>
                  <a:srgbClr val="000000"/>
                </a:solidFill>
                <a:latin typeface="T3Font_3"/>
                <a:cs typeface="Arial"/>
                <a:sym typeface="Arial"/>
              </a:rPr>
              <a:t>V</a:t>
            </a:r>
            <a:r>
              <a:rPr lang="en-US" sz="1600" kern="0" dirty="0">
                <a:solidFill>
                  <a:srgbClr val="000000"/>
                </a:solidFill>
                <a:latin typeface="T3Font_2"/>
                <a:cs typeface="Arial"/>
                <a:sym typeface="Arial"/>
              </a:rPr>
              <a:t>isit </a:t>
            </a:r>
            <a:r>
              <a:rPr lang="en-US" sz="1600" kern="0" dirty="0">
                <a:solidFill>
                  <a:srgbClr val="00194C">
                    <a:lumMod val="75000"/>
                    <a:lumOff val="25000"/>
                  </a:srgbClr>
                </a:solidFill>
                <a:latin typeface="T3Font_2"/>
                <a:cs typeface="Arial"/>
                <a:sym typeface="Arial"/>
              </a:rPr>
              <a:t>https://acecbit.org/cyber-quote </a:t>
            </a:r>
            <a:r>
              <a:rPr lang="en-US" sz="1600" kern="0" dirty="0">
                <a:solidFill>
                  <a:srgbClr val="000000"/>
                </a:solidFill>
                <a:latin typeface="T3Font_2"/>
                <a:cs typeface="Arial"/>
                <a:sym typeface="Arial"/>
              </a:rPr>
              <a:t>for your Free Cyber Risk Assessment</a:t>
            </a:r>
            <a:endParaRPr lang="en-US" sz="16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49848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4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951641_Hexagon presentation light_AAS_v4" id="{358289A0-A26B-433F-AD2B-1F8832C96153}" vid="{92CDC91D-95BF-4897-87D6-494563DF797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196</Words>
  <Application>Microsoft Office PowerPoint</Application>
  <PresentationFormat>Widescreen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Arial Black</vt:lpstr>
      <vt:lpstr>Calibri</vt:lpstr>
      <vt:lpstr>Gill Sans SemiBold</vt:lpstr>
      <vt:lpstr>T3Font_2</vt:lpstr>
      <vt:lpstr>T3Font_3</vt:lpstr>
      <vt:lpstr>Times New Roman</vt:lpstr>
      <vt:lpstr>Wingdings</vt:lpstr>
      <vt:lpstr>1_Office Theme</vt:lpstr>
      <vt:lpstr>PowerPoint Presentation</vt:lpstr>
      <vt:lpstr>Complete Cyber Risk Insurance Solution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Ann Wheeler</dc:creator>
  <cp:lastModifiedBy>Doreen Brasseaux</cp:lastModifiedBy>
  <cp:revision>1</cp:revision>
  <dcterms:created xsi:type="dcterms:W3CDTF">2021-07-23T15:13:25Z</dcterms:created>
  <dcterms:modified xsi:type="dcterms:W3CDTF">2021-07-26T16:48:18Z</dcterms:modified>
</cp:coreProperties>
</file>