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40" r:id="rId2"/>
    <p:sldId id="34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A2D4E-12AA-4A74-B4AC-2F44E3FB682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9D631-F7EC-48CF-8A23-ED28FA11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0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94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As our industry evolves and goes more virtual to achieve growth and</a:t>
            </a:r>
          </a:p>
          <a:p>
            <a:pPr marL="158750" indent="0">
              <a:buNone/>
            </a:pPr>
            <a:r>
              <a:rPr lang="en-US" dirty="0"/>
              <a:t>engagement, the rate of Cyber Security attacks continues to increase.</a:t>
            </a:r>
          </a:p>
          <a:p>
            <a:pPr marL="158750" indent="0">
              <a:buNone/>
            </a:pPr>
            <a:endParaRPr lang="en-US" dirty="0"/>
          </a:p>
          <a:p>
            <a:pPr marL="158750" indent="0">
              <a:buNone/>
            </a:pPr>
            <a:r>
              <a:rPr lang="en-US" dirty="0"/>
              <a:t>To address this growing risk, the ACEC Business Insurance Trust has</a:t>
            </a:r>
          </a:p>
          <a:p>
            <a:pPr marL="158750" indent="0">
              <a:buNone/>
            </a:pPr>
            <a:r>
              <a:rPr lang="en-US" dirty="0"/>
              <a:t>partnered with Greyling Insurance Brokerage, a division of EPIC, and</a:t>
            </a:r>
          </a:p>
          <a:p>
            <a:pPr marL="158750" indent="0">
              <a:buNone/>
            </a:pPr>
            <a:r>
              <a:rPr lang="en-US" dirty="0"/>
              <a:t>Coalition, a cyber risk management firm, to offer you what we view as</a:t>
            </a:r>
          </a:p>
          <a:p>
            <a:pPr marL="158750" indent="0">
              <a:buNone/>
            </a:pPr>
            <a:r>
              <a:rPr lang="en-US" dirty="0"/>
              <a:t>a best in class solution.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4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6030687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9" y="860945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2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2" y="2006085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5" y="3640998"/>
            <a:ext cx="4854339" cy="1257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7"/>
            <a:ext cx="1919789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220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6030687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2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2" y="2006085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5" y="3640998"/>
            <a:ext cx="4854339" cy="1257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7"/>
            <a:ext cx="1919789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257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3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1010089"/>
            <a:ext cx="1785257" cy="9075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4" y="1987422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4" y="3792047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2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1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408563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5"/>
            <a:ext cx="1919789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4" y="3407046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248584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8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2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400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9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7" y="1671926"/>
            <a:ext cx="10835123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5918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8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2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400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9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6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6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9445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8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2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9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400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9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9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594" lvl="0" indent="-228594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9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9161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6030687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2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1" y="4374038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7"/>
            <a:ext cx="1919789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1" y="5701070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4"/>
            <a:ext cx="5803672" cy="43418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7670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6030687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2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1" y="4374038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7"/>
            <a:ext cx="1919789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1" y="5701070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2" y="2271860"/>
            <a:ext cx="5715017" cy="43607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933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9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2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400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77965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9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2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400" noProof="0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9"/>
            <a:ext cx="8333223" cy="121556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77416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0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3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1010089"/>
            <a:ext cx="1785257" cy="9075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4" y="1987422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4" y="3792047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2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1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408563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9" y="860945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5"/>
            <a:ext cx="1919789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4" y="3407046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1127856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9" y="3196916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5" y="-6"/>
            <a:ext cx="10352315" cy="563880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1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1" y="5047077"/>
            <a:ext cx="1524575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81" y="2563478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5"/>
            <a:ext cx="7342623" cy="121556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1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21301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5" y="-6"/>
            <a:ext cx="10352315" cy="563880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8" y="1435101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9" y="3196916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1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5" y="1185453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80" y="2563478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5"/>
            <a:ext cx="7342623" cy="121556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3389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8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2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7" y="2104889"/>
            <a:ext cx="5475291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7" y="2886076"/>
            <a:ext cx="5475291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9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4" y="1376934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9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400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9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1813402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2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400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4" y="1376934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9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5" y="2005763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400">
                <a:solidFill>
                  <a:schemeClr val="bg1"/>
                </a:solidFill>
              </a:defRPr>
            </a:lvl2pPr>
            <a:lvl3pPr marL="914377" indent="0">
              <a:buNone/>
              <a:defRPr sz="2400">
                <a:solidFill>
                  <a:schemeClr val="bg1"/>
                </a:solidFill>
              </a:defRPr>
            </a:lvl3pPr>
            <a:lvl4pPr marL="1371566" indent="0">
              <a:buNone/>
              <a:defRPr sz="2400">
                <a:solidFill>
                  <a:schemeClr val="bg1"/>
                </a:solidFill>
              </a:defRPr>
            </a:lvl4pPr>
            <a:lvl5pPr marL="1828754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5" y="2005762"/>
            <a:ext cx="5719397" cy="4084471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46360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9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9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2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4" y="1376934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9"/>
            <a:ext cx="8333223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3053502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1" y="-4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30" y="326571"/>
            <a:ext cx="11473543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7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30" y="558802"/>
            <a:ext cx="8333223" cy="93979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3527214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2" y="1821023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30" y="3461163"/>
            <a:ext cx="3445783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30" y="3839451"/>
            <a:ext cx="3445783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30" y="4216670"/>
            <a:ext cx="3445783" cy="289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30" y="4594957"/>
            <a:ext cx="3445783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9" y="3505248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189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3" y="3897987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189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9" y="4327946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189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7" y="4650082"/>
            <a:ext cx="233319" cy="233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189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6030687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2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7"/>
            <a:ext cx="1919789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9" y="860945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8030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2" y="6356351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7" y="209029"/>
            <a:ext cx="10835123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531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375506A-7F0B-4592-BBB2-4482CC085D51}"/>
              </a:ext>
            </a:extLst>
          </p:cNvPr>
          <p:cNvSpPr/>
          <p:nvPr/>
        </p:nvSpPr>
        <p:spPr>
          <a:xfrm>
            <a:off x="1016000" y="3922367"/>
            <a:ext cx="5588000" cy="2562600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/>
          </a:bodyPr>
          <a:lstStyle/>
          <a:p>
            <a:pPr marL="533387" indent="-380990" defTabSz="914377">
              <a:lnSpc>
                <a:spcPct val="90000"/>
              </a:lnSpc>
              <a:spcAft>
                <a:spcPts val="800"/>
              </a:spcAft>
              <a:buClr>
                <a:srgbClr val="EAB2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t>Only one application – or use your existing application – will allow us to approach all carriers in the exchange</a:t>
            </a:r>
          </a:p>
          <a:p>
            <a:pPr marL="533387" indent="-380990" defTabSz="914377">
              <a:lnSpc>
                <a:spcPct val="90000"/>
              </a:lnSpc>
              <a:spcAft>
                <a:spcPts val="800"/>
              </a:spcAft>
              <a:buClr>
                <a:srgbClr val="EAB2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t>The Professional Liability coverage is offered through a vetted panel of carriers with best-in-class coverage enhancements.  </a:t>
            </a:r>
          </a:p>
          <a:p>
            <a:pPr marL="533387" indent="-380990" defTabSz="914377">
              <a:lnSpc>
                <a:spcPct val="90000"/>
              </a:lnSpc>
              <a:spcAft>
                <a:spcPts val="800"/>
              </a:spcAft>
              <a:buClr>
                <a:srgbClr val="EAB2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t>Offered through the website acecbit.org.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14EB89-D28A-4883-893E-F55279DDF683}"/>
              </a:ext>
            </a:extLst>
          </p:cNvPr>
          <p:cNvSpPr/>
          <p:nvPr/>
        </p:nvSpPr>
        <p:spPr>
          <a:xfrm>
            <a:off x="624991" y="2368789"/>
            <a:ext cx="7342631" cy="60889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914377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rgbClr val="2E7A40"/>
              </a:buClr>
            </a:pPr>
            <a:r>
              <a:rPr lang="en-US" sz="1600" b="1" spc="3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 ACEC BIT Professional Liability Insurance Exchange, featuring pre-negotiated, best-in-class policy terms, conditions, and enhancements with industry leading professional liability insurance carriers could result in significant premium savings.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F71B7B-BC80-48D2-B31B-3714509DF799}"/>
              </a:ext>
            </a:extLst>
          </p:cNvPr>
          <p:cNvSpPr/>
          <p:nvPr/>
        </p:nvSpPr>
        <p:spPr>
          <a:xfrm>
            <a:off x="531389" y="1205699"/>
            <a:ext cx="7342623" cy="1215567"/>
          </a:xfrm>
          <a:prstGeom prst="rect">
            <a:avLst/>
          </a:prstGeom>
        </p:spPr>
        <p:txBody>
          <a:bodyPr vert="horz" lIns="121920" tIns="60960" rIns="121920" bIns="0" rtlCol="0" anchor="b">
            <a:normAutofit/>
          </a:bodyPr>
          <a:lstStyle/>
          <a:p>
            <a:pPr defTabSz="914377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</a:pPr>
            <a:r>
              <a:rPr lang="en-US" sz="4133" b="1" dirty="0">
                <a:solidFill>
                  <a:srgbClr val="00194C"/>
                </a:solidFill>
                <a:latin typeface="Calibri" panose="020F0502020204030204"/>
                <a:ea typeface="+mj-ea"/>
                <a:cs typeface="Arial"/>
                <a:sym typeface="Arial"/>
              </a:rPr>
              <a:t>Best-in-Class Professional Liability Insurance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1B6287-1DF0-40C1-92A4-3B6DAFAD5E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49" r="-3" b="-3"/>
          <a:stretch/>
        </p:blipFill>
        <p:spPr>
          <a:xfrm>
            <a:off x="6604000" y="14"/>
            <a:ext cx="5588000" cy="6872236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56FE73-6EDD-4493-AE4B-8A56C890A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264" y="203694"/>
            <a:ext cx="2307061" cy="7916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AB5AE05-3320-4CE6-8444-A05622DDBB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7973" y="203693"/>
            <a:ext cx="2044235" cy="7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6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D8E2-D040-478D-81D1-74513C0B4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3223" cy="1147969"/>
          </a:xfrm>
        </p:spPr>
        <p:txBody>
          <a:bodyPr vert="horz" lIns="121920" tIns="60960" rIns="121920" bIns="0" rtlCol="0" anchor="b">
            <a:normAutofit/>
          </a:bodyPr>
          <a:lstStyle/>
          <a:p>
            <a:r>
              <a:rPr lang="en-US" sz="3733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Complete Cyber Risk Insurance Solution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93EE25-3A76-49C6-8EC4-66D631C9C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33" y="1684087"/>
            <a:ext cx="4525919" cy="4525919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27AC01-08F9-4351-A2E1-27DA4E4898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7491" y="5918374"/>
            <a:ext cx="1871462" cy="6421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408100-8847-4D50-A9E7-E7F7895866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7491" y="140844"/>
            <a:ext cx="1658256" cy="64216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EC56757-735F-4813-AF0A-08B40915C480}"/>
              </a:ext>
            </a:extLst>
          </p:cNvPr>
          <p:cNvGrpSpPr/>
          <p:nvPr/>
        </p:nvGrpSpPr>
        <p:grpSpPr>
          <a:xfrm>
            <a:off x="5264727" y="2235201"/>
            <a:ext cx="4294909" cy="3214255"/>
            <a:chOff x="4135581" y="1676400"/>
            <a:chExt cx="3221182" cy="241069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1489478-9122-4974-AFAE-56F57552C274}"/>
                </a:ext>
              </a:extLst>
            </p:cNvPr>
            <p:cNvSpPr/>
            <p:nvPr/>
          </p:nvSpPr>
          <p:spPr>
            <a:xfrm>
              <a:off x="4135581" y="2128926"/>
              <a:ext cx="3221182" cy="19581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numCol="2">
              <a:normAutofit/>
            </a:bodyPr>
            <a:lstStyle/>
            <a:p>
              <a:pPr marL="380990" indent="-380990" defTabSz="914377">
                <a:lnSpc>
                  <a:spcPct val="90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867" b="1" dirty="0">
                  <a:solidFill>
                    <a:srgbClr val="3F3F3F"/>
                  </a:solidFill>
                  <a:latin typeface="Calibri" panose="020F0502020204030204"/>
                  <a:cs typeface="Arial"/>
                  <a:sym typeface="Arial"/>
                </a:rPr>
                <a:t>FREE</a:t>
              </a:r>
              <a:r>
                <a:rPr lang="en-US" sz="1867" dirty="0">
                  <a:solidFill>
                    <a:srgbClr val="3F3F3F"/>
                  </a:solidFill>
                  <a:latin typeface="Calibri" panose="020F0502020204030204"/>
                  <a:cs typeface="Arial"/>
                  <a:sym typeface="Arial"/>
                </a:rPr>
                <a:t> Cyber Risk Assessment</a:t>
              </a:r>
            </a:p>
            <a:p>
              <a:pPr marL="380990" indent="-380990" defTabSz="914377">
                <a:lnSpc>
                  <a:spcPct val="90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867" dirty="0">
                  <a:solidFill>
                    <a:srgbClr val="3F3F3F"/>
                  </a:solidFill>
                  <a:latin typeface="Calibri" panose="020F0502020204030204"/>
                  <a:cs typeface="Arial"/>
                  <a:sym typeface="Arial"/>
                </a:rPr>
                <a:t>Customizable insurance</a:t>
              </a:r>
            </a:p>
            <a:p>
              <a:pPr marL="380990" indent="-380990" defTabSz="914377">
                <a:lnSpc>
                  <a:spcPct val="90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867" dirty="0">
                  <a:solidFill>
                    <a:srgbClr val="3F3F3F"/>
                  </a:solidFill>
                  <a:latin typeface="Calibri" panose="020F0502020204030204"/>
                  <a:cs typeface="Arial"/>
                  <a:sym typeface="Arial"/>
                </a:rPr>
                <a:t>Rapid quoting</a:t>
              </a:r>
            </a:p>
            <a:p>
              <a:pPr marL="380990" indent="-380990" defTabSz="914377">
                <a:lnSpc>
                  <a:spcPct val="90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867" dirty="0">
                  <a:solidFill>
                    <a:srgbClr val="3F3F3F"/>
                  </a:solidFill>
                  <a:latin typeface="Calibri" panose="020F0502020204030204"/>
                  <a:cs typeface="Arial"/>
                  <a:sym typeface="Arial"/>
                </a:rPr>
                <a:t>24/7 Security monitoring</a:t>
              </a:r>
            </a:p>
            <a:p>
              <a:pPr marL="380990" indent="-380990" defTabSz="914377">
                <a:lnSpc>
                  <a:spcPct val="90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en-US" sz="1867" dirty="0">
                <a:solidFill>
                  <a:srgbClr val="3F3F3F"/>
                </a:solidFill>
                <a:latin typeface="Calibri" panose="020F0502020204030204"/>
                <a:cs typeface="Arial"/>
                <a:sym typeface="Arial"/>
              </a:endParaRPr>
            </a:p>
            <a:p>
              <a:pPr defTabSz="914377">
                <a:lnSpc>
                  <a:spcPct val="90000"/>
                </a:lnSpc>
                <a:spcAft>
                  <a:spcPts val="800"/>
                </a:spcAft>
              </a:pPr>
              <a:endParaRPr lang="en-US" sz="1867" dirty="0">
                <a:solidFill>
                  <a:srgbClr val="3F3F3F"/>
                </a:solidFill>
                <a:latin typeface="Calibri" panose="020F0502020204030204"/>
                <a:cs typeface="Arial"/>
                <a:sym typeface="Arial"/>
              </a:endParaRPr>
            </a:p>
            <a:p>
              <a:pPr marL="380990" indent="-380990" defTabSz="914377">
                <a:lnSpc>
                  <a:spcPct val="90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867" dirty="0">
                  <a:solidFill>
                    <a:srgbClr val="3F3F3F"/>
                  </a:solidFill>
                  <a:latin typeface="Calibri" panose="020F0502020204030204"/>
                  <a:cs typeface="Arial"/>
                  <a:sym typeface="Arial"/>
                </a:rPr>
                <a:t>Alerts of cyber incidents</a:t>
              </a:r>
            </a:p>
            <a:p>
              <a:pPr marL="380990" indent="-380990" defTabSz="914377">
                <a:lnSpc>
                  <a:spcPct val="90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867" dirty="0">
                  <a:solidFill>
                    <a:srgbClr val="3F3F3F"/>
                  </a:solidFill>
                  <a:latin typeface="Calibri" panose="020F0502020204030204"/>
                  <a:cs typeface="Arial"/>
                  <a:sym typeface="Arial"/>
                </a:rPr>
                <a:t>Security tools to minimize risk</a:t>
              </a:r>
            </a:p>
            <a:p>
              <a:pPr marL="380990" indent="-380990" defTabSz="914377">
                <a:lnSpc>
                  <a:spcPct val="90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867" dirty="0">
                  <a:solidFill>
                    <a:srgbClr val="3F3F3F"/>
                  </a:solidFill>
                  <a:latin typeface="Calibri" panose="020F0502020204030204"/>
                  <a:cs typeface="Arial"/>
                  <a:sym typeface="Arial"/>
                </a:rPr>
                <a:t>Access to security experts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5A921D-2230-46C7-A740-9DAD383DE752}"/>
                </a:ext>
              </a:extLst>
            </p:cNvPr>
            <p:cNvSpPr txBox="1"/>
            <p:nvPr/>
          </p:nvSpPr>
          <p:spPr>
            <a:xfrm>
              <a:off x="4135581" y="1676400"/>
              <a:ext cx="3221182" cy="4385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-US" sz="32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Program Features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53CA11A3-EB60-4042-BF26-0E301264E1BC}"/>
              </a:ext>
            </a:extLst>
          </p:cNvPr>
          <p:cNvSpPr/>
          <p:nvPr/>
        </p:nvSpPr>
        <p:spPr>
          <a:xfrm>
            <a:off x="3456010" y="5776545"/>
            <a:ext cx="68861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600" kern="0" dirty="0">
                <a:solidFill>
                  <a:srgbClr val="000000"/>
                </a:solidFill>
                <a:latin typeface="T3Font_3"/>
                <a:cs typeface="Arial"/>
                <a:sym typeface="Arial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3Font_2"/>
                <a:cs typeface="Arial"/>
                <a:sym typeface="Arial"/>
              </a:rPr>
              <a:t>isit </a:t>
            </a:r>
            <a:r>
              <a:rPr lang="en-US" sz="1600" kern="0" dirty="0">
                <a:solidFill>
                  <a:srgbClr val="00194C">
                    <a:lumMod val="75000"/>
                    <a:lumOff val="25000"/>
                  </a:srgbClr>
                </a:solidFill>
                <a:latin typeface="T3Font_2"/>
                <a:cs typeface="Arial"/>
                <a:sym typeface="Arial"/>
              </a:rPr>
              <a:t>https://acecbit.org/cyber-quote </a:t>
            </a:r>
            <a:r>
              <a:rPr lang="en-US" sz="1600" kern="0" dirty="0">
                <a:solidFill>
                  <a:srgbClr val="000000"/>
                </a:solidFill>
                <a:latin typeface="T3Font_2"/>
                <a:cs typeface="Arial"/>
                <a:sym typeface="Arial"/>
              </a:rPr>
              <a:t>for your Free Cyber Risk Assessment</a:t>
            </a:r>
            <a:endParaRPr lang="en-US" sz="16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49848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196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Black</vt:lpstr>
      <vt:lpstr>Calibri</vt:lpstr>
      <vt:lpstr>Gill Sans SemiBold</vt:lpstr>
      <vt:lpstr>T3Font_2</vt:lpstr>
      <vt:lpstr>T3Font_3</vt:lpstr>
      <vt:lpstr>Times New Roman</vt:lpstr>
      <vt:lpstr>Wingdings</vt:lpstr>
      <vt:lpstr>1_Office Theme</vt:lpstr>
      <vt:lpstr>PowerPoint Presentation</vt:lpstr>
      <vt:lpstr>Complete Cyber Risk Insurance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Ann Wheeler</dc:creator>
  <cp:lastModifiedBy>Doreen Brasseaux</cp:lastModifiedBy>
  <cp:revision>1</cp:revision>
  <dcterms:created xsi:type="dcterms:W3CDTF">2021-07-23T15:13:25Z</dcterms:created>
  <dcterms:modified xsi:type="dcterms:W3CDTF">2021-07-26T16:48:18Z</dcterms:modified>
</cp:coreProperties>
</file>