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78" r:id="rId2"/>
    <p:sldId id="273" r:id="rId3"/>
    <p:sldId id="283" r:id="rId4"/>
    <p:sldId id="284" r:id="rId5"/>
    <p:sldId id="2266" r:id="rId6"/>
    <p:sldId id="2267" r:id="rId7"/>
    <p:sldId id="285" r:id="rId8"/>
    <p:sldId id="2269" r:id="rId9"/>
    <p:sldId id="2265" r:id="rId10"/>
    <p:sldId id="281" r:id="rId11"/>
    <p:sldId id="282" r:id="rId12"/>
    <p:sldId id="265" r:id="rId13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23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7"/>
    <p:restoredTop sz="94710"/>
  </p:normalViewPr>
  <p:slideViewPr>
    <p:cSldViewPr snapToGrid="0" snapToObjects="1">
      <p:cViewPr varScale="1">
        <p:scale>
          <a:sx n="62" d="100"/>
          <a:sy n="62" d="100"/>
        </p:scale>
        <p:origin x="7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60EFA5C7-E55A-4151-8840-199D7211E04D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C53B7DF-74DA-4111-845E-2E2E6D6A3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443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3AAAA-A63D-5A4C-9C0E-6D8BFED83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F66EE8-C991-DB47-881C-7892A510A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BA538-5293-C245-82B0-82CCC306B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04CA-B585-7C4D-A8E8-83AA0047695D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2E901F-B0DE-2447-AC06-9418D235A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2D7D3-81CB-214E-86CB-8E77B9184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A588-7E30-2946-AE60-409FBF82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9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5F82C-BB23-3C45-9D7F-86E055295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8FB7D3-5772-D44C-A2CB-6A6B6BACE9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9892E-BBD0-3744-AB39-8AD24B1D1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04CA-B585-7C4D-A8E8-83AA0047695D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62E37-4385-DF41-AC7F-0CCC934AD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43DA5-B910-2D4A-B81F-4FBD4DF80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A588-7E30-2946-AE60-409FBF82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7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10079B-7DD9-F74A-85EF-049F4BB2E1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3C253C-6220-A64A-AB69-63659E0A6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26177-58EB-A141-B580-30B7B397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04CA-B585-7C4D-A8E8-83AA0047695D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CF252-885E-8141-BED3-5D32B271C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8B5B0-552B-ED4F-8E73-4532D50E5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A588-7E30-2946-AE60-409FBF82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59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A9E9D-3A3C-7A43-BB75-E9E50B351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F7B59-8BED-694A-89D6-1113BBD88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10401-1C14-714F-91F5-61C93B213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04CA-B585-7C4D-A8E8-83AA0047695D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CB4EF-0C25-0741-831C-F6429C52B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8DB7F-961D-9C4F-BE67-84DA015AB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A588-7E30-2946-AE60-409FBF82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31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2454A-5B66-2243-80C0-9370FB7E1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B2879A-FF87-FA4E-A586-AB549DF0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6CE34-F11F-A64F-B5CF-4B1A81D8F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04CA-B585-7C4D-A8E8-83AA0047695D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5155B-87B4-0F46-8403-3D5EB8ADF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229A2-2682-DB4D-93C3-520048F4E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A588-7E30-2946-AE60-409FBF82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4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C181A-80F0-3445-B871-677D98920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25F5E-6160-5647-AEED-08C571DC2B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3FA637-2B70-D644-9D4C-F80BF6905E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665726-AA49-CE4C-B0C6-427352B91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04CA-B585-7C4D-A8E8-83AA0047695D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F8D757-7A4C-4348-9B96-F63B8B40A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96D3CB-D786-6E45-A245-9574E691B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A588-7E30-2946-AE60-409FBF82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41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9B127-973A-CD4A-8B2C-ADCB2154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C55199-9A81-1640-8B18-10219AF45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C8A34C-8F85-8F45-BEB9-2DA7CB5865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EBA7D3-469A-754D-89E4-2FDE85E1D2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EF506E-BBED-7443-AB74-A1441BD207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1EB6FD-8AC9-4141-8978-D4CE36D37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04CA-B585-7C4D-A8E8-83AA0047695D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67B5F3-3810-0A4D-983E-2ADBCBE35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E07FC2-0711-6D47-A1B3-19048D62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A588-7E30-2946-AE60-409FBF82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36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B80B2-41C9-0241-98F9-E0954B6EC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7494BE-2B65-2C41-9CE4-545A6BC7D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04CA-B585-7C4D-A8E8-83AA0047695D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D13493-C201-EB4C-8476-68A5C1E58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7CC975-BF1D-4045-A6CC-8ECE98C9D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A588-7E30-2946-AE60-409FBF82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21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CC5E80-7F37-4641-BCB5-8389460D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04CA-B585-7C4D-A8E8-83AA0047695D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B6B9D1-D530-4247-9741-4E66C6030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EE564B-05B5-914D-B302-64203A388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A588-7E30-2946-AE60-409FBF82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37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7E7A3-4826-7342-AA89-B87BFC274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5AEBE-4870-1443-8051-7F4C462A5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CA9CA-4A93-DF45-A4A5-FE8EF808C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B65B8-D206-5040-B4E0-984604ED4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04CA-B585-7C4D-A8E8-83AA0047695D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E1E5A6-79CF-5C43-86BB-69C9FECF9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584454-89A7-C04C-9DB9-E4361068B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A588-7E30-2946-AE60-409FBF82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67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9BF74-C742-D345-A3AB-6F862401C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0B5289-8085-7D4C-933C-4FBE90DEFA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43D706-F0B6-084F-A038-E4FC088B0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314CAD-092B-2D47-A72B-CEFB81F7E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04CA-B585-7C4D-A8E8-83AA0047695D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D5ABD1-302D-1446-930F-7AF29FB36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B00CF6-B6FE-564F-B0F9-C023608F8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A588-7E30-2946-AE60-409FBF82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01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DB504B-1119-CE4D-808C-7901BE44D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629A6F-D731-E147-9E93-E14CB61C0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67290-9737-8645-A208-CBF213F1D9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C04CA-B585-7C4D-A8E8-83AA0047695D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FDFE5-0C1C-704F-B1C7-D3A4722ABA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8271C-9DC2-D04C-8079-37EC075FF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9A588-7E30-2946-AE60-409FBF82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7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5A61C48-A0F3-4C4D-B33B-EA9C0F591883}"/>
              </a:ext>
            </a:extLst>
          </p:cNvPr>
          <p:cNvSpPr/>
          <p:nvPr/>
        </p:nvSpPr>
        <p:spPr>
          <a:xfrm>
            <a:off x="217714" y="206829"/>
            <a:ext cx="11766305" cy="6441397"/>
          </a:xfrm>
          <a:prstGeom prst="rect">
            <a:avLst/>
          </a:prstGeom>
          <a:noFill/>
          <a:ln w="38100">
            <a:solidFill>
              <a:srgbClr val="7623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44F531-83B4-834E-8EBC-CC7949C9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9422" y="102742"/>
            <a:ext cx="11674864" cy="2589087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FF0000"/>
                </a:solidFill>
              </a:rPr>
            </a:b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ACEC Deep South Convention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br>
              <a:rPr lang="en-US" b="1" dirty="0">
                <a:solidFill>
                  <a:srgbClr val="76236C"/>
                </a:solidFill>
              </a:rPr>
            </a:br>
            <a:br>
              <a:rPr lang="en-US" b="1" dirty="0">
                <a:solidFill>
                  <a:srgbClr val="76236C"/>
                </a:solidFill>
              </a:rPr>
            </a:br>
            <a:endParaRPr lang="en-US" sz="3200" b="1" dirty="0">
              <a:solidFill>
                <a:srgbClr val="76236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7AA502-B092-7E44-BA40-26AAF4699A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961" y="2961821"/>
            <a:ext cx="11385177" cy="3505654"/>
          </a:xfrm>
        </p:spPr>
        <p:txBody>
          <a:bodyPr>
            <a:normAutofit/>
          </a:bodyPr>
          <a:lstStyle/>
          <a:p>
            <a:pPr algn="l"/>
            <a:endParaRPr lang="en-US" dirty="0"/>
          </a:p>
          <a:p>
            <a:pPr algn="l"/>
            <a:endParaRPr lang="en-US" sz="3200" dirty="0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44AC8687-E463-482B-BCEF-CCC0D5182F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38" r="27983" b="-1"/>
          <a:stretch/>
        </p:blipFill>
        <p:spPr>
          <a:xfrm>
            <a:off x="415962" y="1649627"/>
            <a:ext cx="5320357" cy="473502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F17B6B6-798A-415E-935B-C247B6C2AAEB}"/>
              </a:ext>
            </a:extLst>
          </p:cNvPr>
          <p:cNvSpPr txBox="1"/>
          <p:nvPr/>
        </p:nvSpPr>
        <p:spPr>
          <a:xfrm>
            <a:off x="5852859" y="1649627"/>
            <a:ext cx="612142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i="1" dirty="0"/>
              <a:t>On Point: Federal Issues Update</a:t>
            </a:r>
          </a:p>
          <a:p>
            <a:endParaRPr lang="en-US" sz="4800" b="1" dirty="0"/>
          </a:p>
          <a:p>
            <a:pPr algn="ctr"/>
            <a:r>
              <a:rPr lang="en-US" sz="3200" b="1" dirty="0"/>
              <a:t>Steve Hall, Senior Vice for</a:t>
            </a:r>
          </a:p>
          <a:p>
            <a:pPr algn="ctr"/>
            <a:r>
              <a:rPr lang="en-US" sz="3200" b="1" dirty="0"/>
              <a:t>Advocacy</a:t>
            </a:r>
          </a:p>
          <a:p>
            <a:pPr algn="ctr"/>
            <a:r>
              <a:rPr lang="en-US" sz="2800" b="1" i="1" dirty="0"/>
              <a:t>July 24, 2021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60167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5A61C48-A0F3-4C4D-B33B-EA9C0F591883}"/>
              </a:ext>
            </a:extLst>
          </p:cNvPr>
          <p:cNvSpPr/>
          <p:nvPr/>
        </p:nvSpPr>
        <p:spPr>
          <a:xfrm>
            <a:off x="217714" y="206829"/>
            <a:ext cx="11766305" cy="6441397"/>
          </a:xfrm>
          <a:prstGeom prst="rect">
            <a:avLst/>
          </a:prstGeom>
          <a:noFill/>
          <a:ln w="38100">
            <a:solidFill>
              <a:srgbClr val="7623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44F531-83B4-834E-8EBC-CC7949C9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5962" y="390525"/>
            <a:ext cx="8824857" cy="1252745"/>
          </a:xfrm>
        </p:spPr>
        <p:txBody>
          <a:bodyPr>
            <a:normAutofit/>
          </a:bodyPr>
          <a:lstStyle/>
          <a:p>
            <a:pPr algn="l"/>
            <a:br>
              <a:rPr lang="en-US" sz="3200" b="1" dirty="0">
                <a:solidFill>
                  <a:srgbClr val="76236C"/>
                </a:solidFill>
              </a:rPr>
            </a:br>
            <a:endParaRPr lang="en-US" sz="3200" b="1" dirty="0">
              <a:solidFill>
                <a:srgbClr val="76236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7AA502-B092-7E44-BA40-26AAF4699A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961" y="2517913"/>
            <a:ext cx="11385177" cy="3949562"/>
          </a:xfrm>
        </p:spPr>
        <p:txBody>
          <a:bodyPr>
            <a:normAutofit/>
          </a:bodyPr>
          <a:lstStyle/>
          <a:p>
            <a:pPr algn="l"/>
            <a:endParaRPr lang="en-US" dirty="0"/>
          </a:p>
          <a:p>
            <a:pPr algn="l"/>
            <a:endParaRPr lang="en-US" sz="3200" dirty="0"/>
          </a:p>
        </p:txBody>
      </p:sp>
      <p:pic>
        <p:nvPicPr>
          <p:cNvPr id="6" name="Content Placeholder 4" descr="A picture containing sky, outdoor, building, government building&#10;&#10;Description automatically generated">
            <a:extLst>
              <a:ext uri="{FF2B5EF4-FFF2-40B4-BE49-F238E27FC236}">
                <a16:creationId xmlns:a16="http://schemas.microsoft.com/office/drawing/2014/main" id="{0AD745AC-06A8-443D-AE32-446B0F661A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474" r="-2" b="-2"/>
          <a:stretch/>
        </p:blipFill>
        <p:spPr>
          <a:xfrm>
            <a:off x="434605" y="1826966"/>
            <a:ext cx="4686705" cy="454320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371E1B-C8E2-433C-BD23-ED608D2E01F6}"/>
              </a:ext>
            </a:extLst>
          </p:cNvPr>
          <p:cNvSpPr txBox="1"/>
          <p:nvPr/>
        </p:nvSpPr>
        <p:spPr>
          <a:xfrm>
            <a:off x="415961" y="487826"/>
            <a:ext cx="1061848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i="1" dirty="0">
                <a:solidFill>
                  <a:srgbClr val="FF0000"/>
                </a:solidFill>
                <a:latin typeface="+mj-lt"/>
              </a:rPr>
              <a:t>PPP/FAR Credits Clause – Regulatory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54249E-6418-4E9D-911C-4365BC5FC120}"/>
              </a:ext>
            </a:extLst>
          </p:cNvPr>
          <p:cNvSpPr txBox="1"/>
          <p:nvPr/>
        </p:nvSpPr>
        <p:spPr>
          <a:xfrm>
            <a:off x="5060549" y="1826966"/>
            <a:ext cx="691373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FHWA guidance: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200" dirty="0"/>
              <a:t>Limited to federally funded contracts.</a:t>
            </a:r>
            <a:endParaRPr lang="en-US" sz="28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200" dirty="0"/>
              <a:t>Clarifies that fixed price / lump sum contracts aren’t affected.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200" dirty="0"/>
              <a:t>Limits on multi-year contracts.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200" dirty="0"/>
              <a:t>ACEC/DOT FAQ guidance provides common framework for implementation.</a:t>
            </a:r>
          </a:p>
        </p:txBody>
      </p:sp>
    </p:spTree>
    <p:extLst>
      <p:ext uri="{BB962C8B-B14F-4D97-AF65-F5344CB8AC3E}">
        <p14:creationId xmlns:p14="http://schemas.microsoft.com/office/powerpoint/2010/main" val="1402638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5A61C48-A0F3-4C4D-B33B-EA9C0F591883}"/>
              </a:ext>
            </a:extLst>
          </p:cNvPr>
          <p:cNvSpPr/>
          <p:nvPr/>
        </p:nvSpPr>
        <p:spPr>
          <a:xfrm>
            <a:off x="217714" y="206829"/>
            <a:ext cx="11766305" cy="6441397"/>
          </a:xfrm>
          <a:prstGeom prst="rect">
            <a:avLst/>
          </a:prstGeom>
          <a:noFill/>
          <a:ln w="38100">
            <a:solidFill>
              <a:srgbClr val="7623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44F531-83B4-834E-8EBC-CC7949C9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5962" y="390525"/>
            <a:ext cx="8824857" cy="1252745"/>
          </a:xfrm>
        </p:spPr>
        <p:txBody>
          <a:bodyPr>
            <a:normAutofit/>
          </a:bodyPr>
          <a:lstStyle/>
          <a:p>
            <a:pPr algn="l"/>
            <a:br>
              <a:rPr lang="en-US" sz="3200" b="1" dirty="0">
                <a:solidFill>
                  <a:srgbClr val="76236C"/>
                </a:solidFill>
              </a:rPr>
            </a:br>
            <a:endParaRPr lang="en-US" sz="3200" b="1" dirty="0">
              <a:solidFill>
                <a:srgbClr val="76236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7AA502-B092-7E44-BA40-26AAF4699A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961" y="2517913"/>
            <a:ext cx="11385177" cy="3949562"/>
          </a:xfrm>
        </p:spPr>
        <p:txBody>
          <a:bodyPr>
            <a:normAutofit/>
          </a:bodyPr>
          <a:lstStyle/>
          <a:p>
            <a:pPr algn="l"/>
            <a:endParaRPr lang="en-US" dirty="0"/>
          </a:p>
          <a:p>
            <a:pPr algn="l"/>
            <a:endParaRPr lang="en-US" sz="3200" dirty="0"/>
          </a:p>
        </p:txBody>
      </p:sp>
      <p:pic>
        <p:nvPicPr>
          <p:cNvPr id="6" name="Content Placeholder 4" descr="A picture containing sky, outdoor, building, government building&#10;&#10;Description automatically generated">
            <a:extLst>
              <a:ext uri="{FF2B5EF4-FFF2-40B4-BE49-F238E27FC236}">
                <a16:creationId xmlns:a16="http://schemas.microsoft.com/office/drawing/2014/main" id="{0AD745AC-06A8-443D-AE32-446B0F661A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474" r="-2" b="-2"/>
          <a:stretch/>
        </p:blipFill>
        <p:spPr>
          <a:xfrm>
            <a:off x="336295" y="1740571"/>
            <a:ext cx="4775829" cy="462960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371E1B-C8E2-433C-BD23-ED608D2E01F6}"/>
              </a:ext>
            </a:extLst>
          </p:cNvPr>
          <p:cNvSpPr txBox="1"/>
          <p:nvPr/>
        </p:nvSpPr>
        <p:spPr>
          <a:xfrm>
            <a:off x="217714" y="487826"/>
            <a:ext cx="1175657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i="1" dirty="0">
                <a:solidFill>
                  <a:srgbClr val="FF0000"/>
                </a:solidFill>
                <a:latin typeface="+mj-lt"/>
              </a:rPr>
              <a:t>PPP/FAR Credits Clause – Legislative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54249E-6418-4E9D-911C-4365BC5FC120}"/>
              </a:ext>
            </a:extLst>
          </p:cNvPr>
          <p:cNvSpPr txBox="1"/>
          <p:nvPr/>
        </p:nvSpPr>
        <p:spPr>
          <a:xfrm>
            <a:off x="5112124" y="1508457"/>
            <a:ext cx="6743581" cy="5576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/>
              <a:t>ACEC negotiating bill language to either:</a:t>
            </a:r>
          </a:p>
          <a:p>
            <a:pPr marL="1028700" lvl="1" indent="-571500">
              <a:buFont typeface="Wingdings" panose="05000000000000000000" pitchFamily="2" charset="2"/>
              <a:buChar char="Ø"/>
            </a:pPr>
            <a:r>
              <a:rPr lang="en-US" sz="3600" dirty="0"/>
              <a:t>Waive the credits clause on PPP loans – </a:t>
            </a:r>
            <a:r>
              <a:rPr lang="en-US" sz="3600" u="sng" dirty="0"/>
              <a:t>ACEC lobbying Senators now</a:t>
            </a:r>
            <a:r>
              <a:rPr lang="en-US" sz="3600" dirty="0"/>
              <a:t>.</a:t>
            </a:r>
          </a:p>
          <a:p>
            <a:pPr marL="1028700" lvl="1" indent="-571500">
              <a:buFont typeface="Wingdings" panose="05000000000000000000" pitchFamily="2" charset="2"/>
              <a:buChar char="Ø"/>
            </a:pPr>
            <a:r>
              <a:rPr lang="en-US" sz="3600" dirty="0"/>
              <a:t>Restrict State DOTs from going beyond FHWA’s policy – language included in the House-passed INVEST Act. </a:t>
            </a:r>
          </a:p>
          <a:p>
            <a:pPr marL="228600">
              <a:lnSpc>
                <a:spcPct val="90000"/>
              </a:lnSpc>
              <a:spcAft>
                <a:spcPts val="600"/>
              </a:spcAft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07004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5A61C48-A0F3-4C4D-B33B-EA9C0F591883}"/>
              </a:ext>
            </a:extLst>
          </p:cNvPr>
          <p:cNvSpPr/>
          <p:nvPr/>
        </p:nvSpPr>
        <p:spPr>
          <a:xfrm>
            <a:off x="217714" y="206829"/>
            <a:ext cx="11766305" cy="6441397"/>
          </a:xfrm>
          <a:prstGeom prst="rect">
            <a:avLst/>
          </a:prstGeom>
          <a:noFill/>
          <a:ln w="38100">
            <a:solidFill>
              <a:srgbClr val="7623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44F531-83B4-834E-8EBC-CC7949C9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8944" y="2136686"/>
            <a:ext cx="7522090" cy="2387600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76236C"/>
                </a:solidFill>
              </a:rPr>
            </a:br>
            <a:br>
              <a:rPr lang="en-US" b="1" dirty="0">
                <a:solidFill>
                  <a:srgbClr val="76236C"/>
                </a:solidFill>
              </a:rPr>
            </a:br>
            <a:br>
              <a:rPr lang="en-US" b="1" dirty="0">
                <a:solidFill>
                  <a:srgbClr val="76236C"/>
                </a:solidFill>
              </a:rPr>
            </a:br>
            <a:r>
              <a:rPr lang="en-US" sz="8900" b="1" dirty="0">
                <a:solidFill>
                  <a:srgbClr val="FF0000"/>
                </a:solidFill>
              </a:rPr>
              <a:t>Questions?</a:t>
            </a:r>
            <a:br>
              <a:rPr lang="en-US" sz="3200" b="1" dirty="0">
                <a:solidFill>
                  <a:srgbClr val="76236C"/>
                </a:solidFill>
              </a:rPr>
            </a:br>
            <a:endParaRPr lang="en-US" sz="3200" b="1" dirty="0">
              <a:solidFill>
                <a:srgbClr val="7623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81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5A61C48-A0F3-4C4D-B33B-EA9C0F591883}"/>
              </a:ext>
            </a:extLst>
          </p:cNvPr>
          <p:cNvSpPr/>
          <p:nvPr/>
        </p:nvSpPr>
        <p:spPr>
          <a:xfrm>
            <a:off x="217714" y="206829"/>
            <a:ext cx="11766305" cy="6441397"/>
          </a:xfrm>
          <a:prstGeom prst="rect">
            <a:avLst/>
          </a:prstGeom>
          <a:noFill/>
          <a:ln w="38100">
            <a:solidFill>
              <a:srgbClr val="7623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44F531-83B4-834E-8EBC-CC7949C9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5962" y="390525"/>
            <a:ext cx="8824857" cy="1252745"/>
          </a:xfrm>
        </p:spPr>
        <p:txBody>
          <a:bodyPr>
            <a:normAutofit/>
          </a:bodyPr>
          <a:lstStyle/>
          <a:p>
            <a:pPr algn="l"/>
            <a:br>
              <a:rPr lang="en-US" sz="3200" b="1" dirty="0">
                <a:solidFill>
                  <a:srgbClr val="76236C"/>
                </a:solidFill>
              </a:rPr>
            </a:br>
            <a:endParaRPr lang="en-US" sz="3200" b="1" dirty="0">
              <a:solidFill>
                <a:srgbClr val="76236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7AA502-B092-7E44-BA40-26AAF4699A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60549" y="2222021"/>
            <a:ext cx="6740589" cy="4245454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ü"/>
            </a:pPr>
            <a:r>
              <a:rPr lang="en-US" sz="3600" dirty="0"/>
              <a:t>Secure passage of a robust infrastructure-based economic recovery agenda.</a:t>
            </a:r>
          </a:p>
          <a:p>
            <a:pPr marL="571500" indent="-571500" algn="l">
              <a:buFont typeface="Wingdings" panose="05000000000000000000" pitchFamily="2" charset="2"/>
              <a:buChar char="ü"/>
            </a:pPr>
            <a:r>
              <a:rPr lang="en-US" sz="3600" dirty="0"/>
              <a:t>Protect member firms with Paycheck Protection Program (PPP) loans from regulatory overreach due to the FAR credits clause.</a:t>
            </a:r>
          </a:p>
        </p:txBody>
      </p:sp>
      <p:pic>
        <p:nvPicPr>
          <p:cNvPr id="6" name="Content Placeholder 4" descr="A picture containing sky, outdoor, building, government building&#10;&#10;Description automatically generated">
            <a:extLst>
              <a:ext uri="{FF2B5EF4-FFF2-40B4-BE49-F238E27FC236}">
                <a16:creationId xmlns:a16="http://schemas.microsoft.com/office/drawing/2014/main" id="{0AD745AC-06A8-443D-AE32-446B0F661A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474" r="-2" b="-2"/>
          <a:stretch/>
        </p:blipFill>
        <p:spPr>
          <a:xfrm>
            <a:off x="548482" y="2124720"/>
            <a:ext cx="4379546" cy="424545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371E1B-C8E2-433C-BD23-ED608D2E01F6}"/>
              </a:ext>
            </a:extLst>
          </p:cNvPr>
          <p:cNvSpPr txBox="1"/>
          <p:nvPr/>
        </p:nvSpPr>
        <p:spPr>
          <a:xfrm>
            <a:off x="415961" y="487826"/>
            <a:ext cx="10618483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 i="1" dirty="0">
                <a:solidFill>
                  <a:srgbClr val="FF0000"/>
                </a:solidFill>
                <a:latin typeface="+mj-lt"/>
              </a:rPr>
              <a:t>ACEC Policy Priorities for 2021</a:t>
            </a:r>
          </a:p>
          <a:p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445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5A61C48-A0F3-4C4D-B33B-EA9C0F591883}"/>
              </a:ext>
            </a:extLst>
          </p:cNvPr>
          <p:cNvSpPr/>
          <p:nvPr/>
        </p:nvSpPr>
        <p:spPr>
          <a:xfrm>
            <a:off x="217714" y="206829"/>
            <a:ext cx="11766305" cy="6441397"/>
          </a:xfrm>
          <a:prstGeom prst="rect">
            <a:avLst/>
          </a:prstGeom>
          <a:noFill/>
          <a:ln w="38100">
            <a:solidFill>
              <a:srgbClr val="7623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44F531-83B4-834E-8EBC-CC7949C9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5962" y="390525"/>
            <a:ext cx="8824857" cy="1252745"/>
          </a:xfrm>
        </p:spPr>
        <p:txBody>
          <a:bodyPr>
            <a:normAutofit/>
          </a:bodyPr>
          <a:lstStyle/>
          <a:p>
            <a:pPr algn="l"/>
            <a:br>
              <a:rPr lang="en-US" sz="3200" b="1" dirty="0">
                <a:solidFill>
                  <a:srgbClr val="76236C"/>
                </a:solidFill>
              </a:rPr>
            </a:br>
            <a:endParaRPr lang="en-US" sz="3200" b="1" dirty="0">
              <a:solidFill>
                <a:srgbClr val="76236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7AA502-B092-7E44-BA40-26AAF4699A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961" y="2517913"/>
            <a:ext cx="11385177" cy="3949562"/>
          </a:xfrm>
        </p:spPr>
        <p:txBody>
          <a:bodyPr>
            <a:normAutofit/>
          </a:bodyPr>
          <a:lstStyle/>
          <a:p>
            <a:pPr algn="l"/>
            <a:endParaRPr lang="en-US" dirty="0"/>
          </a:p>
          <a:p>
            <a:pPr algn="l"/>
            <a:endParaRPr lang="en-US" sz="3200" dirty="0"/>
          </a:p>
        </p:txBody>
      </p:sp>
      <p:pic>
        <p:nvPicPr>
          <p:cNvPr id="6" name="Content Placeholder 4" descr="A picture containing sky, outdoor, building, government building&#10;&#10;Description automatically generated">
            <a:extLst>
              <a:ext uri="{FF2B5EF4-FFF2-40B4-BE49-F238E27FC236}">
                <a16:creationId xmlns:a16="http://schemas.microsoft.com/office/drawing/2014/main" id="{0AD745AC-06A8-443D-AE32-446B0F661A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474" r="-2" b="-2"/>
          <a:stretch/>
        </p:blipFill>
        <p:spPr>
          <a:xfrm>
            <a:off x="336295" y="1740571"/>
            <a:ext cx="4775829" cy="462960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371E1B-C8E2-433C-BD23-ED608D2E01F6}"/>
              </a:ext>
            </a:extLst>
          </p:cNvPr>
          <p:cNvSpPr txBox="1"/>
          <p:nvPr/>
        </p:nvSpPr>
        <p:spPr>
          <a:xfrm>
            <a:off x="217714" y="487826"/>
            <a:ext cx="1175657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i="1" dirty="0">
                <a:solidFill>
                  <a:srgbClr val="FF0000"/>
                </a:solidFill>
                <a:latin typeface="+mj-lt"/>
              </a:rPr>
              <a:t>Infrastructure – the Biden Plan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54249E-6418-4E9D-911C-4365BC5FC120}"/>
              </a:ext>
            </a:extLst>
          </p:cNvPr>
          <p:cNvSpPr txBox="1"/>
          <p:nvPr/>
        </p:nvSpPr>
        <p:spPr>
          <a:xfrm>
            <a:off x="5112124" y="1740571"/>
            <a:ext cx="6768680" cy="481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lnSpc>
                <a:spcPct val="90000"/>
              </a:lnSpc>
              <a:spcAft>
                <a:spcPts val="600"/>
              </a:spcAft>
            </a:pPr>
            <a:r>
              <a:rPr lang="en-US" sz="3600" dirty="0"/>
              <a:t>$2.3 trillion American Jobs Plan:</a:t>
            </a:r>
          </a:p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600" dirty="0"/>
              <a:t>Between $900 billion and $1 trillion focused on built environment.</a:t>
            </a:r>
          </a:p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600" dirty="0"/>
              <a:t>Includes traditional infrastructure plus school construction, public housing, federal facilities, and energy.</a:t>
            </a:r>
          </a:p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600" dirty="0"/>
              <a:t>Pay-</a:t>
            </a:r>
            <a:r>
              <a:rPr lang="en-US" sz="3600" dirty="0" err="1"/>
              <a:t>fors</a:t>
            </a:r>
            <a:r>
              <a:rPr lang="en-US" sz="3600" dirty="0"/>
              <a:t> problematic.</a:t>
            </a:r>
          </a:p>
        </p:txBody>
      </p:sp>
    </p:spTree>
    <p:extLst>
      <p:ext uri="{BB962C8B-B14F-4D97-AF65-F5344CB8AC3E}">
        <p14:creationId xmlns:p14="http://schemas.microsoft.com/office/powerpoint/2010/main" val="2860740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5A61C48-A0F3-4C4D-B33B-EA9C0F591883}"/>
              </a:ext>
            </a:extLst>
          </p:cNvPr>
          <p:cNvSpPr/>
          <p:nvPr/>
        </p:nvSpPr>
        <p:spPr>
          <a:xfrm>
            <a:off x="217714" y="206829"/>
            <a:ext cx="11766305" cy="6441397"/>
          </a:xfrm>
          <a:prstGeom prst="rect">
            <a:avLst/>
          </a:prstGeom>
          <a:noFill/>
          <a:ln w="38100">
            <a:solidFill>
              <a:srgbClr val="7623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44F531-83B4-834E-8EBC-CC7949C9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5962" y="390525"/>
            <a:ext cx="8824857" cy="1252745"/>
          </a:xfrm>
        </p:spPr>
        <p:txBody>
          <a:bodyPr>
            <a:normAutofit/>
          </a:bodyPr>
          <a:lstStyle/>
          <a:p>
            <a:pPr algn="l"/>
            <a:br>
              <a:rPr lang="en-US" sz="3200" b="1" dirty="0">
                <a:solidFill>
                  <a:srgbClr val="76236C"/>
                </a:solidFill>
              </a:rPr>
            </a:br>
            <a:endParaRPr lang="en-US" sz="3200" b="1" dirty="0">
              <a:solidFill>
                <a:srgbClr val="76236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7AA502-B092-7E44-BA40-26AAF4699A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961" y="2517913"/>
            <a:ext cx="11385177" cy="3949562"/>
          </a:xfrm>
        </p:spPr>
        <p:txBody>
          <a:bodyPr>
            <a:normAutofit/>
          </a:bodyPr>
          <a:lstStyle/>
          <a:p>
            <a:pPr algn="l"/>
            <a:endParaRPr lang="en-US" dirty="0"/>
          </a:p>
          <a:p>
            <a:pPr algn="l"/>
            <a:endParaRPr lang="en-US" sz="3200" dirty="0"/>
          </a:p>
        </p:txBody>
      </p:sp>
      <p:pic>
        <p:nvPicPr>
          <p:cNvPr id="6" name="Content Placeholder 4" descr="A picture containing sky, outdoor, building, government building&#10;&#10;Description automatically generated">
            <a:extLst>
              <a:ext uri="{FF2B5EF4-FFF2-40B4-BE49-F238E27FC236}">
                <a16:creationId xmlns:a16="http://schemas.microsoft.com/office/drawing/2014/main" id="{0AD745AC-06A8-443D-AE32-446B0F661A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474" r="-2" b="-2"/>
          <a:stretch/>
        </p:blipFill>
        <p:spPr>
          <a:xfrm>
            <a:off x="336295" y="1740571"/>
            <a:ext cx="4775829" cy="462960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371E1B-C8E2-433C-BD23-ED608D2E01F6}"/>
              </a:ext>
            </a:extLst>
          </p:cNvPr>
          <p:cNvSpPr txBox="1"/>
          <p:nvPr/>
        </p:nvSpPr>
        <p:spPr>
          <a:xfrm>
            <a:off x="217714" y="487826"/>
            <a:ext cx="1175657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i="1" dirty="0">
                <a:solidFill>
                  <a:srgbClr val="FF0000"/>
                </a:solidFill>
                <a:latin typeface="+mj-lt"/>
              </a:rPr>
              <a:t>Infrastructure – Senate Republican offer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54249E-6418-4E9D-911C-4365BC5FC120}"/>
              </a:ext>
            </a:extLst>
          </p:cNvPr>
          <p:cNvSpPr txBox="1"/>
          <p:nvPr/>
        </p:nvSpPr>
        <p:spPr>
          <a:xfrm>
            <a:off x="5112124" y="1740571"/>
            <a:ext cx="6768680" cy="481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600" dirty="0"/>
              <a:t>Started at $568 billion over five years, grew to $1 trillion.</a:t>
            </a:r>
          </a:p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600" dirty="0"/>
              <a:t>Focused on traditional infrastructure plus rural broadband.</a:t>
            </a:r>
          </a:p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600" dirty="0"/>
              <a:t>Funded through diverting previously authorized COVID resources and user fees.</a:t>
            </a:r>
          </a:p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600" dirty="0"/>
              <a:t>Negotiations suspended.</a:t>
            </a:r>
          </a:p>
        </p:txBody>
      </p:sp>
    </p:spTree>
    <p:extLst>
      <p:ext uri="{BB962C8B-B14F-4D97-AF65-F5344CB8AC3E}">
        <p14:creationId xmlns:p14="http://schemas.microsoft.com/office/powerpoint/2010/main" val="79381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5A61C48-A0F3-4C4D-B33B-EA9C0F591883}"/>
              </a:ext>
            </a:extLst>
          </p:cNvPr>
          <p:cNvSpPr/>
          <p:nvPr/>
        </p:nvSpPr>
        <p:spPr>
          <a:xfrm>
            <a:off x="217714" y="206829"/>
            <a:ext cx="11766305" cy="6441397"/>
          </a:xfrm>
          <a:prstGeom prst="rect">
            <a:avLst/>
          </a:prstGeom>
          <a:noFill/>
          <a:ln w="38100">
            <a:solidFill>
              <a:srgbClr val="7623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44F531-83B4-834E-8EBC-CC7949C9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5962" y="390525"/>
            <a:ext cx="8824857" cy="1252745"/>
          </a:xfrm>
        </p:spPr>
        <p:txBody>
          <a:bodyPr>
            <a:normAutofit/>
          </a:bodyPr>
          <a:lstStyle/>
          <a:p>
            <a:pPr algn="l"/>
            <a:br>
              <a:rPr lang="en-US" sz="3200" b="1" dirty="0">
                <a:solidFill>
                  <a:srgbClr val="76236C"/>
                </a:solidFill>
              </a:rPr>
            </a:br>
            <a:endParaRPr lang="en-US" sz="3200" b="1" dirty="0">
              <a:solidFill>
                <a:srgbClr val="76236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7AA502-B092-7E44-BA40-26AAF4699A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961" y="2517913"/>
            <a:ext cx="11385177" cy="3949562"/>
          </a:xfrm>
        </p:spPr>
        <p:txBody>
          <a:bodyPr>
            <a:normAutofit/>
          </a:bodyPr>
          <a:lstStyle/>
          <a:p>
            <a:pPr algn="l"/>
            <a:endParaRPr lang="en-US" dirty="0"/>
          </a:p>
          <a:p>
            <a:pPr algn="l"/>
            <a:endParaRPr lang="en-US" sz="3200" dirty="0"/>
          </a:p>
        </p:txBody>
      </p:sp>
      <p:pic>
        <p:nvPicPr>
          <p:cNvPr id="6" name="Content Placeholder 4" descr="A picture containing sky, outdoor, building, government building&#10;&#10;Description automatically generated">
            <a:extLst>
              <a:ext uri="{FF2B5EF4-FFF2-40B4-BE49-F238E27FC236}">
                <a16:creationId xmlns:a16="http://schemas.microsoft.com/office/drawing/2014/main" id="{0AD745AC-06A8-443D-AE32-446B0F661A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474" r="-2" b="-2"/>
          <a:stretch/>
        </p:blipFill>
        <p:spPr>
          <a:xfrm>
            <a:off x="336295" y="1740571"/>
            <a:ext cx="4775829" cy="462960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371E1B-C8E2-433C-BD23-ED608D2E01F6}"/>
              </a:ext>
            </a:extLst>
          </p:cNvPr>
          <p:cNvSpPr txBox="1"/>
          <p:nvPr/>
        </p:nvSpPr>
        <p:spPr>
          <a:xfrm>
            <a:off x="217714" y="487826"/>
            <a:ext cx="1175657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i="1" dirty="0">
                <a:solidFill>
                  <a:srgbClr val="FF0000"/>
                </a:solidFill>
                <a:latin typeface="+mj-lt"/>
              </a:rPr>
              <a:t>Infrastructure – Bipartisan Agreement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54249E-6418-4E9D-911C-4365BC5FC120}"/>
              </a:ext>
            </a:extLst>
          </p:cNvPr>
          <p:cNvSpPr txBox="1"/>
          <p:nvPr/>
        </p:nvSpPr>
        <p:spPr>
          <a:xfrm>
            <a:off x="5112123" y="1740571"/>
            <a:ext cx="6862161" cy="4619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lnSpc>
                <a:spcPct val="90000"/>
              </a:lnSpc>
              <a:spcAft>
                <a:spcPts val="600"/>
              </a:spcAft>
            </a:pPr>
            <a:r>
              <a:rPr lang="en-US" sz="3600" dirty="0"/>
              <a:t>Major Components:</a:t>
            </a:r>
          </a:p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600" dirty="0"/>
              <a:t>Roads/bridges, transit, airports;</a:t>
            </a:r>
          </a:p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600" dirty="0"/>
              <a:t>Passenger rail, freight;</a:t>
            </a:r>
          </a:p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600" dirty="0"/>
              <a:t>Water, ports, waterways;</a:t>
            </a:r>
          </a:p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600" dirty="0"/>
              <a:t>Power, broadband.</a:t>
            </a:r>
          </a:p>
          <a:p>
            <a:pPr marL="228600">
              <a:lnSpc>
                <a:spcPct val="90000"/>
              </a:lnSpc>
              <a:spcAft>
                <a:spcPts val="600"/>
              </a:spcAft>
            </a:pPr>
            <a:r>
              <a:rPr lang="en-US" sz="3600" dirty="0"/>
              <a:t>Baseline + new spending:</a:t>
            </a:r>
          </a:p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600" dirty="0"/>
              <a:t>$1.2 trillion over 8 years.</a:t>
            </a:r>
          </a:p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600" dirty="0"/>
              <a:t>$579 billion in new spending. </a:t>
            </a:r>
          </a:p>
        </p:txBody>
      </p:sp>
    </p:spTree>
    <p:extLst>
      <p:ext uri="{BB962C8B-B14F-4D97-AF65-F5344CB8AC3E}">
        <p14:creationId xmlns:p14="http://schemas.microsoft.com/office/powerpoint/2010/main" val="3720434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5A61C48-A0F3-4C4D-B33B-EA9C0F591883}"/>
              </a:ext>
            </a:extLst>
          </p:cNvPr>
          <p:cNvSpPr/>
          <p:nvPr/>
        </p:nvSpPr>
        <p:spPr>
          <a:xfrm>
            <a:off x="217714" y="206829"/>
            <a:ext cx="11766305" cy="6441397"/>
          </a:xfrm>
          <a:prstGeom prst="rect">
            <a:avLst/>
          </a:prstGeom>
          <a:noFill/>
          <a:ln w="38100">
            <a:solidFill>
              <a:srgbClr val="7623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44F531-83B4-834E-8EBC-CC7949C9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5962" y="390525"/>
            <a:ext cx="8824857" cy="1252745"/>
          </a:xfrm>
        </p:spPr>
        <p:txBody>
          <a:bodyPr>
            <a:normAutofit/>
          </a:bodyPr>
          <a:lstStyle/>
          <a:p>
            <a:pPr algn="l"/>
            <a:br>
              <a:rPr lang="en-US" sz="3200" b="1" dirty="0">
                <a:solidFill>
                  <a:srgbClr val="76236C"/>
                </a:solidFill>
              </a:rPr>
            </a:br>
            <a:endParaRPr lang="en-US" sz="3200" b="1" dirty="0">
              <a:solidFill>
                <a:srgbClr val="76236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7AA502-B092-7E44-BA40-26AAF4699A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961" y="2517913"/>
            <a:ext cx="11385177" cy="3949562"/>
          </a:xfrm>
        </p:spPr>
        <p:txBody>
          <a:bodyPr>
            <a:normAutofit/>
          </a:bodyPr>
          <a:lstStyle/>
          <a:p>
            <a:pPr algn="l"/>
            <a:endParaRPr lang="en-US" dirty="0"/>
          </a:p>
          <a:p>
            <a:pPr algn="l"/>
            <a:endParaRPr lang="en-US" sz="3200" dirty="0"/>
          </a:p>
        </p:txBody>
      </p:sp>
      <p:pic>
        <p:nvPicPr>
          <p:cNvPr id="6" name="Content Placeholder 4" descr="A picture containing sky, outdoor, building, government building&#10;&#10;Description automatically generated">
            <a:extLst>
              <a:ext uri="{FF2B5EF4-FFF2-40B4-BE49-F238E27FC236}">
                <a16:creationId xmlns:a16="http://schemas.microsoft.com/office/drawing/2014/main" id="{0AD745AC-06A8-443D-AE32-446B0F661A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474" r="-2" b="-2"/>
          <a:stretch/>
        </p:blipFill>
        <p:spPr>
          <a:xfrm>
            <a:off x="336295" y="1740571"/>
            <a:ext cx="4775829" cy="462960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371E1B-C8E2-433C-BD23-ED608D2E01F6}"/>
              </a:ext>
            </a:extLst>
          </p:cNvPr>
          <p:cNvSpPr txBox="1"/>
          <p:nvPr/>
        </p:nvSpPr>
        <p:spPr>
          <a:xfrm>
            <a:off x="217714" y="487826"/>
            <a:ext cx="1175657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i="1" dirty="0">
                <a:solidFill>
                  <a:srgbClr val="FF0000"/>
                </a:solidFill>
                <a:latin typeface="+mj-lt"/>
              </a:rPr>
              <a:t>Infrastructure – Bipartisan Agreement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54249E-6418-4E9D-911C-4365BC5FC120}"/>
              </a:ext>
            </a:extLst>
          </p:cNvPr>
          <p:cNvSpPr txBox="1"/>
          <p:nvPr/>
        </p:nvSpPr>
        <p:spPr>
          <a:xfrm>
            <a:off x="5112124" y="1740571"/>
            <a:ext cx="6768680" cy="60601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lnSpc>
                <a:spcPct val="90000"/>
              </a:lnSpc>
              <a:spcAft>
                <a:spcPts val="600"/>
              </a:spcAft>
            </a:pPr>
            <a:r>
              <a:rPr lang="en-US" sz="3200" dirty="0"/>
              <a:t>Negotiators adding substance:</a:t>
            </a:r>
          </a:p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200" dirty="0"/>
              <a:t>Senate EPW-passed $311 billion highway bill.</a:t>
            </a:r>
          </a:p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200" dirty="0"/>
              <a:t>Commerce-passed $79 billion rail/safety bill. </a:t>
            </a:r>
          </a:p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200" dirty="0"/>
              <a:t>Banking to add transit?</a:t>
            </a:r>
          </a:p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200" dirty="0"/>
              <a:t>Senate-passed $35 billion drinking water bill.</a:t>
            </a:r>
          </a:p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200" dirty="0"/>
              <a:t>Senate Energy Committee-passed bill.</a:t>
            </a:r>
          </a:p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3600" dirty="0"/>
          </a:p>
          <a:p>
            <a:pPr marL="228600">
              <a:lnSpc>
                <a:spcPct val="90000"/>
              </a:lnSpc>
              <a:spcAft>
                <a:spcPts val="600"/>
              </a:spcAft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57163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5A61C48-A0F3-4C4D-B33B-EA9C0F591883}"/>
              </a:ext>
            </a:extLst>
          </p:cNvPr>
          <p:cNvSpPr/>
          <p:nvPr/>
        </p:nvSpPr>
        <p:spPr>
          <a:xfrm>
            <a:off x="217714" y="206829"/>
            <a:ext cx="11766305" cy="6441397"/>
          </a:xfrm>
          <a:prstGeom prst="rect">
            <a:avLst/>
          </a:prstGeom>
          <a:noFill/>
          <a:ln w="38100">
            <a:solidFill>
              <a:srgbClr val="7623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44F531-83B4-834E-8EBC-CC7949C9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5962" y="390525"/>
            <a:ext cx="8824857" cy="1252745"/>
          </a:xfrm>
        </p:spPr>
        <p:txBody>
          <a:bodyPr>
            <a:normAutofit/>
          </a:bodyPr>
          <a:lstStyle/>
          <a:p>
            <a:pPr algn="l"/>
            <a:br>
              <a:rPr lang="en-US" sz="3200" b="1" dirty="0">
                <a:solidFill>
                  <a:srgbClr val="76236C"/>
                </a:solidFill>
              </a:rPr>
            </a:br>
            <a:endParaRPr lang="en-US" sz="3200" b="1" dirty="0">
              <a:solidFill>
                <a:srgbClr val="76236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7AA502-B092-7E44-BA40-26AAF4699A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961" y="2517913"/>
            <a:ext cx="11385177" cy="3949562"/>
          </a:xfrm>
        </p:spPr>
        <p:txBody>
          <a:bodyPr>
            <a:normAutofit/>
          </a:bodyPr>
          <a:lstStyle/>
          <a:p>
            <a:pPr algn="l"/>
            <a:endParaRPr lang="en-US" dirty="0"/>
          </a:p>
          <a:p>
            <a:pPr algn="l"/>
            <a:endParaRPr lang="en-US" sz="3200" dirty="0"/>
          </a:p>
        </p:txBody>
      </p:sp>
      <p:pic>
        <p:nvPicPr>
          <p:cNvPr id="6" name="Content Placeholder 4" descr="A picture containing sky, outdoor, building, government building&#10;&#10;Description automatically generated">
            <a:extLst>
              <a:ext uri="{FF2B5EF4-FFF2-40B4-BE49-F238E27FC236}">
                <a16:creationId xmlns:a16="http://schemas.microsoft.com/office/drawing/2014/main" id="{0AD745AC-06A8-443D-AE32-446B0F661A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474" r="-2" b="-2"/>
          <a:stretch/>
        </p:blipFill>
        <p:spPr>
          <a:xfrm>
            <a:off x="336295" y="1740571"/>
            <a:ext cx="4775829" cy="462960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371E1B-C8E2-433C-BD23-ED608D2E01F6}"/>
              </a:ext>
            </a:extLst>
          </p:cNvPr>
          <p:cNvSpPr txBox="1"/>
          <p:nvPr/>
        </p:nvSpPr>
        <p:spPr>
          <a:xfrm>
            <a:off x="217714" y="487826"/>
            <a:ext cx="1175657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i="1" dirty="0">
                <a:solidFill>
                  <a:srgbClr val="FF0000"/>
                </a:solidFill>
                <a:latin typeface="+mj-lt"/>
              </a:rPr>
              <a:t>Infrastructure – Bipartisan Agreement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54249E-6418-4E9D-911C-4365BC5FC120}"/>
              </a:ext>
            </a:extLst>
          </p:cNvPr>
          <p:cNvSpPr txBox="1"/>
          <p:nvPr/>
        </p:nvSpPr>
        <p:spPr>
          <a:xfrm>
            <a:off x="5112124" y="1740571"/>
            <a:ext cx="6768680" cy="48874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lnSpc>
                <a:spcPct val="90000"/>
              </a:lnSpc>
              <a:spcAft>
                <a:spcPts val="600"/>
              </a:spcAft>
            </a:pPr>
            <a:r>
              <a:rPr lang="en-US" sz="3600" dirty="0"/>
              <a:t>Pay-</a:t>
            </a:r>
            <a:r>
              <a:rPr lang="en-US" sz="3600" dirty="0" err="1"/>
              <a:t>fors</a:t>
            </a:r>
            <a:r>
              <a:rPr lang="en-US" sz="3600" dirty="0"/>
              <a:t> a work in progress:</a:t>
            </a:r>
          </a:p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600" dirty="0"/>
              <a:t>Bonding, private investment, asset recycling.</a:t>
            </a:r>
          </a:p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600" dirty="0"/>
              <a:t>Unused COVID funds, repurpose state/local assistance.</a:t>
            </a:r>
          </a:p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600" dirty="0"/>
              <a:t>Strategic Petroleum Reserve sale.</a:t>
            </a:r>
          </a:p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600" dirty="0"/>
              <a:t>Reinstate Superfund fees.</a:t>
            </a:r>
          </a:p>
        </p:txBody>
      </p:sp>
    </p:spTree>
    <p:extLst>
      <p:ext uri="{BB962C8B-B14F-4D97-AF65-F5344CB8AC3E}">
        <p14:creationId xmlns:p14="http://schemas.microsoft.com/office/powerpoint/2010/main" val="1749308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5A61C48-A0F3-4C4D-B33B-EA9C0F591883}"/>
              </a:ext>
            </a:extLst>
          </p:cNvPr>
          <p:cNvSpPr/>
          <p:nvPr/>
        </p:nvSpPr>
        <p:spPr>
          <a:xfrm>
            <a:off x="217714" y="206829"/>
            <a:ext cx="11766305" cy="6441397"/>
          </a:xfrm>
          <a:prstGeom prst="rect">
            <a:avLst/>
          </a:prstGeom>
          <a:noFill/>
          <a:ln w="38100">
            <a:solidFill>
              <a:srgbClr val="7623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44F531-83B4-834E-8EBC-CC7949C9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5962" y="390525"/>
            <a:ext cx="8824857" cy="1252745"/>
          </a:xfrm>
        </p:spPr>
        <p:txBody>
          <a:bodyPr>
            <a:normAutofit/>
          </a:bodyPr>
          <a:lstStyle/>
          <a:p>
            <a:pPr algn="l"/>
            <a:br>
              <a:rPr lang="en-US" sz="3200" b="1" dirty="0">
                <a:solidFill>
                  <a:srgbClr val="76236C"/>
                </a:solidFill>
              </a:rPr>
            </a:br>
            <a:endParaRPr lang="en-US" sz="3200" b="1" dirty="0">
              <a:solidFill>
                <a:srgbClr val="76236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7AA502-B092-7E44-BA40-26AAF4699A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961" y="2517913"/>
            <a:ext cx="11385177" cy="3949562"/>
          </a:xfrm>
        </p:spPr>
        <p:txBody>
          <a:bodyPr>
            <a:normAutofit/>
          </a:bodyPr>
          <a:lstStyle/>
          <a:p>
            <a:pPr algn="l"/>
            <a:endParaRPr lang="en-US" dirty="0"/>
          </a:p>
          <a:p>
            <a:pPr algn="l"/>
            <a:endParaRPr lang="en-US" sz="3200" dirty="0"/>
          </a:p>
        </p:txBody>
      </p:sp>
      <p:pic>
        <p:nvPicPr>
          <p:cNvPr id="6" name="Content Placeholder 4" descr="A picture containing sky, outdoor, building, government building&#10;&#10;Description automatically generated">
            <a:extLst>
              <a:ext uri="{FF2B5EF4-FFF2-40B4-BE49-F238E27FC236}">
                <a16:creationId xmlns:a16="http://schemas.microsoft.com/office/drawing/2014/main" id="{0AD745AC-06A8-443D-AE32-446B0F661A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474" r="-2" b="-2"/>
          <a:stretch/>
        </p:blipFill>
        <p:spPr>
          <a:xfrm>
            <a:off x="336295" y="1740571"/>
            <a:ext cx="4775829" cy="462960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371E1B-C8E2-433C-BD23-ED608D2E01F6}"/>
              </a:ext>
            </a:extLst>
          </p:cNvPr>
          <p:cNvSpPr txBox="1"/>
          <p:nvPr/>
        </p:nvSpPr>
        <p:spPr>
          <a:xfrm>
            <a:off x="217714" y="487826"/>
            <a:ext cx="1175657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i="1" dirty="0">
                <a:solidFill>
                  <a:srgbClr val="FF0000"/>
                </a:solidFill>
                <a:latin typeface="+mj-lt"/>
              </a:rPr>
              <a:t>Infrastructure – INVEST Act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54249E-6418-4E9D-911C-4365BC5FC120}"/>
              </a:ext>
            </a:extLst>
          </p:cNvPr>
          <p:cNvSpPr txBox="1"/>
          <p:nvPr/>
        </p:nvSpPr>
        <p:spPr>
          <a:xfrm>
            <a:off x="5112123" y="1740571"/>
            <a:ext cx="6871895" cy="54076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spcAft>
                <a:spcPts val="600"/>
              </a:spcAft>
              <a:buNone/>
            </a:pPr>
            <a:r>
              <a:rPr lang="en-US" sz="3600" b="1" dirty="0">
                <a:cs typeface="Arial" panose="020B0604020202020204" pitchFamily="34" charset="0"/>
              </a:rPr>
              <a:t>House-passed $715 billion bill:</a:t>
            </a:r>
          </a:p>
          <a:p>
            <a:pPr marL="800100" indent="-5715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600" dirty="0">
                <a:cs typeface="Arial" panose="020B0604020202020204" pitchFamily="34" charset="0"/>
              </a:rPr>
              <a:t>$550 billion for highways, bridges, transit, safety.</a:t>
            </a:r>
          </a:p>
          <a:p>
            <a:pPr marL="800100" indent="-5715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600" dirty="0">
                <a:cs typeface="Arial" panose="020B0604020202020204" pitchFamily="34" charset="0"/>
              </a:rPr>
              <a:t>$51 billion for wastewater.</a:t>
            </a:r>
          </a:p>
          <a:p>
            <a:pPr marL="800100" indent="-5715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600" dirty="0">
                <a:cs typeface="Arial" panose="020B0604020202020204" pitchFamily="34" charset="0"/>
              </a:rPr>
              <a:t>$117 billion for drinking water, replacement of lead service lines, and other water needs.</a:t>
            </a:r>
          </a:p>
          <a:p>
            <a:pPr marL="800100" indent="-5715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600" dirty="0">
                <a:cs typeface="Arial" panose="020B0604020202020204" pitchFamily="34" charset="0"/>
              </a:rPr>
              <a:t>Impact to bipartisan bill?</a:t>
            </a:r>
          </a:p>
          <a:p>
            <a:pPr marL="228600">
              <a:lnSpc>
                <a:spcPct val="90000"/>
              </a:lnSpc>
              <a:spcAft>
                <a:spcPts val="600"/>
              </a:spcAft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99424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5A61C48-A0F3-4C4D-B33B-EA9C0F591883}"/>
              </a:ext>
            </a:extLst>
          </p:cNvPr>
          <p:cNvSpPr/>
          <p:nvPr/>
        </p:nvSpPr>
        <p:spPr>
          <a:xfrm>
            <a:off x="217714" y="206829"/>
            <a:ext cx="11766305" cy="6441397"/>
          </a:xfrm>
          <a:prstGeom prst="rect">
            <a:avLst/>
          </a:prstGeom>
          <a:noFill/>
          <a:ln w="38100">
            <a:solidFill>
              <a:srgbClr val="7623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44F531-83B4-834E-8EBC-CC7949C9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5962" y="390525"/>
            <a:ext cx="8824857" cy="1252745"/>
          </a:xfrm>
        </p:spPr>
        <p:txBody>
          <a:bodyPr>
            <a:normAutofit/>
          </a:bodyPr>
          <a:lstStyle/>
          <a:p>
            <a:pPr algn="l"/>
            <a:br>
              <a:rPr lang="en-US" sz="3200" b="1" dirty="0">
                <a:solidFill>
                  <a:srgbClr val="76236C"/>
                </a:solidFill>
              </a:rPr>
            </a:br>
            <a:endParaRPr lang="en-US" sz="3200" b="1" dirty="0">
              <a:solidFill>
                <a:srgbClr val="76236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7AA502-B092-7E44-BA40-26AAF4699A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961" y="2517913"/>
            <a:ext cx="11385177" cy="3949562"/>
          </a:xfrm>
        </p:spPr>
        <p:txBody>
          <a:bodyPr>
            <a:normAutofit/>
          </a:bodyPr>
          <a:lstStyle/>
          <a:p>
            <a:pPr algn="l"/>
            <a:endParaRPr lang="en-US" dirty="0"/>
          </a:p>
          <a:p>
            <a:pPr algn="l"/>
            <a:endParaRPr lang="en-US" sz="3200" dirty="0"/>
          </a:p>
        </p:txBody>
      </p:sp>
      <p:pic>
        <p:nvPicPr>
          <p:cNvPr id="6" name="Content Placeholder 4" descr="A picture containing sky, outdoor, building, government building&#10;&#10;Description automatically generated">
            <a:extLst>
              <a:ext uri="{FF2B5EF4-FFF2-40B4-BE49-F238E27FC236}">
                <a16:creationId xmlns:a16="http://schemas.microsoft.com/office/drawing/2014/main" id="{0AD745AC-06A8-443D-AE32-446B0F661A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474" r="-2" b="-2"/>
          <a:stretch/>
        </p:blipFill>
        <p:spPr>
          <a:xfrm>
            <a:off x="336295" y="1740571"/>
            <a:ext cx="4775829" cy="462960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371E1B-C8E2-433C-BD23-ED608D2E01F6}"/>
              </a:ext>
            </a:extLst>
          </p:cNvPr>
          <p:cNvSpPr txBox="1"/>
          <p:nvPr/>
        </p:nvSpPr>
        <p:spPr>
          <a:xfrm>
            <a:off x="217714" y="487826"/>
            <a:ext cx="1175657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i="1" dirty="0">
                <a:solidFill>
                  <a:srgbClr val="FF0000"/>
                </a:solidFill>
                <a:latin typeface="+mj-lt"/>
              </a:rPr>
              <a:t>Infrastructure – Path Forward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54249E-6418-4E9D-911C-4365BC5FC120}"/>
              </a:ext>
            </a:extLst>
          </p:cNvPr>
          <p:cNvSpPr txBox="1"/>
          <p:nvPr/>
        </p:nvSpPr>
        <p:spPr>
          <a:xfrm>
            <a:off x="5112124" y="1740571"/>
            <a:ext cx="6768680" cy="5253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cs typeface="Arial" panose="020B0604020202020204" pitchFamily="34" charset="0"/>
              </a:rPr>
              <a:t>Senate to lead – vote on bipartisan plan this month?</a:t>
            </a:r>
          </a:p>
          <a:p>
            <a:pPr marL="5715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cs typeface="Arial" panose="020B0604020202020204" pitchFamily="34" charset="0"/>
              </a:rPr>
              <a:t>House vote to follow – goal is completion by September 30</a:t>
            </a:r>
            <a:r>
              <a:rPr lang="en-US" sz="3200" baseline="30000" dirty="0">
                <a:solidFill>
                  <a:schemeClr val="tx1"/>
                </a:solidFill>
                <a:cs typeface="Arial" panose="020B0604020202020204" pitchFamily="34" charset="0"/>
              </a:rPr>
              <a:t>th</a:t>
            </a:r>
            <a:r>
              <a:rPr lang="en-US" sz="3200" dirty="0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</a:p>
          <a:p>
            <a:pPr marL="5715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cs typeface="Arial" panose="020B0604020202020204" pitchFamily="34" charset="0"/>
              </a:rPr>
              <a:t>$3.2 trillion “reconciliation” package moving concurrently – if infrastructure falters does reconciliation offer another path forward?</a:t>
            </a:r>
          </a:p>
          <a:p>
            <a:pPr marL="8001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47531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2861</TotalTime>
  <Words>477</Words>
  <Application>Microsoft Office PowerPoint</Application>
  <PresentationFormat>Widescreen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  ACEC Deep South Convention  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  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&amp; Election Update  Dave Bender, VP Political Affairs ACEC</dc:title>
  <dc:creator>David Bender</dc:creator>
  <cp:lastModifiedBy>Steve Hall</cp:lastModifiedBy>
  <cp:revision>106</cp:revision>
  <cp:lastPrinted>2021-07-20T19:46:43Z</cp:lastPrinted>
  <dcterms:created xsi:type="dcterms:W3CDTF">2020-11-11T15:54:37Z</dcterms:created>
  <dcterms:modified xsi:type="dcterms:W3CDTF">2021-07-20T19:48:22Z</dcterms:modified>
</cp:coreProperties>
</file>