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086" r:id="rId2"/>
    <p:sldId id="256" r:id="rId3"/>
    <p:sldId id="2270" r:id="rId4"/>
    <p:sldId id="2271" r:id="rId5"/>
    <p:sldId id="2272" r:id="rId6"/>
    <p:sldId id="2281" r:id="rId7"/>
    <p:sldId id="2278" r:id="rId8"/>
    <p:sldId id="2282" r:id="rId9"/>
    <p:sldId id="2279" r:id="rId10"/>
    <p:sldId id="2283" r:id="rId11"/>
    <p:sldId id="2284" r:id="rId12"/>
    <p:sldId id="2285" r:id="rId13"/>
    <p:sldId id="2273" r:id="rId14"/>
    <p:sldId id="2286" r:id="rId15"/>
    <p:sldId id="2268" r:id="rId16"/>
    <p:sldId id="2280" r:id="rId17"/>
    <p:sldId id="2276" r:id="rId18"/>
    <p:sldId id="2277" r:id="rId19"/>
    <p:sldId id="265" r:id="rId2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/>
    <p:restoredTop sz="94710"/>
  </p:normalViewPr>
  <p:slideViewPr>
    <p:cSldViewPr snapToGrid="0" snapToObjects="1">
      <p:cViewPr varScale="1">
        <p:scale>
          <a:sx n="58" d="100"/>
          <a:sy n="58" d="100"/>
        </p:scale>
        <p:origin x="9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0EFA5C7-E55A-4151-8840-199D7211E04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C53B7DF-74DA-4111-845E-2E2E6D6A3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4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3AAAA-A63D-5A4C-9C0E-6D8BFED83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66EE8-C991-DB47-881C-7892A510A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BA538-5293-C245-82B0-82CCC306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04CA-B585-7C4D-A8E8-83AA0047695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E901F-B0DE-2447-AC06-9418D235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2D7D3-81CB-214E-86CB-8E77B9184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A588-7E30-2946-AE60-409FBF82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9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F82C-BB23-3C45-9D7F-86E055295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FB7D3-5772-D44C-A2CB-6A6B6BACE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9892E-BBD0-3744-AB39-8AD24B1D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04CA-B585-7C4D-A8E8-83AA0047695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62E37-4385-DF41-AC7F-0CCC934A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43DA5-B910-2D4A-B81F-4FBD4DF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A588-7E30-2946-AE60-409FBF82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7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10079B-7DD9-F74A-85EF-049F4BB2E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3C253C-6220-A64A-AB69-63659E0A6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26177-58EB-A141-B580-30B7B3979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04CA-B585-7C4D-A8E8-83AA0047695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CF252-885E-8141-BED3-5D32B271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8B5B0-552B-ED4F-8E73-4532D50E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A588-7E30-2946-AE60-409FBF82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59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05521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A9E9D-3A3C-7A43-BB75-E9E50B35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F7B59-8BED-694A-89D6-1113BBD88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10401-1C14-714F-91F5-61C93B21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04CA-B585-7C4D-A8E8-83AA0047695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CB4EF-0C25-0741-831C-F6429C52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8DB7F-961D-9C4F-BE67-84DA015A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A588-7E30-2946-AE60-409FBF82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3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2454A-5B66-2243-80C0-9370FB7E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2879A-FF87-FA4E-A586-AB549DF0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6CE34-F11F-A64F-B5CF-4B1A81D8F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04CA-B585-7C4D-A8E8-83AA0047695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5155B-87B4-0F46-8403-3D5EB8AD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29A2-2682-DB4D-93C3-520048F4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A588-7E30-2946-AE60-409FBF82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C181A-80F0-3445-B871-677D9892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5F5E-6160-5647-AEED-08C571DC2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FA637-2B70-D644-9D4C-F80BF6905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65726-AA49-CE4C-B0C6-427352B9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04CA-B585-7C4D-A8E8-83AA0047695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8D757-7A4C-4348-9B96-F63B8B40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6D3CB-D786-6E45-A245-9574E691B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A588-7E30-2946-AE60-409FBF82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9B127-973A-CD4A-8B2C-ADCB2154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55199-9A81-1640-8B18-10219AF45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8A34C-8F85-8F45-BEB9-2DA7CB586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BA7D3-469A-754D-89E4-2FDE85E1D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EF506E-BBED-7443-AB74-A1441BD20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EB6FD-8AC9-4141-8978-D4CE36D37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04CA-B585-7C4D-A8E8-83AA0047695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67B5F3-3810-0A4D-983E-2ADBCBE3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E07FC2-0711-6D47-A1B3-19048D62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A588-7E30-2946-AE60-409FBF82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3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80B2-41C9-0241-98F9-E0954B6E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494BE-2B65-2C41-9CE4-545A6BC7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04CA-B585-7C4D-A8E8-83AA0047695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13493-C201-EB4C-8476-68A5C1E5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CC975-BF1D-4045-A6CC-8ECE98C9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A588-7E30-2946-AE60-409FBF82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2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C5E80-7F37-4641-BCB5-8389460D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04CA-B585-7C4D-A8E8-83AA0047695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B6B9D1-D530-4247-9741-4E66C603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E564B-05B5-914D-B302-64203A38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A588-7E30-2946-AE60-409FBF82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3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7E7A3-4826-7342-AA89-B87BFC27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5AEBE-4870-1443-8051-7F4C462A5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CA9CA-4A93-DF45-A4A5-FE8EF808C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B65B8-D206-5040-B4E0-984604ED4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04CA-B585-7C4D-A8E8-83AA0047695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1E5A6-79CF-5C43-86BB-69C9FECF9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84454-89A7-C04C-9DB9-E4361068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A588-7E30-2946-AE60-409FBF82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6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9BF74-C742-D345-A3AB-6F862401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B5289-8085-7D4C-933C-4FBE90DEF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3D706-F0B6-084F-A038-E4FC088B0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14CAD-092B-2D47-A72B-CEFB81F7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04CA-B585-7C4D-A8E8-83AA0047695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5ABD1-302D-1446-930F-7AF29FB3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00CF6-B6FE-564F-B0F9-C023608F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A588-7E30-2946-AE60-409FBF82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0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DB504B-1119-CE4D-808C-7901BE44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29A6F-D731-E147-9E93-E14CB61C0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67290-9737-8645-A208-CBF213F1D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C04CA-B585-7C4D-A8E8-83AA0047695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DFE5-0C1C-704F-B1C7-D3A4722AB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8271C-9DC2-D04C-8079-37EC075FF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9A588-7E30-2946-AE60-409FBF82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7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270" y="-159027"/>
            <a:ext cx="12192000" cy="6858000"/>
          </a:xfr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150706" y="1197389"/>
            <a:ext cx="7623423" cy="1000274"/>
          </a:xfrm>
          <a:prstGeom prst="rect">
            <a:avLst/>
          </a:prstGeom>
          <a:effectLst/>
        </p:spPr>
        <p:txBody>
          <a:bodyPr wrap="square" lIns="0" tIns="0" rIns="0" bIns="0" anchor="b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lnSpc>
                <a:spcPts val="39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ACEC Louisiana</a:t>
            </a:r>
          </a:p>
          <a:p>
            <a:pPr algn="l" defTabSz="1219170">
              <a:lnSpc>
                <a:spcPts val="39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Federal Advocacy Briefing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071037" y="2398715"/>
            <a:ext cx="4558363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defRPr/>
            </a:pPr>
            <a:r>
              <a:rPr lang="en-US" sz="1800" dirty="0">
                <a:solidFill>
                  <a:srgbClr val="FFFFFF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Steve Hall, Senior VP – Advocacy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3429001"/>
            <a:ext cx="2598421" cy="984415"/>
          </a:xfrm>
          <a:prstGeom prst="rect">
            <a:avLst/>
          </a:prstGeom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2032001" y="2843697"/>
            <a:ext cx="4683124" cy="2000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defRPr/>
            </a:pPr>
            <a:r>
              <a:rPr lang="is-IS" sz="1300" i="1" dirty="0">
                <a:solidFill>
                  <a:srgbClr val="FFFF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November 18, 2021</a:t>
            </a:r>
            <a:endParaRPr lang="en-US" sz="1300" i="1" dirty="0">
              <a:solidFill>
                <a:srgbClr val="FFFFFF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32001" y="2311400"/>
            <a:ext cx="4939364" cy="0"/>
          </a:xfrm>
          <a:prstGeom prst="line">
            <a:avLst/>
          </a:prstGeom>
          <a:ln>
            <a:solidFill>
              <a:srgbClr val="93B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3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A61C48-A0F3-4C4D-B33B-EA9C0F591883}"/>
              </a:ext>
            </a:extLst>
          </p:cNvPr>
          <p:cNvSpPr/>
          <p:nvPr/>
        </p:nvSpPr>
        <p:spPr>
          <a:xfrm>
            <a:off x="217714" y="206829"/>
            <a:ext cx="11766305" cy="6441397"/>
          </a:xfrm>
          <a:prstGeom prst="rect">
            <a:avLst/>
          </a:prstGeom>
          <a:noFill/>
          <a:ln w="38100">
            <a:solidFill>
              <a:srgbClr val="762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962" y="390525"/>
            <a:ext cx="8824857" cy="1252745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AA502-B092-7E44-BA40-26AAF4699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61" y="2517913"/>
            <a:ext cx="11385177" cy="394956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3200" dirty="0"/>
          </a:p>
        </p:txBody>
      </p:sp>
      <p:pic>
        <p:nvPicPr>
          <p:cNvPr id="6" name="Content Placeholder 4" descr="A picture containing sky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0AD745AC-06A8-443D-AE32-446B0F661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4" r="-2" b="-2"/>
          <a:stretch/>
        </p:blipFill>
        <p:spPr>
          <a:xfrm>
            <a:off x="336295" y="1740571"/>
            <a:ext cx="4775829" cy="4629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217714" y="487826"/>
            <a:ext cx="11756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+mj-lt"/>
              </a:rPr>
              <a:t>Infrastructure Package – Ports/Waterways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4249E-6418-4E9D-911C-4365BC5FC120}"/>
              </a:ext>
            </a:extLst>
          </p:cNvPr>
          <p:cNvSpPr txBox="1"/>
          <p:nvPr/>
        </p:nvSpPr>
        <p:spPr>
          <a:xfrm>
            <a:off x="5112124" y="1740571"/>
            <a:ext cx="6768680" cy="473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$9.55 billion for Corps of Engineers navigation and port projects;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$455 million a year for five years for USDOT’s Port program;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$3.85 billion for land ports of entry at the northern and southwest borders.</a:t>
            </a:r>
          </a:p>
        </p:txBody>
      </p:sp>
    </p:spTree>
    <p:extLst>
      <p:ext uri="{BB962C8B-B14F-4D97-AF65-F5344CB8AC3E}">
        <p14:creationId xmlns:p14="http://schemas.microsoft.com/office/powerpoint/2010/main" val="30793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A61C48-A0F3-4C4D-B33B-EA9C0F591883}"/>
              </a:ext>
            </a:extLst>
          </p:cNvPr>
          <p:cNvSpPr/>
          <p:nvPr/>
        </p:nvSpPr>
        <p:spPr>
          <a:xfrm>
            <a:off x="217714" y="206829"/>
            <a:ext cx="11766305" cy="6441397"/>
          </a:xfrm>
          <a:prstGeom prst="rect">
            <a:avLst/>
          </a:prstGeom>
          <a:noFill/>
          <a:ln w="38100">
            <a:solidFill>
              <a:srgbClr val="762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962" y="390525"/>
            <a:ext cx="8824857" cy="1252745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AA502-B092-7E44-BA40-26AAF4699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61" y="2517913"/>
            <a:ext cx="11385177" cy="394956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3200" dirty="0"/>
          </a:p>
        </p:txBody>
      </p:sp>
      <p:pic>
        <p:nvPicPr>
          <p:cNvPr id="6" name="Content Placeholder 4" descr="A picture containing sky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0AD745AC-06A8-443D-AE32-446B0F661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4" r="-2" b="-2"/>
          <a:stretch/>
        </p:blipFill>
        <p:spPr>
          <a:xfrm>
            <a:off x="336295" y="1740571"/>
            <a:ext cx="4775829" cy="4629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217714" y="487826"/>
            <a:ext cx="11756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+mj-lt"/>
              </a:rPr>
              <a:t>Infrastructure – Water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4249E-6418-4E9D-911C-4365BC5FC120}"/>
              </a:ext>
            </a:extLst>
          </p:cNvPr>
          <p:cNvSpPr txBox="1"/>
          <p:nvPr/>
        </p:nvSpPr>
        <p:spPr>
          <a:xfrm>
            <a:off x="5112124" y="1740571"/>
            <a:ext cx="6768680" cy="481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$55 billion for water projects:</a:t>
            </a:r>
          </a:p>
          <a:p>
            <a:pPr marL="1257300" lvl="1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Reauthorizes Clean Water &amp; Safe Drinking Water SRF programs through FY’26;</a:t>
            </a:r>
          </a:p>
          <a:p>
            <a:pPr marL="1257300" lvl="1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Appropriates $11.713 billion for each; 49% for grants &amp; forgivable loans to disadvantaged communities.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6829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A61C48-A0F3-4C4D-B33B-EA9C0F591883}"/>
              </a:ext>
            </a:extLst>
          </p:cNvPr>
          <p:cNvSpPr/>
          <p:nvPr/>
        </p:nvSpPr>
        <p:spPr>
          <a:xfrm>
            <a:off x="217714" y="206829"/>
            <a:ext cx="11766305" cy="6441397"/>
          </a:xfrm>
          <a:prstGeom prst="rect">
            <a:avLst/>
          </a:prstGeom>
          <a:noFill/>
          <a:ln w="38100">
            <a:solidFill>
              <a:srgbClr val="762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962" y="390525"/>
            <a:ext cx="8824857" cy="1252745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AA502-B092-7E44-BA40-26AAF4699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61" y="2517913"/>
            <a:ext cx="11385177" cy="394956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3200" dirty="0"/>
          </a:p>
        </p:txBody>
      </p:sp>
      <p:pic>
        <p:nvPicPr>
          <p:cNvPr id="6" name="Content Placeholder 4" descr="A picture containing sky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0AD745AC-06A8-443D-AE32-446B0F661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4" r="-2" b="-2"/>
          <a:stretch/>
        </p:blipFill>
        <p:spPr>
          <a:xfrm>
            <a:off x="336295" y="1740571"/>
            <a:ext cx="4775829" cy="4629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217714" y="487826"/>
            <a:ext cx="11756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+mj-lt"/>
              </a:rPr>
              <a:t>Infrastructure – Water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4249E-6418-4E9D-911C-4365BC5FC120}"/>
              </a:ext>
            </a:extLst>
          </p:cNvPr>
          <p:cNvSpPr txBox="1"/>
          <p:nvPr/>
        </p:nvSpPr>
        <p:spPr>
          <a:xfrm>
            <a:off x="5112124" y="1740571"/>
            <a:ext cx="6768680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$15 billion for lead pipe replacement;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Funding for PFAS/emerging contaminants;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$1.6 billion for SSO, stormwater reuse;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$75 million for WIFIA;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Resiliency, sustainability, technical assistance programs.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6299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A61C48-A0F3-4C4D-B33B-EA9C0F591883}"/>
              </a:ext>
            </a:extLst>
          </p:cNvPr>
          <p:cNvSpPr/>
          <p:nvPr/>
        </p:nvSpPr>
        <p:spPr>
          <a:xfrm>
            <a:off x="217714" y="206829"/>
            <a:ext cx="11766305" cy="6441397"/>
          </a:xfrm>
          <a:prstGeom prst="rect">
            <a:avLst/>
          </a:prstGeom>
          <a:noFill/>
          <a:ln w="38100">
            <a:solidFill>
              <a:srgbClr val="762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962" y="390525"/>
            <a:ext cx="8824857" cy="1252745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AA502-B092-7E44-BA40-26AAF4699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61" y="2517913"/>
            <a:ext cx="11385177" cy="394956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3200" dirty="0"/>
          </a:p>
        </p:txBody>
      </p:sp>
      <p:pic>
        <p:nvPicPr>
          <p:cNvPr id="6" name="Content Placeholder 4" descr="A picture containing sky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0AD745AC-06A8-443D-AE32-446B0F661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4" r="-2" b="-2"/>
          <a:stretch/>
        </p:blipFill>
        <p:spPr>
          <a:xfrm>
            <a:off x="336295" y="1740571"/>
            <a:ext cx="4775829" cy="4629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217714" y="487826"/>
            <a:ext cx="11756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+mj-lt"/>
              </a:rPr>
              <a:t>Infrastructure – next steps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4249E-6418-4E9D-911C-4365BC5FC120}"/>
              </a:ext>
            </a:extLst>
          </p:cNvPr>
          <p:cNvSpPr txBox="1"/>
          <p:nvPr/>
        </p:nvSpPr>
        <p:spPr>
          <a:xfrm>
            <a:off x="5112124" y="1740571"/>
            <a:ext cx="676868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l">
              <a:spcAft>
                <a:spcPts val="600"/>
              </a:spcAft>
            </a:pPr>
            <a:r>
              <a:rPr lang="en-US" sz="3600" dirty="0"/>
              <a:t>ACEC to focus on implementation:</a:t>
            </a:r>
          </a:p>
          <a:p>
            <a:pPr marL="800100" indent="-5715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Education programming;</a:t>
            </a:r>
          </a:p>
          <a:p>
            <a:pPr marL="800100" indent="-5715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Working with AASHTO and other client organizations;</a:t>
            </a:r>
          </a:p>
          <a:p>
            <a:pPr marL="800100" indent="-5715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Working with federal agencies on implementation, e.g. Buy American requirements.</a:t>
            </a:r>
          </a:p>
          <a:p>
            <a:pPr marL="800100" indent="-5715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Talent shortage challenge.</a:t>
            </a:r>
          </a:p>
        </p:txBody>
      </p:sp>
    </p:spTree>
    <p:extLst>
      <p:ext uri="{BB962C8B-B14F-4D97-AF65-F5344CB8AC3E}">
        <p14:creationId xmlns:p14="http://schemas.microsoft.com/office/powerpoint/2010/main" val="305064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A61C48-A0F3-4C4D-B33B-EA9C0F591883}"/>
              </a:ext>
            </a:extLst>
          </p:cNvPr>
          <p:cNvSpPr/>
          <p:nvPr/>
        </p:nvSpPr>
        <p:spPr>
          <a:xfrm>
            <a:off x="217714" y="206829"/>
            <a:ext cx="11766305" cy="6441397"/>
          </a:xfrm>
          <a:prstGeom prst="rect">
            <a:avLst/>
          </a:prstGeom>
          <a:noFill/>
          <a:ln w="38100">
            <a:solidFill>
              <a:srgbClr val="762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962" y="390525"/>
            <a:ext cx="8824857" cy="1252745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AA502-B092-7E44-BA40-26AAF4699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61" y="2517913"/>
            <a:ext cx="11385177" cy="394956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3200" dirty="0"/>
          </a:p>
        </p:txBody>
      </p:sp>
      <p:pic>
        <p:nvPicPr>
          <p:cNvPr id="6" name="Content Placeholder 4" descr="A picture containing sky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0AD745AC-06A8-443D-AE32-446B0F661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4" r="-2" b="-2"/>
          <a:stretch/>
        </p:blipFill>
        <p:spPr>
          <a:xfrm>
            <a:off x="336295" y="1740571"/>
            <a:ext cx="4775829" cy="4629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217714" y="487826"/>
            <a:ext cx="11756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+mj-lt"/>
              </a:rPr>
              <a:t>PPP/FAR Credits Clause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4249E-6418-4E9D-911C-4365BC5FC120}"/>
              </a:ext>
            </a:extLst>
          </p:cNvPr>
          <p:cNvSpPr txBox="1"/>
          <p:nvPr/>
        </p:nvSpPr>
        <p:spPr>
          <a:xfrm>
            <a:off x="5112124" y="1508457"/>
            <a:ext cx="6743581" cy="446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Provision in the FAR conflicts with </a:t>
            </a:r>
            <a:r>
              <a:rPr lang="en-US" sz="3600" dirty="0" err="1"/>
              <a:t>forgiveable</a:t>
            </a:r>
            <a:r>
              <a:rPr lang="en-US" sz="3600" dirty="0"/>
              <a:t> PPP loans, forcing engineering firms to return this assistance.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Fix is particularly critical for engineering firms to work on infrastructure.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6737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A61C48-A0F3-4C4D-B33B-EA9C0F591883}"/>
              </a:ext>
            </a:extLst>
          </p:cNvPr>
          <p:cNvSpPr/>
          <p:nvPr/>
        </p:nvSpPr>
        <p:spPr>
          <a:xfrm>
            <a:off x="217714" y="206829"/>
            <a:ext cx="11766305" cy="6441397"/>
          </a:xfrm>
          <a:prstGeom prst="rect">
            <a:avLst/>
          </a:prstGeom>
          <a:noFill/>
          <a:ln w="38100">
            <a:solidFill>
              <a:srgbClr val="762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962" y="390525"/>
            <a:ext cx="8824857" cy="1252745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AA502-B092-7E44-BA40-26AAF4699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61" y="2517913"/>
            <a:ext cx="11385177" cy="394956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3200" dirty="0"/>
          </a:p>
        </p:txBody>
      </p:sp>
      <p:pic>
        <p:nvPicPr>
          <p:cNvPr id="6" name="Content Placeholder 4" descr="A picture containing sky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0AD745AC-06A8-443D-AE32-446B0F661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4" r="-2" b="-2"/>
          <a:stretch/>
        </p:blipFill>
        <p:spPr>
          <a:xfrm>
            <a:off x="336295" y="1740571"/>
            <a:ext cx="4775829" cy="4629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217714" y="487826"/>
            <a:ext cx="11756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+mj-lt"/>
              </a:rPr>
              <a:t>PPP/FAR Credits Clause – State of Play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4249E-6418-4E9D-911C-4365BC5FC120}"/>
              </a:ext>
            </a:extLst>
          </p:cNvPr>
          <p:cNvSpPr txBox="1"/>
          <p:nvPr/>
        </p:nvSpPr>
        <p:spPr>
          <a:xfrm>
            <a:off x="5112124" y="1508457"/>
            <a:ext cx="6743581" cy="557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/>
              <a:t>House</a:t>
            </a:r>
            <a:r>
              <a:rPr lang="en-US" sz="3600" dirty="0"/>
              <a:t> -- Brown-</a:t>
            </a:r>
            <a:r>
              <a:rPr lang="en-US" sz="3600" dirty="0" err="1"/>
              <a:t>Katko</a:t>
            </a:r>
            <a:r>
              <a:rPr lang="en-US" sz="3600" dirty="0"/>
              <a:t> amendment to National Defense Authorization Act -- waives the credits clause on PPP loans used for payroll (adopted).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/>
              <a:t>Senate</a:t>
            </a:r>
            <a:r>
              <a:rPr lang="en-US" sz="3600" dirty="0"/>
              <a:t> -- Bipartisan Braun-Duckworth– USDOT spending bill or NDAA (pending).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0225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A61C48-A0F3-4C4D-B33B-EA9C0F591883}"/>
              </a:ext>
            </a:extLst>
          </p:cNvPr>
          <p:cNvSpPr/>
          <p:nvPr/>
        </p:nvSpPr>
        <p:spPr>
          <a:xfrm>
            <a:off x="217714" y="206829"/>
            <a:ext cx="11766305" cy="6441397"/>
          </a:xfrm>
          <a:prstGeom prst="rect">
            <a:avLst/>
          </a:prstGeom>
          <a:noFill/>
          <a:ln w="38100">
            <a:solidFill>
              <a:srgbClr val="762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962" y="390525"/>
            <a:ext cx="8824857" cy="1252745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AA502-B092-7E44-BA40-26AAF4699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61" y="2517913"/>
            <a:ext cx="11385177" cy="394956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3200" dirty="0"/>
          </a:p>
        </p:txBody>
      </p:sp>
      <p:pic>
        <p:nvPicPr>
          <p:cNvPr id="6" name="Content Placeholder 4" descr="A picture containing sky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0AD745AC-06A8-443D-AE32-446B0F661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4" r="-2" b="-2"/>
          <a:stretch/>
        </p:blipFill>
        <p:spPr>
          <a:xfrm>
            <a:off x="336295" y="1740571"/>
            <a:ext cx="4775829" cy="4629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217714" y="487826"/>
            <a:ext cx="11756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+mj-lt"/>
              </a:rPr>
              <a:t>Reconciliation Package – tax impacts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4249E-6418-4E9D-911C-4365BC5FC120}"/>
              </a:ext>
            </a:extLst>
          </p:cNvPr>
          <p:cNvSpPr txBox="1"/>
          <p:nvPr/>
        </p:nvSpPr>
        <p:spPr>
          <a:xfrm>
            <a:off x="5112123" y="1411156"/>
            <a:ext cx="686216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15% AMT for publicly traded companies with over $1 billion in revenues;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1% surcharge on stock buy-backs;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15% global minimum tax;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Expansion of 3.8% net investment income tax (NIIT) to active business owners with income over $400K;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5% surtax above income of $10 million, added 3% above $25 million.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11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A61C48-A0F3-4C4D-B33B-EA9C0F591883}"/>
              </a:ext>
            </a:extLst>
          </p:cNvPr>
          <p:cNvSpPr/>
          <p:nvPr/>
        </p:nvSpPr>
        <p:spPr>
          <a:xfrm>
            <a:off x="217714" y="206829"/>
            <a:ext cx="11766305" cy="6441397"/>
          </a:xfrm>
          <a:prstGeom prst="rect">
            <a:avLst/>
          </a:prstGeom>
          <a:noFill/>
          <a:ln w="38100">
            <a:solidFill>
              <a:srgbClr val="762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962" y="390525"/>
            <a:ext cx="8824857" cy="1252745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AA502-B092-7E44-BA40-26AAF4699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61" y="2517913"/>
            <a:ext cx="11385177" cy="394956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3200" dirty="0"/>
          </a:p>
        </p:txBody>
      </p:sp>
      <p:pic>
        <p:nvPicPr>
          <p:cNvPr id="6" name="Content Placeholder 4" descr="A picture containing sky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0AD745AC-06A8-443D-AE32-446B0F661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4" r="-2" b="-2"/>
          <a:stretch/>
        </p:blipFill>
        <p:spPr>
          <a:xfrm>
            <a:off x="336295" y="1740571"/>
            <a:ext cx="4775829" cy="4629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217714" y="487826"/>
            <a:ext cx="11756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+mj-lt"/>
              </a:rPr>
              <a:t>Federal Vaccine Mandates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4249E-6418-4E9D-911C-4365BC5FC120}"/>
              </a:ext>
            </a:extLst>
          </p:cNvPr>
          <p:cNvSpPr txBox="1"/>
          <p:nvPr/>
        </p:nvSpPr>
        <p:spPr>
          <a:xfrm>
            <a:off x="5112123" y="1508457"/>
            <a:ext cx="687189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ACEC engaging on two fronts:</a:t>
            </a:r>
          </a:p>
          <a:p>
            <a:pPr marL="11430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cs typeface="Arial" panose="020B0604020202020204" pitchFamily="34" charset="0"/>
              </a:rPr>
              <a:t>Federal contractors </a:t>
            </a:r>
            <a:r>
              <a:rPr lang="en-US" sz="3200" dirty="0">
                <a:cs typeface="Arial" panose="020B0604020202020204" pitchFamily="34" charset="0"/>
              </a:rPr>
              <a:t>– January 18</a:t>
            </a:r>
            <a:r>
              <a:rPr lang="en-US" sz="3200" baseline="30000" dirty="0">
                <a:cs typeface="Arial" panose="020B0604020202020204" pitchFamily="34" charset="0"/>
              </a:rPr>
              <a:t>th</a:t>
            </a:r>
            <a:r>
              <a:rPr lang="en-US" sz="3200" dirty="0">
                <a:cs typeface="Arial" panose="020B0604020202020204" pitchFamily="34" charset="0"/>
              </a:rPr>
              <a:t> deadline for vaccination mandate; coalition letter advocated for delay.</a:t>
            </a:r>
          </a:p>
          <a:p>
            <a:pPr marL="11430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cs typeface="Arial" panose="020B0604020202020204" pitchFamily="34" charset="0"/>
              </a:rPr>
              <a:t>All businesses </a:t>
            </a:r>
            <a:r>
              <a:rPr lang="en-US" sz="3200" dirty="0">
                <a:cs typeface="Arial" panose="020B0604020202020204" pitchFamily="34" charset="0"/>
              </a:rPr>
              <a:t>– vax mandates for firms with 100 or more employees; OSHA guidance challenged in court, implementation on hold.</a:t>
            </a:r>
          </a:p>
        </p:txBody>
      </p:sp>
    </p:spTree>
    <p:extLst>
      <p:ext uri="{BB962C8B-B14F-4D97-AF65-F5344CB8AC3E}">
        <p14:creationId xmlns:p14="http://schemas.microsoft.com/office/powerpoint/2010/main" val="1415828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A61C48-A0F3-4C4D-B33B-EA9C0F591883}"/>
              </a:ext>
            </a:extLst>
          </p:cNvPr>
          <p:cNvSpPr/>
          <p:nvPr/>
        </p:nvSpPr>
        <p:spPr>
          <a:xfrm>
            <a:off x="217714" y="206829"/>
            <a:ext cx="11766305" cy="6441397"/>
          </a:xfrm>
          <a:prstGeom prst="rect">
            <a:avLst/>
          </a:prstGeom>
          <a:noFill/>
          <a:ln w="38100">
            <a:solidFill>
              <a:srgbClr val="762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962" y="390525"/>
            <a:ext cx="8824857" cy="1252745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AA502-B092-7E44-BA40-26AAF4699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61" y="2517913"/>
            <a:ext cx="11385177" cy="394956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3200" dirty="0"/>
          </a:p>
        </p:txBody>
      </p:sp>
      <p:pic>
        <p:nvPicPr>
          <p:cNvPr id="6" name="Content Placeholder 4" descr="A picture containing sky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0AD745AC-06A8-443D-AE32-446B0F661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4" r="-2" b="-2"/>
          <a:stretch/>
        </p:blipFill>
        <p:spPr>
          <a:xfrm>
            <a:off x="336295" y="1740571"/>
            <a:ext cx="4775829" cy="4629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217714" y="487826"/>
            <a:ext cx="11756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+mj-lt"/>
              </a:rPr>
              <a:t>ACEC/PAC Status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4249E-6418-4E9D-911C-4365BC5FC120}"/>
              </a:ext>
            </a:extLst>
          </p:cNvPr>
          <p:cNvSpPr txBox="1"/>
          <p:nvPr/>
        </p:nvSpPr>
        <p:spPr>
          <a:xfrm>
            <a:off x="5112124" y="1411156"/>
            <a:ext cx="676868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effectLst/>
                <a:ea typeface="Times New Roman" panose="02020603050405020304" pitchFamily="18" charset="0"/>
              </a:rPr>
              <a:t>Over $900</a:t>
            </a:r>
            <a:r>
              <a:rPr lang="en-US" sz="3200" dirty="0">
                <a:ea typeface="Times New Roman" panose="02020603050405020304" pitchFamily="18" charset="0"/>
              </a:rPr>
              <a:t>,000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 raised to date.</a:t>
            </a:r>
          </a:p>
          <a:p>
            <a:pPr marL="5715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cs typeface="Arial" panose="020B0604020202020204" pitchFamily="34" charset="0"/>
              </a:rPr>
              <a:t>20 states at goal.</a:t>
            </a:r>
          </a:p>
          <a:p>
            <a:pPr marL="5715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effectLst/>
                <a:ea typeface="Times New Roman" panose="02020603050405020304" pitchFamily="18" charset="0"/>
              </a:rPr>
              <a:t>Capitol Hill Townhouse events with 100 Members of Congress attending raising nearly $700,000.</a:t>
            </a:r>
          </a:p>
          <a:p>
            <a:pPr marL="5715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cs typeface="Arial" panose="020B0604020202020204" pitchFamily="34" charset="0"/>
              </a:rPr>
              <a:t>ACEC/PAC critical to the success of our advocacy program.</a:t>
            </a:r>
          </a:p>
          <a:p>
            <a:pPr marL="5715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cs typeface="Arial" panose="020B0604020202020204" pitchFamily="34" charset="0"/>
              </a:rPr>
              <a:t>Thank you Louisiana for your support!</a:t>
            </a:r>
          </a:p>
        </p:txBody>
      </p:sp>
    </p:spTree>
    <p:extLst>
      <p:ext uri="{BB962C8B-B14F-4D97-AF65-F5344CB8AC3E}">
        <p14:creationId xmlns:p14="http://schemas.microsoft.com/office/powerpoint/2010/main" val="1982939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A61C48-A0F3-4C4D-B33B-EA9C0F591883}"/>
              </a:ext>
            </a:extLst>
          </p:cNvPr>
          <p:cNvSpPr/>
          <p:nvPr/>
        </p:nvSpPr>
        <p:spPr>
          <a:xfrm>
            <a:off x="217714" y="206829"/>
            <a:ext cx="11766305" cy="6441397"/>
          </a:xfrm>
          <a:prstGeom prst="rect">
            <a:avLst/>
          </a:prstGeom>
          <a:noFill/>
          <a:ln w="38100">
            <a:solidFill>
              <a:srgbClr val="762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944" y="2136686"/>
            <a:ext cx="7522090" cy="23876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76236C"/>
                </a:solidFill>
              </a:rPr>
            </a:br>
            <a:br>
              <a:rPr lang="en-US" b="1" dirty="0">
                <a:solidFill>
                  <a:srgbClr val="76236C"/>
                </a:solidFill>
              </a:rPr>
            </a:br>
            <a:br>
              <a:rPr lang="en-US" b="1" dirty="0">
                <a:solidFill>
                  <a:srgbClr val="76236C"/>
                </a:solidFill>
              </a:rPr>
            </a:br>
            <a:r>
              <a:rPr lang="en-US" sz="8900" b="1" dirty="0">
                <a:solidFill>
                  <a:srgbClr val="FF0000"/>
                </a:solidFill>
              </a:rPr>
              <a:t>Questions?</a:t>
            </a:r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A61C48-A0F3-4C4D-B33B-EA9C0F591883}"/>
              </a:ext>
            </a:extLst>
          </p:cNvPr>
          <p:cNvSpPr/>
          <p:nvPr/>
        </p:nvSpPr>
        <p:spPr>
          <a:xfrm>
            <a:off x="217714" y="206829"/>
            <a:ext cx="11766305" cy="6441397"/>
          </a:xfrm>
          <a:prstGeom prst="rect">
            <a:avLst/>
          </a:prstGeom>
          <a:noFill/>
          <a:ln w="38100">
            <a:solidFill>
              <a:srgbClr val="762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842" y="688368"/>
            <a:ext cx="11144520" cy="2301412"/>
          </a:xfrm>
        </p:spPr>
        <p:txBody>
          <a:bodyPr>
            <a:noAutofit/>
          </a:bodyPr>
          <a:lstStyle/>
          <a:p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Major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2021 Agenda Items</a:t>
            </a:r>
            <a:b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AA502-B092-7E44-BA40-26AAF4699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226" y="1685581"/>
            <a:ext cx="11675794" cy="4962645"/>
          </a:xfrm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4000" dirty="0"/>
              <a:t>$1.9 trillion American Recovery Plan (ARP) – </a:t>
            </a:r>
            <a:r>
              <a:rPr lang="en-US" sz="4000" i="1" dirty="0"/>
              <a:t>done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4000" dirty="0"/>
              <a:t>$1.2 trillion Infrastructure Investment and Jobs Act – </a:t>
            </a:r>
            <a:r>
              <a:rPr lang="en-US" sz="4000" i="1" dirty="0"/>
              <a:t>done!!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4000" dirty="0"/>
              <a:t>$1.9 trillion “reconciliation” package – </a:t>
            </a:r>
            <a:r>
              <a:rPr lang="en-US" sz="4000" i="1" dirty="0"/>
              <a:t>in process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4000" dirty="0"/>
              <a:t>PPP/FAR credits clause fix – </a:t>
            </a:r>
            <a:r>
              <a:rPr lang="en-US" sz="4000" i="1" dirty="0"/>
              <a:t>in process</a:t>
            </a:r>
            <a:r>
              <a:rPr lang="en-US" sz="4000" dirty="0"/>
              <a:t>.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31440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A61C48-A0F3-4C4D-B33B-EA9C0F591883}"/>
              </a:ext>
            </a:extLst>
          </p:cNvPr>
          <p:cNvSpPr/>
          <p:nvPr/>
        </p:nvSpPr>
        <p:spPr>
          <a:xfrm>
            <a:off x="217714" y="206829"/>
            <a:ext cx="11766305" cy="6441397"/>
          </a:xfrm>
          <a:prstGeom prst="rect">
            <a:avLst/>
          </a:prstGeom>
          <a:noFill/>
          <a:ln w="38100">
            <a:solidFill>
              <a:srgbClr val="762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962" y="390525"/>
            <a:ext cx="8824857" cy="1252745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AA502-B092-7E44-BA40-26AAF4699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61" y="2517913"/>
            <a:ext cx="11385177" cy="394956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3200" dirty="0"/>
          </a:p>
        </p:txBody>
      </p:sp>
      <p:pic>
        <p:nvPicPr>
          <p:cNvPr id="6" name="Content Placeholder 4" descr="A picture containing sky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0AD745AC-06A8-443D-AE32-446B0F661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4" r="-2" b="-2"/>
          <a:stretch/>
        </p:blipFill>
        <p:spPr>
          <a:xfrm>
            <a:off x="336295" y="1740571"/>
            <a:ext cx="4775829" cy="4629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217714" y="487826"/>
            <a:ext cx="11756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+mj-lt"/>
              </a:rPr>
              <a:t>Infrastructure Investment &amp; Jobs 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4249E-6418-4E9D-911C-4365BC5FC120}"/>
              </a:ext>
            </a:extLst>
          </p:cNvPr>
          <p:cNvSpPr txBox="1"/>
          <p:nvPr/>
        </p:nvSpPr>
        <p:spPr>
          <a:xfrm>
            <a:off x="5112123" y="1740571"/>
            <a:ext cx="6862161" cy="4465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Major Components: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Roads/bridges, transit, airports;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Passenger rail, freight;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Water, ports, waterways;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Power, broadband.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$550 billion in new spending over five years, $1.2 trillion total.</a:t>
            </a:r>
          </a:p>
        </p:txBody>
      </p:sp>
    </p:spTree>
    <p:extLst>
      <p:ext uri="{BB962C8B-B14F-4D97-AF65-F5344CB8AC3E}">
        <p14:creationId xmlns:p14="http://schemas.microsoft.com/office/powerpoint/2010/main" val="372043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A61C48-A0F3-4C4D-B33B-EA9C0F591883}"/>
              </a:ext>
            </a:extLst>
          </p:cNvPr>
          <p:cNvSpPr/>
          <p:nvPr/>
        </p:nvSpPr>
        <p:spPr>
          <a:xfrm>
            <a:off x="217714" y="206829"/>
            <a:ext cx="11766305" cy="6441397"/>
          </a:xfrm>
          <a:prstGeom prst="rect">
            <a:avLst/>
          </a:prstGeom>
          <a:noFill/>
          <a:ln w="38100">
            <a:solidFill>
              <a:srgbClr val="762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962" y="390525"/>
            <a:ext cx="8824857" cy="1252745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AA502-B092-7E44-BA40-26AAF4699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61" y="2517913"/>
            <a:ext cx="11385177" cy="394956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3200" dirty="0"/>
          </a:p>
        </p:txBody>
      </p:sp>
      <p:pic>
        <p:nvPicPr>
          <p:cNvPr id="6" name="Content Placeholder 4" descr="A picture containing sky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0AD745AC-06A8-443D-AE32-446B0F661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4" r="-2" b="-2"/>
          <a:stretch/>
        </p:blipFill>
        <p:spPr>
          <a:xfrm>
            <a:off x="336295" y="1740571"/>
            <a:ext cx="4775829" cy="4629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217714" y="487826"/>
            <a:ext cx="11756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+mj-lt"/>
              </a:rPr>
              <a:t>Infrastructure Package – New Investment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4249E-6418-4E9D-911C-4365BC5FC120}"/>
              </a:ext>
            </a:extLst>
          </p:cNvPr>
          <p:cNvSpPr txBox="1"/>
          <p:nvPr/>
        </p:nvSpPr>
        <p:spPr>
          <a:xfrm>
            <a:off x="5112124" y="1740571"/>
            <a:ext cx="6768680" cy="561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$110 billion for roads, bridges.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$32.9 billion for transit, $66 billion for rail.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$65 billion for broadband.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$25 billion for airports.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$55 billion for water and wastewater, PFAS, lead pipes.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$73 billion for power grid.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$46 billion for resiliency.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716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A61C48-A0F3-4C4D-B33B-EA9C0F591883}"/>
              </a:ext>
            </a:extLst>
          </p:cNvPr>
          <p:cNvSpPr/>
          <p:nvPr/>
        </p:nvSpPr>
        <p:spPr>
          <a:xfrm>
            <a:off x="217714" y="206829"/>
            <a:ext cx="11766305" cy="6441397"/>
          </a:xfrm>
          <a:prstGeom prst="rect">
            <a:avLst/>
          </a:prstGeom>
          <a:noFill/>
          <a:ln w="38100">
            <a:solidFill>
              <a:srgbClr val="762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962" y="390525"/>
            <a:ext cx="8824857" cy="1252745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AA502-B092-7E44-BA40-26AAF4699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61" y="2517913"/>
            <a:ext cx="11385177" cy="394956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3200" dirty="0"/>
          </a:p>
        </p:txBody>
      </p:sp>
      <p:pic>
        <p:nvPicPr>
          <p:cNvPr id="6" name="Content Placeholder 4" descr="A picture containing sky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0AD745AC-06A8-443D-AE32-446B0F661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4" r="-2" b="-2"/>
          <a:stretch/>
        </p:blipFill>
        <p:spPr>
          <a:xfrm>
            <a:off x="336295" y="1740571"/>
            <a:ext cx="4775829" cy="4629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217714" y="487826"/>
            <a:ext cx="11756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+mj-lt"/>
              </a:rPr>
              <a:t>Infrastructure Package – Pay-</a:t>
            </a:r>
            <a:r>
              <a:rPr lang="en-US" sz="5400" b="1" i="1" dirty="0" err="1">
                <a:solidFill>
                  <a:srgbClr val="FF0000"/>
                </a:solidFill>
                <a:latin typeface="+mj-lt"/>
              </a:rPr>
              <a:t>Fors</a:t>
            </a:r>
            <a:endParaRPr lang="en-US" sz="5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4249E-6418-4E9D-911C-4365BC5FC120}"/>
              </a:ext>
            </a:extLst>
          </p:cNvPr>
          <p:cNvSpPr txBox="1"/>
          <p:nvPr/>
        </p:nvSpPr>
        <p:spPr>
          <a:xfrm>
            <a:off x="5112124" y="1740571"/>
            <a:ext cx="6768680" cy="488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Pay-</a:t>
            </a:r>
            <a:r>
              <a:rPr lang="en-US" sz="3600" dirty="0" err="1"/>
              <a:t>Fors</a:t>
            </a:r>
            <a:r>
              <a:rPr lang="en-US" sz="3600" dirty="0"/>
              <a:t> are Bipartisan: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$205 billion from unused COVID relief.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$49 billion from delay of Medicare rule.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$56 billion in anticipated economic growth.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SPR sale, Superfund &amp; Customs fees.</a:t>
            </a:r>
          </a:p>
        </p:txBody>
      </p:sp>
    </p:spTree>
    <p:extLst>
      <p:ext uri="{BB962C8B-B14F-4D97-AF65-F5344CB8AC3E}">
        <p14:creationId xmlns:p14="http://schemas.microsoft.com/office/powerpoint/2010/main" val="171222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A61C48-A0F3-4C4D-B33B-EA9C0F591883}"/>
              </a:ext>
            </a:extLst>
          </p:cNvPr>
          <p:cNvSpPr/>
          <p:nvPr/>
        </p:nvSpPr>
        <p:spPr>
          <a:xfrm>
            <a:off x="217714" y="206829"/>
            <a:ext cx="11766305" cy="6441397"/>
          </a:xfrm>
          <a:prstGeom prst="rect">
            <a:avLst/>
          </a:prstGeom>
          <a:noFill/>
          <a:ln w="38100">
            <a:solidFill>
              <a:srgbClr val="762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962" y="390525"/>
            <a:ext cx="8824857" cy="1252745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AA502-B092-7E44-BA40-26AAF4699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61" y="2517913"/>
            <a:ext cx="11385177" cy="394956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3200" dirty="0"/>
          </a:p>
        </p:txBody>
      </p:sp>
      <p:pic>
        <p:nvPicPr>
          <p:cNvPr id="6" name="Content Placeholder 4" descr="A picture containing sky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0AD745AC-06A8-443D-AE32-446B0F661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4" r="-2" b="-2"/>
          <a:stretch/>
        </p:blipFill>
        <p:spPr>
          <a:xfrm>
            <a:off x="336295" y="1740571"/>
            <a:ext cx="4775829" cy="4629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217714" y="487826"/>
            <a:ext cx="11756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+mj-lt"/>
              </a:rPr>
              <a:t>Infrastructure Package – Highways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4249E-6418-4E9D-911C-4365BC5FC120}"/>
              </a:ext>
            </a:extLst>
          </p:cNvPr>
          <p:cNvSpPr txBox="1"/>
          <p:nvPr/>
        </p:nvSpPr>
        <p:spPr>
          <a:xfrm>
            <a:off x="5112124" y="1740571"/>
            <a:ext cx="6768680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5-year reauthorization of the FAST Act, 34% increase in funding;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Plus an </a:t>
            </a:r>
            <a:r>
              <a:rPr lang="en-US" sz="3600" i="1" dirty="0"/>
              <a:t>additional</a:t>
            </a:r>
            <a:r>
              <a:rPr lang="en-US" sz="3600" dirty="0"/>
              <a:t> $55 billion:</a:t>
            </a:r>
          </a:p>
          <a:p>
            <a:pPr marL="1257300" lvl="1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$36.7 billion for bridges;</a:t>
            </a:r>
          </a:p>
          <a:p>
            <a:pPr marL="1257300" lvl="1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$15.7 billion for projects of regional/national significance;</a:t>
            </a:r>
          </a:p>
          <a:p>
            <a:pPr marL="1257300" lvl="1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Boost PABs $15 to $30b.</a:t>
            </a:r>
          </a:p>
          <a:p>
            <a:pPr marL="1257300" lvl="1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246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A61C48-A0F3-4C4D-B33B-EA9C0F591883}"/>
              </a:ext>
            </a:extLst>
          </p:cNvPr>
          <p:cNvSpPr/>
          <p:nvPr/>
        </p:nvSpPr>
        <p:spPr>
          <a:xfrm>
            <a:off x="217714" y="206829"/>
            <a:ext cx="11766305" cy="6441397"/>
          </a:xfrm>
          <a:prstGeom prst="rect">
            <a:avLst/>
          </a:prstGeom>
          <a:noFill/>
          <a:ln w="38100">
            <a:solidFill>
              <a:srgbClr val="762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962" y="390525"/>
            <a:ext cx="8824857" cy="1252745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AA502-B092-7E44-BA40-26AAF4699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61" y="2517913"/>
            <a:ext cx="11385177" cy="394956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3200" dirty="0"/>
          </a:p>
        </p:txBody>
      </p:sp>
      <p:pic>
        <p:nvPicPr>
          <p:cNvPr id="6" name="Content Placeholder 4" descr="A picture containing sky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0AD745AC-06A8-443D-AE32-446B0F661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4" r="-2" b="-2"/>
          <a:stretch/>
        </p:blipFill>
        <p:spPr>
          <a:xfrm>
            <a:off x="336295" y="1740571"/>
            <a:ext cx="4775829" cy="4629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217714" y="487826"/>
            <a:ext cx="11756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+mj-lt"/>
              </a:rPr>
              <a:t>Infrastructure Package – Transit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4249E-6418-4E9D-911C-4365BC5FC120}"/>
              </a:ext>
            </a:extLst>
          </p:cNvPr>
          <p:cNvSpPr txBox="1"/>
          <p:nvPr/>
        </p:nvSpPr>
        <p:spPr>
          <a:xfrm>
            <a:off x="5112124" y="1740571"/>
            <a:ext cx="6768680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5-year reauthorization of the FAST Act, $69.9 billion or 43% increase in transit funding;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Plus an additional:</a:t>
            </a:r>
          </a:p>
          <a:p>
            <a:pPr marL="1257300" lvl="1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$10.25 billion supplemental appropriations over five </a:t>
            </a:r>
            <a:r>
              <a:rPr lang="en-US" sz="3600" dirty="0" err="1"/>
              <a:t>yrs</a:t>
            </a:r>
            <a:r>
              <a:rPr lang="en-US" sz="3600" dirty="0"/>
              <a:t>;</a:t>
            </a:r>
          </a:p>
          <a:p>
            <a:pPr marL="1257300" lvl="1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$8 billion for capital grants;</a:t>
            </a:r>
          </a:p>
          <a:p>
            <a:pPr marL="1257300" lvl="1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$1.75 billion for disability access.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467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A61C48-A0F3-4C4D-B33B-EA9C0F591883}"/>
              </a:ext>
            </a:extLst>
          </p:cNvPr>
          <p:cNvSpPr/>
          <p:nvPr/>
        </p:nvSpPr>
        <p:spPr>
          <a:xfrm>
            <a:off x="217714" y="206829"/>
            <a:ext cx="11766305" cy="6441397"/>
          </a:xfrm>
          <a:prstGeom prst="rect">
            <a:avLst/>
          </a:prstGeom>
          <a:noFill/>
          <a:ln w="38100">
            <a:solidFill>
              <a:srgbClr val="762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962" y="390525"/>
            <a:ext cx="8824857" cy="1252745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AA502-B092-7E44-BA40-26AAF4699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61" y="2517913"/>
            <a:ext cx="11385177" cy="394956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3200" dirty="0"/>
          </a:p>
        </p:txBody>
      </p:sp>
      <p:pic>
        <p:nvPicPr>
          <p:cNvPr id="6" name="Content Placeholder 4" descr="A picture containing sky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0AD745AC-06A8-443D-AE32-446B0F661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4" r="-2" b="-2"/>
          <a:stretch/>
        </p:blipFill>
        <p:spPr>
          <a:xfrm>
            <a:off x="336295" y="1740571"/>
            <a:ext cx="4775829" cy="4629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217714" y="487826"/>
            <a:ext cx="11756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+mj-lt"/>
              </a:rPr>
              <a:t>Infrastructure – Passenger/Freight Rail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4249E-6418-4E9D-911C-4365BC5FC120}"/>
              </a:ext>
            </a:extLst>
          </p:cNvPr>
          <p:cNvSpPr txBox="1"/>
          <p:nvPr/>
        </p:nvSpPr>
        <p:spPr>
          <a:xfrm>
            <a:off x="5112124" y="1740571"/>
            <a:ext cx="6768680" cy="488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Northeast Corridor grants -- $6 billion;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Intercity Passenger Rail -- $36 billion;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Amtrak National Network -- $16 billion;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Safety/reliability -- $5 billion;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RR crossing hazard elimination -- $3 billion.</a:t>
            </a:r>
          </a:p>
        </p:txBody>
      </p:sp>
    </p:spTree>
    <p:extLst>
      <p:ext uri="{BB962C8B-B14F-4D97-AF65-F5344CB8AC3E}">
        <p14:creationId xmlns:p14="http://schemas.microsoft.com/office/powerpoint/2010/main" val="77591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A61C48-A0F3-4C4D-B33B-EA9C0F591883}"/>
              </a:ext>
            </a:extLst>
          </p:cNvPr>
          <p:cNvSpPr/>
          <p:nvPr/>
        </p:nvSpPr>
        <p:spPr>
          <a:xfrm>
            <a:off x="217714" y="206829"/>
            <a:ext cx="11766305" cy="6441397"/>
          </a:xfrm>
          <a:prstGeom prst="rect">
            <a:avLst/>
          </a:prstGeom>
          <a:noFill/>
          <a:ln w="38100">
            <a:solidFill>
              <a:srgbClr val="762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962" y="390525"/>
            <a:ext cx="8824857" cy="1252745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AA502-B092-7E44-BA40-26AAF4699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61" y="2517913"/>
            <a:ext cx="11385177" cy="394956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3200" dirty="0"/>
          </a:p>
        </p:txBody>
      </p:sp>
      <p:pic>
        <p:nvPicPr>
          <p:cNvPr id="6" name="Content Placeholder 4" descr="A picture containing sky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0AD745AC-06A8-443D-AE32-446B0F661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4" r="-2" b="-2"/>
          <a:stretch/>
        </p:blipFill>
        <p:spPr>
          <a:xfrm>
            <a:off x="336295" y="1740571"/>
            <a:ext cx="4775829" cy="4629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217714" y="487826"/>
            <a:ext cx="11756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+mj-lt"/>
              </a:rPr>
              <a:t>Infrastructure Package – Airports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4249E-6418-4E9D-911C-4365BC5FC120}"/>
              </a:ext>
            </a:extLst>
          </p:cNvPr>
          <p:cNvSpPr txBox="1"/>
          <p:nvPr/>
        </p:nvSpPr>
        <p:spPr>
          <a:xfrm>
            <a:off x="5112124" y="1740571"/>
            <a:ext cx="6768680" cy="4235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Airport Improvement Program (AIP) funding -- $15 billion over five years;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$5 billion for Airport Terminal Program over five years;</a:t>
            </a:r>
          </a:p>
          <a:p>
            <a:pPr marL="8001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$5 billion for FAA air traffic control projects over five years.</a:t>
            </a:r>
          </a:p>
        </p:txBody>
      </p:sp>
    </p:spTree>
    <p:extLst>
      <p:ext uri="{BB962C8B-B14F-4D97-AF65-F5344CB8AC3E}">
        <p14:creationId xmlns:p14="http://schemas.microsoft.com/office/powerpoint/2010/main" val="4086713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3884</TotalTime>
  <Words>843</Words>
  <Application>Microsoft Office PowerPoint</Application>
  <PresentationFormat>Widescreen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Franklin Gothic Book</vt:lpstr>
      <vt:lpstr>Franklin Gothic Demi</vt:lpstr>
      <vt:lpstr>Georgia</vt:lpstr>
      <vt:lpstr>Wingdings</vt:lpstr>
      <vt:lpstr>Office Theme</vt:lpstr>
      <vt:lpstr>PowerPoint Presentation</vt:lpstr>
      <vt:lpstr>  Major 2021 Agenda Items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&amp; Election Update  Dave Bender, VP Political Affairs ACEC</dc:title>
  <dc:creator>David Bender</dc:creator>
  <cp:lastModifiedBy>Steve Hall</cp:lastModifiedBy>
  <cp:revision>123</cp:revision>
  <cp:lastPrinted>2021-10-21T19:24:49Z</cp:lastPrinted>
  <dcterms:created xsi:type="dcterms:W3CDTF">2020-11-11T15:54:37Z</dcterms:created>
  <dcterms:modified xsi:type="dcterms:W3CDTF">2021-11-18T01:40:04Z</dcterms:modified>
</cp:coreProperties>
</file>