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22" r:id="rId3"/>
    <p:sldId id="321" r:id="rId4"/>
    <p:sldId id="284" r:id="rId5"/>
    <p:sldId id="323" r:id="rId6"/>
    <p:sldId id="315" r:id="rId7"/>
    <p:sldId id="285" r:id="rId8"/>
    <p:sldId id="259" r:id="rId9"/>
    <p:sldId id="264" r:id="rId10"/>
    <p:sldId id="324" r:id="rId11"/>
    <p:sldId id="320" r:id="rId12"/>
    <p:sldId id="272" r:id="rId13"/>
    <p:sldId id="329" r:id="rId14"/>
    <p:sldId id="271" r:id="rId15"/>
    <p:sldId id="300" r:id="rId16"/>
    <p:sldId id="270" r:id="rId17"/>
    <p:sldId id="325" r:id="rId18"/>
    <p:sldId id="326" r:id="rId19"/>
    <p:sldId id="327" r:id="rId20"/>
    <p:sldId id="328" r:id="rId21"/>
    <p:sldId id="336" r:id="rId22"/>
    <p:sldId id="305" r:id="rId23"/>
    <p:sldId id="265" r:id="rId24"/>
    <p:sldId id="268" r:id="rId25"/>
    <p:sldId id="269" r:id="rId26"/>
    <p:sldId id="342" r:id="rId27"/>
    <p:sldId id="340" r:id="rId28"/>
    <p:sldId id="286" r:id="rId29"/>
    <p:sldId id="287" r:id="rId30"/>
    <p:sldId id="338" r:id="rId31"/>
    <p:sldId id="302" r:id="rId32"/>
    <p:sldId id="303" r:id="rId33"/>
    <p:sldId id="344" r:id="rId34"/>
    <p:sldId id="330" r:id="rId35"/>
    <p:sldId id="335" r:id="rId36"/>
    <p:sldId id="331" r:id="rId37"/>
    <p:sldId id="306" r:id="rId38"/>
    <p:sldId id="310" r:id="rId39"/>
    <p:sldId id="307" r:id="rId40"/>
    <p:sldId id="280" r:id="rId41"/>
    <p:sldId id="308" r:id="rId42"/>
    <p:sldId id="279" r:id="rId43"/>
    <p:sldId id="275" r:id="rId44"/>
    <p:sldId id="319" r:id="rId45"/>
    <p:sldId id="341" r:id="rId46"/>
    <p:sldId id="314" r:id="rId47"/>
    <p:sldId id="332" r:id="rId48"/>
    <p:sldId id="267" r:id="rId49"/>
    <p:sldId id="339" r:id="rId50"/>
    <p:sldId id="278" r:id="rId51"/>
    <p:sldId id="274" r:id="rId52"/>
    <p:sldId id="345" r:id="rId53"/>
    <p:sldId id="301" r:id="rId54"/>
    <p:sldId id="266" r:id="rId55"/>
    <p:sldId id="273" r:id="rId56"/>
    <p:sldId id="281" r:id="rId57"/>
    <p:sldId id="334" r:id="rId58"/>
    <p:sldId id="337" r:id="rId59"/>
    <p:sldId id="333" r:id="rId60"/>
    <p:sldId id="343" r:id="rId61"/>
    <p:sldId id="346" r:id="rId62"/>
    <p:sldId id="297" r:id="rId63"/>
    <p:sldId id="261" r:id="rId64"/>
    <p:sldId id="262" r:id="rId65"/>
    <p:sldId id="298" r:id="rId66"/>
    <p:sldId id="263" r:id="rId67"/>
    <p:sldId id="347" r:id="rId68"/>
    <p:sldId id="277" r:id="rId69"/>
    <p:sldId id="290" r:id="rId70"/>
    <p:sldId id="291" r:id="rId71"/>
    <p:sldId id="292" r:id="rId72"/>
    <p:sldId id="293" r:id="rId73"/>
    <p:sldId id="294" r:id="rId74"/>
    <p:sldId id="295" r:id="rId75"/>
    <p:sldId id="296"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26105C-0142-4E6E-8FE8-2173FC8FFD55}" v="10" dt="2021-12-09T19:05:38.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9180" autoAdjust="0"/>
  </p:normalViewPr>
  <p:slideViewPr>
    <p:cSldViewPr snapToGrid="0">
      <p:cViewPr varScale="1">
        <p:scale>
          <a:sx n="99" d="100"/>
          <a:sy n="99" d="100"/>
        </p:scale>
        <p:origin x="834" y="84"/>
      </p:cViewPr>
      <p:guideLst/>
    </p:cSldViewPr>
  </p:slideViewPr>
  <p:notesTextViewPr>
    <p:cViewPr>
      <p:scale>
        <a:sx n="1" d="1"/>
        <a:sy n="1" d="1"/>
      </p:scale>
      <p:origin x="0" y="0"/>
    </p:cViewPr>
  </p:notesTextViewPr>
  <p:sorterViewPr>
    <p:cViewPr>
      <p:scale>
        <a:sx n="100" d="100"/>
        <a:sy n="100" d="100"/>
      </p:scale>
      <p:origin x="0" y="-159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rifield, Lindsey" userId="ea84c512-b993-4f5e-b2f8-5d533cd649a2" providerId="ADAL" clId="{DE26105C-0142-4E6E-8FE8-2173FC8FFD55}"/>
    <pc:docChg chg="custSel delSld modSld">
      <pc:chgData name="Merrifield, Lindsey" userId="ea84c512-b993-4f5e-b2f8-5d533cd649a2" providerId="ADAL" clId="{DE26105C-0142-4E6E-8FE8-2173FC8FFD55}" dt="2021-12-09T19:06:30.685" v="285" actId="20577"/>
      <pc:docMkLst>
        <pc:docMk/>
      </pc:docMkLst>
      <pc:sldChg chg="del">
        <pc:chgData name="Merrifield, Lindsey" userId="ea84c512-b993-4f5e-b2f8-5d533cd649a2" providerId="ADAL" clId="{DE26105C-0142-4E6E-8FE8-2173FC8FFD55}" dt="2021-12-09T15:15:42.789" v="72"/>
        <pc:sldMkLst>
          <pc:docMk/>
          <pc:sldMk cId="1730101623" sldId="261"/>
        </pc:sldMkLst>
      </pc:sldChg>
      <pc:sldChg chg="del">
        <pc:chgData name="Merrifield, Lindsey" userId="ea84c512-b993-4f5e-b2f8-5d533cd649a2" providerId="ADAL" clId="{DE26105C-0142-4E6E-8FE8-2173FC8FFD55}" dt="2021-12-09T15:15:31.770" v="71" actId="2696"/>
        <pc:sldMkLst>
          <pc:docMk/>
          <pc:sldMk cId="3466725110" sldId="261"/>
        </pc:sldMkLst>
      </pc:sldChg>
      <pc:sldChg chg="del">
        <pc:chgData name="Merrifield, Lindsey" userId="ea84c512-b993-4f5e-b2f8-5d533cd649a2" providerId="ADAL" clId="{DE26105C-0142-4E6E-8FE8-2173FC8FFD55}" dt="2021-12-09T15:15:42.789" v="72"/>
        <pc:sldMkLst>
          <pc:docMk/>
          <pc:sldMk cId="270204252" sldId="262"/>
        </pc:sldMkLst>
      </pc:sldChg>
      <pc:sldChg chg="del">
        <pc:chgData name="Merrifield, Lindsey" userId="ea84c512-b993-4f5e-b2f8-5d533cd649a2" providerId="ADAL" clId="{DE26105C-0142-4E6E-8FE8-2173FC8FFD55}" dt="2021-12-09T15:15:31.770" v="71" actId="2696"/>
        <pc:sldMkLst>
          <pc:docMk/>
          <pc:sldMk cId="657822718" sldId="262"/>
        </pc:sldMkLst>
      </pc:sldChg>
      <pc:sldChg chg="del">
        <pc:chgData name="Merrifield, Lindsey" userId="ea84c512-b993-4f5e-b2f8-5d533cd649a2" providerId="ADAL" clId="{DE26105C-0142-4E6E-8FE8-2173FC8FFD55}" dt="2021-12-09T15:15:31.770" v="71" actId="2696"/>
        <pc:sldMkLst>
          <pc:docMk/>
          <pc:sldMk cId="2189632542" sldId="263"/>
        </pc:sldMkLst>
      </pc:sldChg>
      <pc:sldChg chg="del">
        <pc:chgData name="Merrifield, Lindsey" userId="ea84c512-b993-4f5e-b2f8-5d533cd649a2" providerId="ADAL" clId="{DE26105C-0142-4E6E-8FE8-2173FC8FFD55}" dt="2021-12-09T15:15:42.789" v="72"/>
        <pc:sldMkLst>
          <pc:docMk/>
          <pc:sldMk cId="2671889005" sldId="263"/>
        </pc:sldMkLst>
      </pc:sldChg>
      <pc:sldChg chg="modSp mod">
        <pc:chgData name="Merrifield, Lindsey" userId="ea84c512-b993-4f5e-b2f8-5d533cd649a2" providerId="ADAL" clId="{DE26105C-0142-4E6E-8FE8-2173FC8FFD55}" dt="2021-12-09T16:09:03.341" v="175" actId="20577"/>
        <pc:sldMkLst>
          <pc:docMk/>
          <pc:sldMk cId="759845623" sldId="264"/>
        </pc:sldMkLst>
        <pc:spChg chg="mod">
          <ac:chgData name="Merrifield, Lindsey" userId="ea84c512-b993-4f5e-b2f8-5d533cd649a2" providerId="ADAL" clId="{DE26105C-0142-4E6E-8FE8-2173FC8FFD55}" dt="2021-12-09T16:09:03.341" v="175" actId="20577"/>
          <ac:spMkLst>
            <pc:docMk/>
            <pc:sldMk cId="759845623" sldId="264"/>
            <ac:spMk id="3" creationId="{6AFBEF58-93E2-4210-8821-50C83628AE38}"/>
          </ac:spMkLst>
        </pc:spChg>
      </pc:sldChg>
      <pc:sldChg chg="modSp mod">
        <pc:chgData name="Merrifield, Lindsey" userId="ea84c512-b993-4f5e-b2f8-5d533cd649a2" providerId="ADAL" clId="{DE26105C-0142-4E6E-8FE8-2173FC8FFD55}" dt="2021-12-09T15:18:31.002" v="170" actId="20577"/>
        <pc:sldMkLst>
          <pc:docMk/>
          <pc:sldMk cId="567978771" sldId="272"/>
        </pc:sldMkLst>
        <pc:spChg chg="mod">
          <ac:chgData name="Merrifield, Lindsey" userId="ea84c512-b993-4f5e-b2f8-5d533cd649a2" providerId="ADAL" clId="{DE26105C-0142-4E6E-8FE8-2173FC8FFD55}" dt="2021-12-09T15:18:31.002" v="170" actId="20577"/>
          <ac:spMkLst>
            <pc:docMk/>
            <pc:sldMk cId="567978771" sldId="272"/>
            <ac:spMk id="3" creationId="{E1002308-E6B9-4A43-B0E2-8B4B3CC6A2C0}"/>
          </ac:spMkLst>
        </pc:spChg>
      </pc:sldChg>
      <pc:sldChg chg="del">
        <pc:chgData name="Merrifield, Lindsey" userId="ea84c512-b993-4f5e-b2f8-5d533cd649a2" providerId="ADAL" clId="{DE26105C-0142-4E6E-8FE8-2173FC8FFD55}" dt="2021-12-09T15:17:43.510" v="82" actId="2696"/>
        <pc:sldMkLst>
          <pc:docMk/>
          <pc:sldMk cId="4002284680" sldId="277"/>
        </pc:sldMkLst>
      </pc:sldChg>
      <pc:sldChg chg="del">
        <pc:chgData name="Merrifield, Lindsey" userId="ea84c512-b993-4f5e-b2f8-5d533cd649a2" providerId="ADAL" clId="{DE26105C-0142-4E6E-8FE8-2173FC8FFD55}" dt="2021-12-09T15:17:43.510" v="82" actId="2696"/>
        <pc:sldMkLst>
          <pc:docMk/>
          <pc:sldMk cId="228692264" sldId="290"/>
        </pc:sldMkLst>
      </pc:sldChg>
      <pc:sldChg chg="del">
        <pc:chgData name="Merrifield, Lindsey" userId="ea84c512-b993-4f5e-b2f8-5d533cd649a2" providerId="ADAL" clId="{DE26105C-0142-4E6E-8FE8-2173FC8FFD55}" dt="2021-12-09T15:17:43.510" v="82" actId="2696"/>
        <pc:sldMkLst>
          <pc:docMk/>
          <pc:sldMk cId="3897442042" sldId="291"/>
        </pc:sldMkLst>
      </pc:sldChg>
      <pc:sldChg chg="del">
        <pc:chgData name="Merrifield, Lindsey" userId="ea84c512-b993-4f5e-b2f8-5d533cd649a2" providerId="ADAL" clId="{DE26105C-0142-4E6E-8FE8-2173FC8FFD55}" dt="2021-12-09T15:17:43.510" v="82" actId="2696"/>
        <pc:sldMkLst>
          <pc:docMk/>
          <pc:sldMk cId="3086277803" sldId="292"/>
        </pc:sldMkLst>
      </pc:sldChg>
      <pc:sldChg chg="del">
        <pc:chgData name="Merrifield, Lindsey" userId="ea84c512-b993-4f5e-b2f8-5d533cd649a2" providerId="ADAL" clId="{DE26105C-0142-4E6E-8FE8-2173FC8FFD55}" dt="2021-12-09T15:17:43.510" v="82" actId="2696"/>
        <pc:sldMkLst>
          <pc:docMk/>
          <pc:sldMk cId="647819202" sldId="293"/>
        </pc:sldMkLst>
      </pc:sldChg>
      <pc:sldChg chg="del">
        <pc:chgData name="Merrifield, Lindsey" userId="ea84c512-b993-4f5e-b2f8-5d533cd649a2" providerId="ADAL" clId="{DE26105C-0142-4E6E-8FE8-2173FC8FFD55}" dt="2021-12-09T15:17:43.510" v="82" actId="2696"/>
        <pc:sldMkLst>
          <pc:docMk/>
          <pc:sldMk cId="3328161504" sldId="294"/>
        </pc:sldMkLst>
      </pc:sldChg>
      <pc:sldChg chg="del">
        <pc:chgData name="Merrifield, Lindsey" userId="ea84c512-b993-4f5e-b2f8-5d533cd649a2" providerId="ADAL" clId="{DE26105C-0142-4E6E-8FE8-2173FC8FFD55}" dt="2021-12-09T15:17:43.510" v="82" actId="2696"/>
        <pc:sldMkLst>
          <pc:docMk/>
          <pc:sldMk cId="1980057131" sldId="295"/>
        </pc:sldMkLst>
      </pc:sldChg>
      <pc:sldChg chg="del">
        <pc:chgData name="Merrifield, Lindsey" userId="ea84c512-b993-4f5e-b2f8-5d533cd649a2" providerId="ADAL" clId="{DE26105C-0142-4E6E-8FE8-2173FC8FFD55}" dt="2021-12-09T15:17:43.510" v="82" actId="2696"/>
        <pc:sldMkLst>
          <pc:docMk/>
          <pc:sldMk cId="3231332342" sldId="296"/>
        </pc:sldMkLst>
      </pc:sldChg>
      <pc:sldChg chg="del">
        <pc:chgData name="Merrifield, Lindsey" userId="ea84c512-b993-4f5e-b2f8-5d533cd649a2" providerId="ADAL" clId="{DE26105C-0142-4E6E-8FE8-2173FC8FFD55}" dt="2021-12-09T15:15:31.770" v="71" actId="2696"/>
        <pc:sldMkLst>
          <pc:docMk/>
          <pc:sldMk cId="28236473" sldId="297"/>
        </pc:sldMkLst>
      </pc:sldChg>
      <pc:sldChg chg="del">
        <pc:chgData name="Merrifield, Lindsey" userId="ea84c512-b993-4f5e-b2f8-5d533cd649a2" providerId="ADAL" clId="{DE26105C-0142-4E6E-8FE8-2173FC8FFD55}" dt="2021-12-09T15:15:42.789" v="72"/>
        <pc:sldMkLst>
          <pc:docMk/>
          <pc:sldMk cId="2781831713" sldId="297"/>
        </pc:sldMkLst>
      </pc:sldChg>
      <pc:sldChg chg="del">
        <pc:chgData name="Merrifield, Lindsey" userId="ea84c512-b993-4f5e-b2f8-5d533cd649a2" providerId="ADAL" clId="{DE26105C-0142-4E6E-8FE8-2173FC8FFD55}" dt="2021-12-09T15:15:42.789" v="72"/>
        <pc:sldMkLst>
          <pc:docMk/>
          <pc:sldMk cId="2799434735" sldId="298"/>
        </pc:sldMkLst>
      </pc:sldChg>
      <pc:sldChg chg="del">
        <pc:chgData name="Merrifield, Lindsey" userId="ea84c512-b993-4f5e-b2f8-5d533cd649a2" providerId="ADAL" clId="{DE26105C-0142-4E6E-8FE8-2173FC8FFD55}" dt="2021-12-09T15:15:31.770" v="71" actId="2696"/>
        <pc:sldMkLst>
          <pc:docMk/>
          <pc:sldMk cId="4131590955" sldId="298"/>
        </pc:sldMkLst>
      </pc:sldChg>
      <pc:sldChg chg="del">
        <pc:chgData name="Merrifield, Lindsey" userId="ea84c512-b993-4f5e-b2f8-5d533cd649a2" providerId="ADAL" clId="{DE26105C-0142-4E6E-8FE8-2173FC8FFD55}" dt="2021-12-09T15:21:55.497" v="171" actId="2696"/>
        <pc:sldMkLst>
          <pc:docMk/>
          <pc:sldMk cId="1806958820" sldId="309"/>
        </pc:sldMkLst>
      </pc:sldChg>
      <pc:sldChg chg="del">
        <pc:chgData name="Merrifield, Lindsey" userId="ea84c512-b993-4f5e-b2f8-5d533cd649a2" providerId="ADAL" clId="{DE26105C-0142-4E6E-8FE8-2173FC8FFD55}" dt="2021-12-09T15:23:43.336" v="172" actId="47"/>
        <pc:sldMkLst>
          <pc:docMk/>
          <pc:sldMk cId="542001019" sldId="311"/>
        </pc:sldMkLst>
      </pc:sldChg>
      <pc:sldChg chg="modSp mod">
        <pc:chgData name="Merrifield, Lindsey" userId="ea84c512-b993-4f5e-b2f8-5d533cd649a2" providerId="ADAL" clId="{DE26105C-0142-4E6E-8FE8-2173FC8FFD55}" dt="2021-12-09T15:17:04.875" v="81" actId="20577"/>
        <pc:sldMkLst>
          <pc:docMk/>
          <pc:sldMk cId="546316699" sldId="324"/>
        </pc:sldMkLst>
        <pc:spChg chg="mod">
          <ac:chgData name="Merrifield, Lindsey" userId="ea84c512-b993-4f5e-b2f8-5d533cd649a2" providerId="ADAL" clId="{DE26105C-0142-4E6E-8FE8-2173FC8FFD55}" dt="2021-12-09T15:17:04.875" v="81" actId="20577"/>
          <ac:spMkLst>
            <pc:docMk/>
            <pc:sldMk cId="546316699" sldId="324"/>
            <ac:spMk id="3" creationId="{6AFBEF58-93E2-4210-8821-50C83628AE38}"/>
          </ac:spMkLst>
        </pc:spChg>
      </pc:sldChg>
      <pc:sldChg chg="delSp mod">
        <pc:chgData name="Merrifield, Lindsey" userId="ea84c512-b993-4f5e-b2f8-5d533cd649a2" providerId="ADAL" clId="{DE26105C-0142-4E6E-8FE8-2173FC8FFD55}" dt="2021-12-09T16:29:48.979" v="178" actId="478"/>
        <pc:sldMkLst>
          <pc:docMk/>
          <pc:sldMk cId="2414301256" sldId="341"/>
        </pc:sldMkLst>
        <pc:spChg chg="del">
          <ac:chgData name="Merrifield, Lindsey" userId="ea84c512-b993-4f5e-b2f8-5d533cd649a2" providerId="ADAL" clId="{DE26105C-0142-4E6E-8FE8-2173FC8FFD55}" dt="2021-12-09T16:29:48.979" v="178" actId="478"/>
          <ac:spMkLst>
            <pc:docMk/>
            <pc:sldMk cId="2414301256" sldId="341"/>
            <ac:spMk id="5" creationId="{E1F360F3-A380-434C-9E11-F8F7B7558D93}"/>
          </ac:spMkLst>
        </pc:spChg>
      </pc:sldChg>
      <pc:sldChg chg="delSp mod">
        <pc:chgData name="Merrifield, Lindsey" userId="ea84c512-b993-4f5e-b2f8-5d533cd649a2" providerId="ADAL" clId="{DE26105C-0142-4E6E-8FE8-2173FC8FFD55}" dt="2021-12-09T16:29:40.466" v="176" actId="478"/>
        <pc:sldMkLst>
          <pc:docMk/>
          <pc:sldMk cId="4074666264" sldId="343"/>
        </pc:sldMkLst>
        <pc:spChg chg="del">
          <ac:chgData name="Merrifield, Lindsey" userId="ea84c512-b993-4f5e-b2f8-5d533cd649a2" providerId="ADAL" clId="{DE26105C-0142-4E6E-8FE8-2173FC8FFD55}" dt="2021-12-09T16:29:40.466" v="176" actId="478"/>
          <ac:spMkLst>
            <pc:docMk/>
            <pc:sldMk cId="4074666264" sldId="343"/>
            <ac:spMk id="5" creationId="{E1F360F3-A380-434C-9E11-F8F7B7558D93}"/>
          </ac:spMkLst>
        </pc:spChg>
      </pc:sldChg>
      <pc:sldChg chg="delSp mod">
        <pc:chgData name="Merrifield, Lindsey" userId="ea84c512-b993-4f5e-b2f8-5d533cd649a2" providerId="ADAL" clId="{DE26105C-0142-4E6E-8FE8-2173FC8FFD55}" dt="2021-12-09T16:29:44.647" v="177" actId="478"/>
        <pc:sldMkLst>
          <pc:docMk/>
          <pc:sldMk cId="1569993391" sldId="345"/>
        </pc:sldMkLst>
        <pc:spChg chg="del">
          <ac:chgData name="Merrifield, Lindsey" userId="ea84c512-b993-4f5e-b2f8-5d533cd649a2" providerId="ADAL" clId="{DE26105C-0142-4E6E-8FE8-2173FC8FFD55}" dt="2021-12-09T16:29:44.647" v="177" actId="478"/>
          <ac:spMkLst>
            <pc:docMk/>
            <pc:sldMk cId="1569993391" sldId="345"/>
            <ac:spMk id="5" creationId="{E1F360F3-A380-434C-9E11-F8F7B7558D93}"/>
          </ac:spMkLst>
        </pc:spChg>
      </pc:sldChg>
      <pc:sldChg chg="modSp mod">
        <pc:chgData name="Merrifield, Lindsey" userId="ea84c512-b993-4f5e-b2f8-5d533cd649a2" providerId="ADAL" clId="{DE26105C-0142-4E6E-8FE8-2173FC8FFD55}" dt="2021-12-09T19:06:30.685" v="285" actId="20577"/>
        <pc:sldMkLst>
          <pc:docMk/>
          <pc:sldMk cId="2091542695" sldId="346"/>
        </pc:sldMkLst>
        <pc:spChg chg="mod">
          <ac:chgData name="Merrifield, Lindsey" userId="ea84c512-b993-4f5e-b2f8-5d533cd649a2" providerId="ADAL" clId="{DE26105C-0142-4E6E-8FE8-2173FC8FFD55}" dt="2021-12-09T19:06:30.685" v="285" actId="20577"/>
          <ac:spMkLst>
            <pc:docMk/>
            <pc:sldMk cId="2091542695" sldId="346"/>
            <ac:spMk id="2" creationId="{F729A29C-B456-4CAB-AFCD-C6E9002D2885}"/>
          </ac:spMkLst>
        </pc:spChg>
      </pc:sldChg>
      <pc:sldChg chg="modSp mod">
        <pc:chgData name="Merrifield, Lindsey" userId="ea84c512-b993-4f5e-b2f8-5d533cd649a2" providerId="ADAL" clId="{DE26105C-0142-4E6E-8FE8-2173FC8FFD55}" dt="2021-12-09T19:06:10.604" v="254" actId="404"/>
        <pc:sldMkLst>
          <pc:docMk/>
          <pc:sldMk cId="3801326343" sldId="347"/>
        </pc:sldMkLst>
        <pc:spChg chg="mod">
          <ac:chgData name="Merrifield, Lindsey" userId="ea84c512-b993-4f5e-b2f8-5d533cd649a2" providerId="ADAL" clId="{DE26105C-0142-4E6E-8FE8-2173FC8FFD55}" dt="2021-12-09T19:06:10.604" v="254" actId="404"/>
          <ac:spMkLst>
            <pc:docMk/>
            <pc:sldMk cId="3801326343" sldId="347"/>
            <ac:spMk id="2" creationId="{F729A29C-B456-4CAB-AFCD-C6E9002D28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8FA35-8C16-421E-995F-F3BBF0CFCF23}"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26131-A941-4A5A-83B8-DB96C3D26154}" type="slidenum">
              <a:rPr lang="en-US" smtClean="0"/>
              <a:t>‹#›</a:t>
            </a:fld>
            <a:endParaRPr lang="en-US"/>
          </a:p>
        </p:txBody>
      </p:sp>
    </p:spTree>
    <p:extLst>
      <p:ext uri="{BB962C8B-B14F-4D97-AF65-F5344CB8AC3E}">
        <p14:creationId xmlns:p14="http://schemas.microsoft.com/office/powerpoint/2010/main" val="2110085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us and note flowing water is a fun and amazing study. There is also tremendous power and energy in flowing water that is important to understand.</a:t>
            </a:r>
          </a:p>
        </p:txBody>
      </p:sp>
      <p:sp>
        <p:nvSpPr>
          <p:cNvPr id="4" name="Slide Number Placeholder 3"/>
          <p:cNvSpPr>
            <a:spLocks noGrp="1"/>
          </p:cNvSpPr>
          <p:nvPr>
            <p:ph type="sldNum" sz="quarter" idx="5"/>
          </p:nvPr>
        </p:nvSpPr>
        <p:spPr/>
        <p:txBody>
          <a:bodyPr/>
          <a:lstStyle/>
          <a:p>
            <a:fld id="{93A26131-A941-4A5A-83B8-DB96C3D26154}" type="slidenum">
              <a:rPr lang="en-US" smtClean="0"/>
              <a:t>1</a:t>
            </a:fld>
            <a:endParaRPr lang="en-US"/>
          </a:p>
        </p:txBody>
      </p:sp>
    </p:spTree>
    <p:extLst>
      <p:ext uri="{BB962C8B-B14F-4D97-AF65-F5344CB8AC3E}">
        <p14:creationId xmlns:p14="http://schemas.microsoft.com/office/powerpoint/2010/main" val="250238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explored the State’s </a:t>
            </a:r>
            <a:r>
              <a:rPr lang="en-US" dirty="0" err="1"/>
              <a:t>mapviewer</a:t>
            </a:r>
            <a:r>
              <a:rPr lang="en-US" dirty="0"/>
              <a:t> application? A lot of valuable data is accessed by </a:t>
            </a:r>
            <a:r>
              <a:rPr lang="en-US" dirty="0" err="1"/>
              <a:t>Mapviewer</a:t>
            </a:r>
            <a:r>
              <a:rPr lang="en-US" dirty="0"/>
              <a:t> including the Lidar data (contoured), the catch basin, culvert, and bridge data, the NWI wetland data, aerial photography, and street viewer. Additionally there are tools that allow drainage areas to be delineated based on the two foot Lidar contours. Here is a quick review of </a:t>
            </a:r>
            <a:r>
              <a:rPr lang="en-US" dirty="0" err="1"/>
              <a:t>Mapviewer</a:t>
            </a:r>
            <a:r>
              <a:rPr lang="en-US" dirty="0"/>
              <a:t>.</a:t>
            </a:r>
          </a:p>
        </p:txBody>
      </p:sp>
      <p:sp>
        <p:nvSpPr>
          <p:cNvPr id="4" name="Slide Number Placeholder 3"/>
          <p:cNvSpPr>
            <a:spLocks noGrp="1"/>
          </p:cNvSpPr>
          <p:nvPr>
            <p:ph type="sldNum" sz="quarter" idx="5"/>
          </p:nvPr>
        </p:nvSpPr>
        <p:spPr/>
        <p:txBody>
          <a:bodyPr/>
          <a:lstStyle/>
          <a:p>
            <a:fld id="{93A26131-A941-4A5A-83B8-DB96C3D26154}" type="slidenum">
              <a:rPr lang="en-US" smtClean="0"/>
              <a:t>10</a:t>
            </a:fld>
            <a:endParaRPr lang="en-US"/>
          </a:p>
        </p:txBody>
      </p:sp>
    </p:spTree>
    <p:extLst>
      <p:ext uri="{BB962C8B-B14F-4D97-AF65-F5344CB8AC3E}">
        <p14:creationId xmlns:p14="http://schemas.microsoft.com/office/powerpoint/2010/main" val="4225588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a:t>
            </a:r>
            <a:r>
              <a:rPr lang="en-US" dirty="0" err="1"/>
              <a:t>Mapviewer</a:t>
            </a:r>
            <a:r>
              <a:rPr lang="en-US" dirty="0"/>
              <a:t> for quick show and tell. Flow lines, drainage area, open window with calculated area (make certain it is in acres). Adjoining areas can then be delineated. If areas need editing  open editing tools wrench?) Note, be very careful vertex balls are grabbed and not lines. The lines allow the whole polygon to be moved. It can be moved back by noticing how it meets roads and other drainage areas.</a:t>
            </a:r>
          </a:p>
          <a:p>
            <a:r>
              <a:rPr lang="en-US" dirty="0"/>
              <a:t>Export area files and import to google earth for saving</a:t>
            </a:r>
          </a:p>
        </p:txBody>
      </p:sp>
      <p:sp>
        <p:nvSpPr>
          <p:cNvPr id="4" name="Slide Number Placeholder 3"/>
          <p:cNvSpPr>
            <a:spLocks noGrp="1"/>
          </p:cNvSpPr>
          <p:nvPr>
            <p:ph type="sldNum" sz="quarter" idx="5"/>
          </p:nvPr>
        </p:nvSpPr>
        <p:spPr/>
        <p:txBody>
          <a:bodyPr/>
          <a:lstStyle/>
          <a:p>
            <a:fld id="{93A26131-A941-4A5A-83B8-DB96C3D26154}" type="slidenum">
              <a:rPr lang="en-US" smtClean="0"/>
              <a:t>11</a:t>
            </a:fld>
            <a:endParaRPr lang="en-US"/>
          </a:p>
        </p:txBody>
      </p:sp>
    </p:spTree>
    <p:extLst>
      <p:ext uri="{BB962C8B-B14F-4D97-AF65-F5344CB8AC3E}">
        <p14:creationId xmlns:p14="http://schemas.microsoft.com/office/powerpoint/2010/main" val="181809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can discuss –</a:t>
            </a:r>
          </a:p>
          <a:p>
            <a:r>
              <a:rPr lang="en-US" dirty="0"/>
              <a:t>Input areas to Hydrology Workbook</a:t>
            </a:r>
          </a:p>
        </p:txBody>
      </p:sp>
      <p:sp>
        <p:nvSpPr>
          <p:cNvPr id="4" name="Slide Number Placeholder 3"/>
          <p:cNvSpPr>
            <a:spLocks noGrp="1"/>
          </p:cNvSpPr>
          <p:nvPr>
            <p:ph type="sldNum" sz="quarter" idx="5"/>
          </p:nvPr>
        </p:nvSpPr>
        <p:spPr/>
        <p:txBody>
          <a:bodyPr/>
          <a:lstStyle/>
          <a:p>
            <a:fld id="{93A26131-A941-4A5A-83B8-DB96C3D26154}" type="slidenum">
              <a:rPr lang="en-US" smtClean="0"/>
              <a:t>12</a:t>
            </a:fld>
            <a:endParaRPr lang="en-US"/>
          </a:p>
        </p:txBody>
      </p:sp>
    </p:spTree>
    <p:extLst>
      <p:ext uri="{BB962C8B-B14F-4D97-AF65-F5344CB8AC3E}">
        <p14:creationId xmlns:p14="http://schemas.microsoft.com/office/powerpoint/2010/main" val="303386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note the storm intensity (in inches per hour of rainfall), for a given return period event, is based on the time of concentration which is in turn based on the size and characteristics of the drainage basin. The USGS Lag to Peak regression equation uses the drainage basin size and the maximum rainfall intensity for a site to determine the time of concentration for the various return period runoff events.</a:t>
            </a:r>
          </a:p>
        </p:txBody>
      </p:sp>
      <p:sp>
        <p:nvSpPr>
          <p:cNvPr id="4" name="Slide Number Placeholder 3"/>
          <p:cNvSpPr>
            <a:spLocks noGrp="1"/>
          </p:cNvSpPr>
          <p:nvPr>
            <p:ph type="sldNum" sz="quarter" idx="5"/>
          </p:nvPr>
        </p:nvSpPr>
        <p:spPr/>
        <p:txBody>
          <a:bodyPr/>
          <a:lstStyle/>
          <a:p>
            <a:fld id="{93A26131-A941-4A5A-83B8-DB96C3D26154}" type="slidenum">
              <a:rPr lang="en-US" smtClean="0"/>
              <a:t>13</a:t>
            </a:fld>
            <a:endParaRPr lang="en-US"/>
          </a:p>
        </p:txBody>
      </p:sp>
    </p:spTree>
    <p:extLst>
      <p:ext uri="{BB962C8B-B14F-4D97-AF65-F5344CB8AC3E}">
        <p14:creationId xmlns:p14="http://schemas.microsoft.com/office/powerpoint/2010/main" val="2224067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workbooks on only copy over the data in green.</a:t>
            </a:r>
          </a:p>
          <a:p>
            <a:r>
              <a:rPr lang="en-US" dirty="0"/>
              <a:t>Save your NOAA excel files to your project file</a:t>
            </a:r>
          </a:p>
        </p:txBody>
      </p:sp>
      <p:sp>
        <p:nvSpPr>
          <p:cNvPr id="4" name="Slide Number Placeholder 3"/>
          <p:cNvSpPr>
            <a:spLocks noGrp="1"/>
          </p:cNvSpPr>
          <p:nvPr>
            <p:ph type="sldNum" sz="quarter" idx="5"/>
          </p:nvPr>
        </p:nvSpPr>
        <p:spPr/>
        <p:txBody>
          <a:bodyPr/>
          <a:lstStyle/>
          <a:p>
            <a:fld id="{93A26131-A941-4A5A-83B8-DB96C3D26154}" type="slidenum">
              <a:rPr lang="en-US" smtClean="0"/>
              <a:t>16</a:t>
            </a:fld>
            <a:endParaRPr lang="en-US"/>
          </a:p>
        </p:txBody>
      </p:sp>
    </p:spTree>
    <p:extLst>
      <p:ext uri="{BB962C8B-B14F-4D97-AF65-F5344CB8AC3E}">
        <p14:creationId xmlns:p14="http://schemas.microsoft.com/office/powerpoint/2010/main" val="3765071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use and impermeable areas are a big factor</a:t>
            </a:r>
          </a:p>
        </p:txBody>
      </p:sp>
      <p:sp>
        <p:nvSpPr>
          <p:cNvPr id="4" name="Slide Number Placeholder 3"/>
          <p:cNvSpPr>
            <a:spLocks noGrp="1"/>
          </p:cNvSpPr>
          <p:nvPr>
            <p:ph type="sldNum" sz="quarter" idx="5"/>
          </p:nvPr>
        </p:nvSpPr>
        <p:spPr/>
        <p:txBody>
          <a:bodyPr/>
          <a:lstStyle/>
          <a:p>
            <a:fld id="{93A26131-A941-4A5A-83B8-DB96C3D26154}" type="slidenum">
              <a:rPr lang="en-US" smtClean="0"/>
              <a:t>17</a:t>
            </a:fld>
            <a:endParaRPr lang="en-US"/>
          </a:p>
        </p:txBody>
      </p:sp>
    </p:spTree>
    <p:extLst>
      <p:ext uri="{BB962C8B-B14F-4D97-AF65-F5344CB8AC3E}">
        <p14:creationId xmlns:p14="http://schemas.microsoft.com/office/powerpoint/2010/main" val="101026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Pavement area – 0.95</a:t>
            </a:r>
          </a:p>
          <a:p>
            <a:r>
              <a:rPr lang="en-US" dirty="0"/>
              <a:t>Forested area – 0.15</a:t>
            </a:r>
          </a:p>
          <a:p>
            <a:r>
              <a:rPr lang="en-US" dirty="0"/>
              <a:t>View HEC 22 – 3.2.2.1</a:t>
            </a:r>
          </a:p>
        </p:txBody>
      </p:sp>
      <p:sp>
        <p:nvSpPr>
          <p:cNvPr id="4" name="Slide Number Placeholder 3"/>
          <p:cNvSpPr>
            <a:spLocks noGrp="1"/>
          </p:cNvSpPr>
          <p:nvPr>
            <p:ph type="sldNum" sz="quarter" idx="5"/>
          </p:nvPr>
        </p:nvSpPr>
        <p:spPr/>
        <p:txBody>
          <a:bodyPr/>
          <a:lstStyle/>
          <a:p>
            <a:fld id="{93A26131-A941-4A5A-83B8-DB96C3D26154}" type="slidenum">
              <a:rPr lang="en-US" smtClean="0"/>
              <a:t>18</a:t>
            </a:fld>
            <a:endParaRPr lang="en-US"/>
          </a:p>
        </p:txBody>
      </p:sp>
    </p:spTree>
    <p:extLst>
      <p:ext uri="{BB962C8B-B14F-4D97-AF65-F5344CB8AC3E}">
        <p14:creationId xmlns:p14="http://schemas.microsoft.com/office/powerpoint/2010/main" val="261193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NRCS soils survey website for the country.</a:t>
            </a:r>
          </a:p>
        </p:txBody>
      </p:sp>
      <p:sp>
        <p:nvSpPr>
          <p:cNvPr id="4" name="Slide Number Placeholder 3"/>
          <p:cNvSpPr>
            <a:spLocks noGrp="1"/>
          </p:cNvSpPr>
          <p:nvPr>
            <p:ph type="sldNum" sz="quarter" idx="5"/>
          </p:nvPr>
        </p:nvSpPr>
        <p:spPr/>
        <p:txBody>
          <a:bodyPr/>
          <a:lstStyle/>
          <a:p>
            <a:fld id="{93A26131-A941-4A5A-83B8-DB96C3D26154}" type="slidenum">
              <a:rPr lang="en-US" smtClean="0"/>
              <a:t>19</a:t>
            </a:fld>
            <a:endParaRPr lang="en-US"/>
          </a:p>
        </p:txBody>
      </p:sp>
    </p:spTree>
    <p:extLst>
      <p:ext uri="{BB962C8B-B14F-4D97-AF65-F5344CB8AC3E}">
        <p14:creationId xmlns:p14="http://schemas.microsoft.com/office/powerpoint/2010/main" val="297034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into the project location and open the Hydraulic Soil Group data. Open the NRCS soils survey site (if time and questions)</a:t>
            </a:r>
          </a:p>
        </p:txBody>
      </p:sp>
      <p:sp>
        <p:nvSpPr>
          <p:cNvPr id="4" name="Slide Number Placeholder 3"/>
          <p:cNvSpPr>
            <a:spLocks noGrp="1"/>
          </p:cNvSpPr>
          <p:nvPr>
            <p:ph type="sldNum" sz="quarter" idx="5"/>
          </p:nvPr>
        </p:nvSpPr>
        <p:spPr/>
        <p:txBody>
          <a:bodyPr/>
          <a:lstStyle/>
          <a:p>
            <a:fld id="{93A26131-A941-4A5A-83B8-DB96C3D26154}" type="slidenum">
              <a:rPr lang="en-US" smtClean="0"/>
              <a:t>20</a:t>
            </a:fld>
            <a:endParaRPr lang="en-US"/>
          </a:p>
        </p:txBody>
      </p:sp>
    </p:spTree>
    <p:extLst>
      <p:ext uri="{BB962C8B-B14F-4D97-AF65-F5344CB8AC3E}">
        <p14:creationId xmlns:p14="http://schemas.microsoft.com/office/powerpoint/2010/main" val="3873537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Delineate as its own area</a:t>
            </a:r>
          </a:p>
        </p:txBody>
      </p:sp>
      <p:sp>
        <p:nvSpPr>
          <p:cNvPr id="4" name="Slide Number Placeholder 3"/>
          <p:cNvSpPr>
            <a:spLocks noGrp="1"/>
          </p:cNvSpPr>
          <p:nvPr>
            <p:ph type="sldNum" sz="quarter" idx="5"/>
          </p:nvPr>
        </p:nvSpPr>
        <p:spPr/>
        <p:txBody>
          <a:bodyPr/>
          <a:lstStyle/>
          <a:p>
            <a:fld id="{93A26131-A941-4A5A-83B8-DB96C3D26154}" type="slidenum">
              <a:rPr lang="en-US" smtClean="0"/>
              <a:t>21</a:t>
            </a:fld>
            <a:endParaRPr lang="en-US"/>
          </a:p>
        </p:txBody>
      </p:sp>
    </p:spTree>
    <p:extLst>
      <p:ext uri="{BB962C8B-B14F-4D97-AF65-F5344CB8AC3E}">
        <p14:creationId xmlns:p14="http://schemas.microsoft.com/office/powerpoint/2010/main" val="246414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equations convert rainfall into Flow.</a:t>
            </a:r>
          </a:p>
          <a:p>
            <a:r>
              <a:rPr lang="en-US" dirty="0"/>
              <a:t>These equations, which are embedded in the Maine DOT Hydrology Workbook, convert measured values (DA, C, W) to flow rate for the design flows.</a:t>
            </a:r>
          </a:p>
        </p:txBody>
      </p:sp>
      <p:sp>
        <p:nvSpPr>
          <p:cNvPr id="4" name="Slide Number Placeholder 3"/>
          <p:cNvSpPr>
            <a:spLocks noGrp="1"/>
          </p:cNvSpPr>
          <p:nvPr>
            <p:ph type="sldNum" sz="quarter" idx="5"/>
          </p:nvPr>
        </p:nvSpPr>
        <p:spPr/>
        <p:txBody>
          <a:bodyPr/>
          <a:lstStyle/>
          <a:p>
            <a:fld id="{93A26131-A941-4A5A-83B8-DB96C3D26154}" type="slidenum">
              <a:rPr lang="en-US" smtClean="0"/>
              <a:t>2</a:t>
            </a:fld>
            <a:endParaRPr lang="en-US"/>
          </a:p>
        </p:txBody>
      </p:sp>
    </p:spTree>
    <p:extLst>
      <p:ext uri="{BB962C8B-B14F-4D97-AF65-F5344CB8AC3E}">
        <p14:creationId xmlns:p14="http://schemas.microsoft.com/office/powerpoint/2010/main" val="3823849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Hydrology Workbook</a:t>
            </a:r>
          </a:p>
          <a:p>
            <a:r>
              <a:rPr lang="en-US" dirty="0"/>
              <a:t>P&amp;P</a:t>
            </a:r>
          </a:p>
          <a:p>
            <a:r>
              <a:rPr lang="en-US" dirty="0"/>
              <a:t>Hydrology DG</a:t>
            </a:r>
          </a:p>
        </p:txBody>
      </p:sp>
      <p:sp>
        <p:nvSpPr>
          <p:cNvPr id="4" name="Slide Number Placeholder 3"/>
          <p:cNvSpPr>
            <a:spLocks noGrp="1"/>
          </p:cNvSpPr>
          <p:nvPr>
            <p:ph type="sldNum" sz="quarter" idx="5"/>
          </p:nvPr>
        </p:nvSpPr>
        <p:spPr/>
        <p:txBody>
          <a:bodyPr/>
          <a:lstStyle/>
          <a:p>
            <a:fld id="{93A26131-A941-4A5A-83B8-DB96C3D26154}" type="slidenum">
              <a:rPr lang="en-US" smtClean="0"/>
              <a:t>23</a:t>
            </a:fld>
            <a:endParaRPr lang="en-US"/>
          </a:p>
        </p:txBody>
      </p:sp>
    </p:spTree>
    <p:extLst>
      <p:ext uri="{BB962C8B-B14F-4D97-AF65-F5344CB8AC3E}">
        <p14:creationId xmlns:p14="http://schemas.microsoft.com/office/powerpoint/2010/main" val="771882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entry, in blue, for the Hydrology Workbook combined page. Enter the station, Asset ID, drainage area, NWI %, and the calculated runoff coefficient C. Only enter in the blue cells!</a:t>
            </a:r>
          </a:p>
        </p:txBody>
      </p:sp>
      <p:sp>
        <p:nvSpPr>
          <p:cNvPr id="4" name="Slide Number Placeholder 3"/>
          <p:cNvSpPr>
            <a:spLocks noGrp="1"/>
          </p:cNvSpPr>
          <p:nvPr>
            <p:ph type="sldNum" sz="quarter" idx="5"/>
          </p:nvPr>
        </p:nvSpPr>
        <p:spPr/>
        <p:txBody>
          <a:bodyPr/>
          <a:lstStyle/>
          <a:p>
            <a:fld id="{93A26131-A941-4A5A-83B8-DB96C3D26154}" type="slidenum">
              <a:rPr lang="en-US" smtClean="0"/>
              <a:t>24</a:t>
            </a:fld>
            <a:endParaRPr lang="en-US"/>
          </a:p>
        </p:txBody>
      </p:sp>
    </p:spTree>
    <p:extLst>
      <p:ext uri="{BB962C8B-B14F-4D97-AF65-F5344CB8AC3E}">
        <p14:creationId xmlns:p14="http://schemas.microsoft.com/office/powerpoint/2010/main" val="4255542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the Rational Multi-Sites page shows the calculated time of concentration from the USGS Lag to Peak regression equations. For the catch basin drainage areas, runoff coefficient, and time of concentration can be copied from this worksheet for use in the closed system worksheet that will be covered later. This workbook is the main way of organizing and analyzing the hydrologic data.</a:t>
            </a:r>
          </a:p>
        </p:txBody>
      </p:sp>
      <p:sp>
        <p:nvSpPr>
          <p:cNvPr id="4" name="Slide Number Placeholder 3"/>
          <p:cNvSpPr>
            <a:spLocks noGrp="1"/>
          </p:cNvSpPr>
          <p:nvPr>
            <p:ph type="sldNum" sz="quarter" idx="5"/>
          </p:nvPr>
        </p:nvSpPr>
        <p:spPr/>
        <p:txBody>
          <a:bodyPr/>
          <a:lstStyle/>
          <a:p>
            <a:fld id="{93A26131-A941-4A5A-83B8-DB96C3D26154}" type="slidenum">
              <a:rPr lang="en-US" smtClean="0"/>
              <a:t>25</a:t>
            </a:fld>
            <a:endParaRPr lang="en-US"/>
          </a:p>
        </p:txBody>
      </p:sp>
    </p:spTree>
    <p:extLst>
      <p:ext uri="{BB962C8B-B14F-4D97-AF65-F5344CB8AC3E}">
        <p14:creationId xmlns:p14="http://schemas.microsoft.com/office/powerpoint/2010/main" val="4218450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where is the water coming from and where is it going?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838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flows we just calculated we have to make certain the water from a “design storm” is contained and conveyed effectively. Lets start with channels. Channels can be anything from swales to keep water behind the curb and off the road, to roadside ditches, to actual stream channels. We will be primarily concerned with the first two.</a:t>
            </a:r>
          </a:p>
        </p:txBody>
      </p:sp>
      <p:sp>
        <p:nvSpPr>
          <p:cNvPr id="4" name="Slide Number Placeholder 3"/>
          <p:cNvSpPr>
            <a:spLocks noGrp="1"/>
          </p:cNvSpPr>
          <p:nvPr>
            <p:ph type="sldNum" sz="quarter" idx="5"/>
          </p:nvPr>
        </p:nvSpPr>
        <p:spPr/>
        <p:txBody>
          <a:bodyPr/>
          <a:lstStyle/>
          <a:p>
            <a:fld id="{93A26131-A941-4A5A-83B8-DB96C3D26154}" type="slidenum">
              <a:rPr lang="en-US" smtClean="0"/>
              <a:t>28</a:t>
            </a:fld>
            <a:endParaRPr lang="en-US"/>
          </a:p>
        </p:txBody>
      </p:sp>
    </p:spTree>
    <p:extLst>
      <p:ext uri="{BB962C8B-B14F-4D97-AF65-F5344CB8AC3E}">
        <p14:creationId xmlns:p14="http://schemas.microsoft.com/office/powerpoint/2010/main" val="4217185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 The channel size, geometry, and lining material can be designed once the channel slope and design flow are determined. To help with this and other highway hydraulic problems Federal Highways Admin. (FHWA) had the Hydraulic toolbox developed.</a:t>
            </a:r>
          </a:p>
        </p:txBody>
      </p:sp>
      <p:sp>
        <p:nvSpPr>
          <p:cNvPr id="4" name="Slide Number Placeholder 3"/>
          <p:cNvSpPr>
            <a:spLocks noGrp="1"/>
          </p:cNvSpPr>
          <p:nvPr>
            <p:ph type="sldNum" sz="quarter" idx="5"/>
          </p:nvPr>
        </p:nvSpPr>
        <p:spPr/>
        <p:txBody>
          <a:bodyPr/>
          <a:lstStyle/>
          <a:p>
            <a:fld id="{93A26131-A941-4A5A-83B8-DB96C3D26154}" type="slidenum">
              <a:rPr lang="en-US" smtClean="0"/>
              <a:t>30</a:t>
            </a:fld>
            <a:endParaRPr lang="en-US"/>
          </a:p>
        </p:txBody>
      </p:sp>
    </p:spTree>
    <p:extLst>
      <p:ext uri="{BB962C8B-B14F-4D97-AF65-F5344CB8AC3E}">
        <p14:creationId xmlns:p14="http://schemas.microsoft.com/office/powerpoint/2010/main" val="1433079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 is for channel analysis with inputs of channel geometry, channel slope, roughness (Manning’s n), and flow rate.</a:t>
            </a:r>
          </a:p>
        </p:txBody>
      </p:sp>
      <p:sp>
        <p:nvSpPr>
          <p:cNvPr id="4" name="Slide Number Placeholder 3"/>
          <p:cNvSpPr>
            <a:spLocks noGrp="1"/>
          </p:cNvSpPr>
          <p:nvPr>
            <p:ph type="sldNum" sz="quarter" idx="5"/>
          </p:nvPr>
        </p:nvSpPr>
        <p:spPr/>
        <p:txBody>
          <a:bodyPr/>
          <a:lstStyle/>
          <a:p>
            <a:fld id="{93A26131-A941-4A5A-83B8-DB96C3D26154}" type="slidenum">
              <a:rPr lang="en-US" smtClean="0"/>
              <a:t>31</a:t>
            </a:fld>
            <a:endParaRPr lang="en-US"/>
          </a:p>
        </p:txBody>
      </p:sp>
    </p:spTree>
    <p:extLst>
      <p:ext uri="{BB962C8B-B14F-4D97-AF65-F5344CB8AC3E}">
        <p14:creationId xmlns:p14="http://schemas.microsoft.com/office/powerpoint/2010/main" val="2638788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then be used to analyze the channel lining material. Many other types of analysis can also be done with the toolbox. This will come up when we get to the closed system section.</a:t>
            </a:r>
          </a:p>
          <a:p>
            <a:r>
              <a:rPr lang="en-US" dirty="0"/>
              <a:t>Open DG – Open Channel Flow</a:t>
            </a:r>
          </a:p>
        </p:txBody>
      </p:sp>
      <p:sp>
        <p:nvSpPr>
          <p:cNvPr id="4" name="Slide Number Placeholder 3"/>
          <p:cNvSpPr>
            <a:spLocks noGrp="1"/>
          </p:cNvSpPr>
          <p:nvPr>
            <p:ph type="sldNum" sz="quarter" idx="5"/>
          </p:nvPr>
        </p:nvSpPr>
        <p:spPr/>
        <p:txBody>
          <a:bodyPr/>
          <a:lstStyle/>
          <a:p>
            <a:fld id="{93A26131-A941-4A5A-83B8-DB96C3D26154}" type="slidenum">
              <a:rPr lang="en-US" smtClean="0"/>
              <a:t>32</a:t>
            </a:fld>
            <a:endParaRPr lang="en-US"/>
          </a:p>
        </p:txBody>
      </p:sp>
    </p:spTree>
    <p:extLst>
      <p:ext uri="{BB962C8B-B14F-4D97-AF65-F5344CB8AC3E}">
        <p14:creationId xmlns:p14="http://schemas.microsoft.com/office/powerpoint/2010/main" val="1049977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channel brings the flow to the structure, the culvert has to be analyzed. HY8 is another program developed by Federal Highways to assist designers in hydraulic analysis. Here the allowable headwater (</a:t>
            </a:r>
            <a:r>
              <a:rPr lang="en-US" dirty="0" err="1"/>
              <a:t>Hw</a:t>
            </a:r>
            <a:r>
              <a:rPr lang="en-US" dirty="0"/>
              <a:t>) of 1.5 pipe diameters is shown. Also shown is the calculated water surface (blue line). </a:t>
            </a:r>
          </a:p>
          <a:p>
            <a:r>
              <a:rPr lang="en-US" dirty="0"/>
              <a:t>Keep water out of the subgrade</a:t>
            </a:r>
          </a:p>
        </p:txBody>
      </p:sp>
      <p:sp>
        <p:nvSpPr>
          <p:cNvPr id="4" name="Slide Number Placeholder 3"/>
          <p:cNvSpPr>
            <a:spLocks noGrp="1"/>
          </p:cNvSpPr>
          <p:nvPr>
            <p:ph type="sldNum" sz="quarter" idx="5"/>
          </p:nvPr>
        </p:nvSpPr>
        <p:spPr/>
        <p:txBody>
          <a:bodyPr/>
          <a:lstStyle/>
          <a:p>
            <a:fld id="{93A26131-A941-4A5A-83B8-DB96C3D26154}" type="slidenum">
              <a:rPr lang="en-US" smtClean="0"/>
              <a:t>34</a:t>
            </a:fld>
            <a:endParaRPr lang="en-US"/>
          </a:p>
        </p:txBody>
      </p:sp>
    </p:spTree>
    <p:extLst>
      <p:ext uri="{BB962C8B-B14F-4D97-AF65-F5344CB8AC3E}">
        <p14:creationId xmlns:p14="http://schemas.microsoft.com/office/powerpoint/2010/main" val="2329366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 Typically, deep pipes and </a:t>
            </a:r>
            <a:r>
              <a:rPr lang="en-US" dirty="0" err="1"/>
              <a:t>crosspipes</a:t>
            </a:r>
            <a:r>
              <a:rPr lang="en-US" dirty="0"/>
              <a:t> for reconstruction projects are RCP, plastic pipes are used in underdrain system and other locations, and CMPs are sometimes used for drives</a:t>
            </a:r>
          </a:p>
        </p:txBody>
      </p:sp>
      <p:sp>
        <p:nvSpPr>
          <p:cNvPr id="4" name="Slide Number Placeholder 3"/>
          <p:cNvSpPr>
            <a:spLocks noGrp="1"/>
          </p:cNvSpPr>
          <p:nvPr>
            <p:ph type="sldNum" sz="quarter" idx="5"/>
          </p:nvPr>
        </p:nvSpPr>
        <p:spPr/>
        <p:txBody>
          <a:bodyPr/>
          <a:lstStyle/>
          <a:p>
            <a:fld id="{93A26131-A941-4A5A-83B8-DB96C3D26154}" type="slidenum">
              <a:rPr lang="en-US" smtClean="0"/>
              <a:t>35</a:t>
            </a:fld>
            <a:endParaRPr lang="en-US"/>
          </a:p>
        </p:txBody>
      </p:sp>
    </p:spTree>
    <p:extLst>
      <p:ext uri="{BB962C8B-B14F-4D97-AF65-F5344CB8AC3E}">
        <p14:creationId xmlns:p14="http://schemas.microsoft.com/office/powerpoint/2010/main" val="316758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interacts with the road at a variety of scales. It has to drain off the road surface to prevent Hydroplaning and icing, Ditches have to be stable so the road is not compromised, and culverts and drain pipes have to be sized to carry the calculated flows. Additionally neighboring structures and properties have to be considered so that they are not inadvertently damaged.</a:t>
            </a:r>
          </a:p>
        </p:txBody>
      </p:sp>
      <p:sp>
        <p:nvSpPr>
          <p:cNvPr id="4" name="Slide Number Placeholder 3"/>
          <p:cNvSpPr>
            <a:spLocks noGrp="1"/>
          </p:cNvSpPr>
          <p:nvPr>
            <p:ph type="sldNum" sz="quarter" idx="5"/>
          </p:nvPr>
        </p:nvSpPr>
        <p:spPr/>
        <p:txBody>
          <a:bodyPr/>
          <a:lstStyle/>
          <a:p>
            <a:fld id="{93A26131-A941-4A5A-83B8-DB96C3D26154}" type="slidenum">
              <a:rPr lang="en-US" smtClean="0"/>
              <a:t>3</a:t>
            </a:fld>
            <a:endParaRPr lang="en-US"/>
          </a:p>
        </p:txBody>
      </p:sp>
    </p:spTree>
    <p:extLst>
      <p:ext uri="{BB962C8B-B14F-4D97-AF65-F5344CB8AC3E}">
        <p14:creationId xmlns:p14="http://schemas.microsoft.com/office/powerpoint/2010/main" val="3489184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notes on characteristics of the culvert design to watch.</a:t>
            </a:r>
          </a:p>
        </p:txBody>
      </p:sp>
      <p:sp>
        <p:nvSpPr>
          <p:cNvPr id="4" name="Slide Number Placeholder 3"/>
          <p:cNvSpPr>
            <a:spLocks noGrp="1"/>
          </p:cNvSpPr>
          <p:nvPr>
            <p:ph type="sldNum" sz="quarter" idx="5"/>
          </p:nvPr>
        </p:nvSpPr>
        <p:spPr/>
        <p:txBody>
          <a:bodyPr/>
          <a:lstStyle/>
          <a:p>
            <a:fld id="{93A26131-A941-4A5A-83B8-DB96C3D26154}" type="slidenum">
              <a:rPr lang="en-US" smtClean="0"/>
              <a:t>36</a:t>
            </a:fld>
            <a:endParaRPr lang="en-US"/>
          </a:p>
        </p:txBody>
      </p:sp>
    </p:spTree>
    <p:extLst>
      <p:ext uri="{BB962C8B-B14F-4D97-AF65-F5344CB8AC3E}">
        <p14:creationId xmlns:p14="http://schemas.microsoft.com/office/powerpoint/2010/main" val="3200825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inputs for the culvert analysis include the flows (range or for the various return periods and the geometry of the culvert, road, and downstream channel as well as the number of barrels.</a:t>
            </a:r>
          </a:p>
        </p:txBody>
      </p:sp>
      <p:sp>
        <p:nvSpPr>
          <p:cNvPr id="4" name="Slide Number Placeholder 3"/>
          <p:cNvSpPr>
            <a:spLocks noGrp="1"/>
          </p:cNvSpPr>
          <p:nvPr>
            <p:ph type="sldNum" sz="quarter" idx="5"/>
          </p:nvPr>
        </p:nvSpPr>
        <p:spPr/>
        <p:txBody>
          <a:bodyPr/>
          <a:lstStyle/>
          <a:p>
            <a:fld id="{93A26131-A941-4A5A-83B8-DB96C3D26154}" type="slidenum">
              <a:rPr lang="en-US" smtClean="0"/>
              <a:t>37</a:t>
            </a:fld>
            <a:endParaRPr lang="en-US"/>
          </a:p>
        </p:txBody>
      </p:sp>
    </p:spTree>
    <p:extLst>
      <p:ext uri="{BB962C8B-B14F-4D97-AF65-F5344CB8AC3E}">
        <p14:creationId xmlns:p14="http://schemas.microsoft.com/office/powerpoint/2010/main" val="295491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culvert has a </a:t>
            </a:r>
            <a:r>
              <a:rPr lang="en-US" dirty="0" err="1"/>
              <a:t>Hw</a:t>
            </a:r>
            <a:r>
              <a:rPr lang="en-US" dirty="0"/>
              <a:t>/D of just over 1. It is quite likely that the next smaller pipe would have an </a:t>
            </a:r>
            <a:r>
              <a:rPr lang="en-US" dirty="0" err="1"/>
              <a:t>Hw</a:t>
            </a:r>
            <a:r>
              <a:rPr lang="en-US" dirty="0"/>
              <a:t>/D of over 1.5.</a:t>
            </a:r>
          </a:p>
        </p:txBody>
      </p:sp>
      <p:sp>
        <p:nvSpPr>
          <p:cNvPr id="4" name="Slide Number Placeholder 3"/>
          <p:cNvSpPr>
            <a:spLocks noGrp="1"/>
          </p:cNvSpPr>
          <p:nvPr>
            <p:ph type="sldNum" sz="quarter" idx="5"/>
          </p:nvPr>
        </p:nvSpPr>
        <p:spPr/>
        <p:txBody>
          <a:bodyPr/>
          <a:lstStyle/>
          <a:p>
            <a:fld id="{93A26131-A941-4A5A-83B8-DB96C3D26154}" type="slidenum">
              <a:rPr lang="en-US" smtClean="0"/>
              <a:t>38</a:t>
            </a:fld>
            <a:endParaRPr lang="en-US"/>
          </a:p>
        </p:txBody>
      </p:sp>
    </p:spTree>
    <p:extLst>
      <p:ext uri="{BB962C8B-B14F-4D97-AF65-F5344CB8AC3E}">
        <p14:creationId xmlns:p14="http://schemas.microsoft.com/office/powerpoint/2010/main" val="3802574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culvert summary table displays much of the important information including the flow going through the culvert (a check on overtopping), the inlet water surface elevation, and the outlet velocity.</a:t>
            </a:r>
          </a:p>
        </p:txBody>
      </p:sp>
      <p:sp>
        <p:nvSpPr>
          <p:cNvPr id="4" name="Slide Number Placeholder 3"/>
          <p:cNvSpPr>
            <a:spLocks noGrp="1"/>
          </p:cNvSpPr>
          <p:nvPr>
            <p:ph type="sldNum" sz="quarter" idx="5"/>
          </p:nvPr>
        </p:nvSpPr>
        <p:spPr/>
        <p:txBody>
          <a:bodyPr/>
          <a:lstStyle/>
          <a:p>
            <a:fld id="{93A26131-A941-4A5A-83B8-DB96C3D26154}" type="slidenum">
              <a:rPr lang="en-US" smtClean="0"/>
              <a:t>39</a:t>
            </a:fld>
            <a:endParaRPr lang="en-US"/>
          </a:p>
        </p:txBody>
      </p:sp>
    </p:spTree>
    <p:extLst>
      <p:ext uri="{BB962C8B-B14F-4D97-AF65-F5344CB8AC3E}">
        <p14:creationId xmlns:p14="http://schemas.microsoft.com/office/powerpoint/2010/main" val="521486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dissipator/scour hole calculator can help to better understand the outlet flow conditions and the approach necessary to manage the water’s energy at the outlet. See the H&amp;H engineer for assistance when designing energy dissipators.</a:t>
            </a:r>
          </a:p>
        </p:txBody>
      </p:sp>
      <p:sp>
        <p:nvSpPr>
          <p:cNvPr id="4" name="Slide Number Placeholder 3"/>
          <p:cNvSpPr>
            <a:spLocks noGrp="1"/>
          </p:cNvSpPr>
          <p:nvPr>
            <p:ph type="sldNum" sz="quarter" idx="5"/>
          </p:nvPr>
        </p:nvSpPr>
        <p:spPr/>
        <p:txBody>
          <a:bodyPr/>
          <a:lstStyle/>
          <a:p>
            <a:fld id="{93A26131-A941-4A5A-83B8-DB96C3D26154}" type="slidenum">
              <a:rPr lang="en-US" smtClean="0"/>
              <a:t>41</a:t>
            </a:fld>
            <a:endParaRPr lang="en-US"/>
          </a:p>
        </p:txBody>
      </p:sp>
    </p:spTree>
    <p:extLst>
      <p:ext uri="{BB962C8B-B14F-4D97-AF65-F5344CB8AC3E}">
        <p14:creationId xmlns:p14="http://schemas.microsoft.com/office/powerpoint/2010/main" val="2327812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videos were prepared by the National Highway institute for demonstrating the topics we just covered in a small lab flume.</a:t>
            </a:r>
          </a:p>
          <a:p>
            <a:r>
              <a:rPr lang="en-US" dirty="0"/>
              <a:t>HDS 5, HEC-14, HEC-22</a:t>
            </a:r>
          </a:p>
        </p:txBody>
      </p:sp>
      <p:sp>
        <p:nvSpPr>
          <p:cNvPr id="4" name="Slide Number Placeholder 3"/>
          <p:cNvSpPr>
            <a:spLocks noGrp="1"/>
          </p:cNvSpPr>
          <p:nvPr>
            <p:ph type="sldNum" sz="quarter" idx="5"/>
          </p:nvPr>
        </p:nvSpPr>
        <p:spPr/>
        <p:txBody>
          <a:bodyPr/>
          <a:lstStyle/>
          <a:p>
            <a:fld id="{93A26131-A941-4A5A-83B8-DB96C3D26154}" type="slidenum">
              <a:rPr lang="en-US" smtClean="0"/>
              <a:t>42</a:t>
            </a:fld>
            <a:endParaRPr lang="en-US"/>
          </a:p>
        </p:txBody>
      </p:sp>
    </p:spTree>
    <p:extLst>
      <p:ext uri="{BB962C8B-B14F-4D97-AF65-F5344CB8AC3E}">
        <p14:creationId xmlns:p14="http://schemas.microsoft.com/office/powerpoint/2010/main" val="2242709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Cross Culvert Workbook was prepared to help summarize the data from the Hydrology Workbook, the Hydraulic Toolbox, and HY8 as well as data obtained from the design plans.</a:t>
            </a:r>
          </a:p>
        </p:txBody>
      </p:sp>
      <p:sp>
        <p:nvSpPr>
          <p:cNvPr id="4" name="Slide Number Placeholder 3"/>
          <p:cNvSpPr>
            <a:spLocks noGrp="1"/>
          </p:cNvSpPr>
          <p:nvPr>
            <p:ph type="sldNum" sz="quarter" idx="5"/>
          </p:nvPr>
        </p:nvSpPr>
        <p:spPr/>
        <p:txBody>
          <a:bodyPr/>
          <a:lstStyle/>
          <a:p>
            <a:fld id="{93A26131-A941-4A5A-83B8-DB96C3D26154}" type="slidenum">
              <a:rPr lang="en-US" smtClean="0"/>
              <a:t>43</a:t>
            </a:fld>
            <a:endParaRPr lang="en-US"/>
          </a:p>
        </p:txBody>
      </p:sp>
    </p:spTree>
    <p:extLst>
      <p:ext uri="{BB962C8B-B14F-4D97-AF65-F5344CB8AC3E}">
        <p14:creationId xmlns:p14="http://schemas.microsoft.com/office/powerpoint/2010/main" val="819178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26131-A941-4A5A-83B8-DB96C3D26154}" type="slidenum">
              <a:rPr lang="en-US" smtClean="0"/>
              <a:t>44</a:t>
            </a:fld>
            <a:endParaRPr lang="en-US"/>
          </a:p>
        </p:txBody>
      </p:sp>
    </p:spTree>
    <p:extLst>
      <p:ext uri="{BB962C8B-B14F-4D97-AF65-F5344CB8AC3E}">
        <p14:creationId xmlns:p14="http://schemas.microsoft.com/office/powerpoint/2010/main" val="2305881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system design is somewhat similar to channel and culvert design but the channels (road shoulders) are much smaller and more precisely designed. This results in limiting the capacity of the flow which, in turn, limits the size of the drainage basin. Additionally, the catch basin grate has a limited ability to capture the flow.</a:t>
            </a:r>
          </a:p>
        </p:txBody>
      </p:sp>
      <p:sp>
        <p:nvSpPr>
          <p:cNvPr id="4" name="Slide Number Placeholder 3"/>
          <p:cNvSpPr>
            <a:spLocks noGrp="1"/>
          </p:cNvSpPr>
          <p:nvPr>
            <p:ph type="sldNum" sz="quarter" idx="5"/>
          </p:nvPr>
        </p:nvSpPr>
        <p:spPr/>
        <p:txBody>
          <a:bodyPr/>
          <a:lstStyle/>
          <a:p>
            <a:fld id="{93A26131-A941-4A5A-83B8-DB96C3D26154}" type="slidenum">
              <a:rPr lang="en-US" smtClean="0"/>
              <a:t>46</a:t>
            </a:fld>
            <a:endParaRPr lang="en-US"/>
          </a:p>
        </p:txBody>
      </p:sp>
    </p:spTree>
    <p:extLst>
      <p:ext uri="{BB962C8B-B14F-4D97-AF65-F5344CB8AC3E}">
        <p14:creationId xmlns:p14="http://schemas.microsoft.com/office/powerpoint/2010/main" val="972678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general notes on where catch basins are required and how to determine the locations of necessary additional catch basins.</a:t>
            </a:r>
          </a:p>
          <a:p>
            <a:r>
              <a:rPr lang="en-US" sz="1200" kern="1200" dirty="0">
                <a:solidFill>
                  <a:schemeClr val="tx1"/>
                </a:solidFill>
                <a:effectLst/>
                <a:latin typeface="+mn-lt"/>
                <a:ea typeface="+mn-ea"/>
                <a:cs typeface="+mn-cs"/>
              </a:rPr>
              <a:t>1st bullet- Not always, what if the spread is less than a ft in a 6’ shoulder?  Should be based on spread calculations and the area draining to it</a:t>
            </a:r>
          </a:p>
          <a:p>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bullet- Not always, once again based on spread calculations</a:t>
            </a:r>
          </a:p>
          <a:p>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bullet- depends on area draining to mainline</a:t>
            </a:r>
          </a:p>
          <a:p>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bullet- based on spread calculation</a:t>
            </a:r>
          </a:p>
          <a:p>
            <a:endParaRPr lang="en-US" dirty="0"/>
          </a:p>
        </p:txBody>
      </p:sp>
      <p:sp>
        <p:nvSpPr>
          <p:cNvPr id="4" name="Slide Number Placeholder 3"/>
          <p:cNvSpPr>
            <a:spLocks noGrp="1"/>
          </p:cNvSpPr>
          <p:nvPr>
            <p:ph type="sldNum" sz="quarter" idx="5"/>
          </p:nvPr>
        </p:nvSpPr>
        <p:spPr/>
        <p:txBody>
          <a:bodyPr/>
          <a:lstStyle/>
          <a:p>
            <a:fld id="{93A26131-A941-4A5A-83B8-DB96C3D26154}" type="slidenum">
              <a:rPr lang="en-US" smtClean="0"/>
              <a:t>47</a:t>
            </a:fld>
            <a:endParaRPr lang="en-US"/>
          </a:p>
        </p:txBody>
      </p:sp>
    </p:spTree>
    <p:extLst>
      <p:ext uri="{BB962C8B-B14F-4D97-AF65-F5344CB8AC3E}">
        <p14:creationId xmlns:p14="http://schemas.microsoft.com/office/powerpoint/2010/main" val="136130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26131-A941-4A5A-83B8-DB96C3D26154}" type="slidenum">
              <a:rPr lang="en-US" smtClean="0"/>
              <a:t>4</a:t>
            </a:fld>
            <a:endParaRPr lang="en-US"/>
          </a:p>
        </p:txBody>
      </p:sp>
    </p:spTree>
    <p:extLst>
      <p:ext uri="{BB962C8B-B14F-4D97-AF65-F5344CB8AC3E}">
        <p14:creationId xmlns:p14="http://schemas.microsoft.com/office/powerpoint/2010/main" val="2110188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important notes to be aware of when designing the catch basin locations and flow in the shoulder/gutter.</a:t>
            </a:r>
          </a:p>
          <a:p>
            <a:r>
              <a:rPr lang="en-US" dirty="0"/>
              <a:t>Catch Basin is most effective as a 2’ width – large spreads create larger bypass flow. </a:t>
            </a:r>
          </a:p>
        </p:txBody>
      </p:sp>
      <p:sp>
        <p:nvSpPr>
          <p:cNvPr id="4" name="Slide Number Placeholder 3"/>
          <p:cNvSpPr>
            <a:spLocks noGrp="1"/>
          </p:cNvSpPr>
          <p:nvPr>
            <p:ph type="sldNum" sz="quarter" idx="5"/>
          </p:nvPr>
        </p:nvSpPr>
        <p:spPr/>
        <p:txBody>
          <a:bodyPr/>
          <a:lstStyle/>
          <a:p>
            <a:fld id="{93A26131-A941-4A5A-83B8-DB96C3D26154}" type="slidenum">
              <a:rPr lang="en-US" smtClean="0"/>
              <a:t>48</a:t>
            </a:fld>
            <a:endParaRPr lang="en-US"/>
          </a:p>
        </p:txBody>
      </p:sp>
    </p:spTree>
    <p:extLst>
      <p:ext uri="{BB962C8B-B14F-4D97-AF65-F5344CB8AC3E}">
        <p14:creationId xmlns:p14="http://schemas.microsoft.com/office/powerpoint/2010/main" val="2742906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notes on the process to proceed through when beginning to analyze the locations of basins and the spread on the shoulder and possibly the road. As a note, make certain all of the required basins are located before beginning this analysis..</a:t>
            </a:r>
          </a:p>
        </p:txBody>
      </p:sp>
      <p:sp>
        <p:nvSpPr>
          <p:cNvPr id="4" name="Slide Number Placeholder 3"/>
          <p:cNvSpPr>
            <a:spLocks noGrp="1"/>
          </p:cNvSpPr>
          <p:nvPr>
            <p:ph type="sldNum" sz="quarter" idx="5"/>
          </p:nvPr>
        </p:nvSpPr>
        <p:spPr/>
        <p:txBody>
          <a:bodyPr/>
          <a:lstStyle/>
          <a:p>
            <a:fld id="{93A26131-A941-4A5A-83B8-DB96C3D26154}" type="slidenum">
              <a:rPr lang="en-US" smtClean="0"/>
              <a:t>49</a:t>
            </a:fld>
            <a:endParaRPr lang="en-US"/>
          </a:p>
        </p:txBody>
      </p:sp>
    </p:spTree>
    <p:extLst>
      <p:ext uri="{BB962C8B-B14F-4D97-AF65-F5344CB8AC3E}">
        <p14:creationId xmlns:p14="http://schemas.microsoft.com/office/powerpoint/2010/main" val="138569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hydraulic toolbox calculator for Curb and Gutter Analysis (which includes Catch Basin Grates). The necessary data includes the slope of the shoulder at the curb (this is sometimes, but not always the profile slope at the centerline), the cross-slope of the shoulder and </a:t>
            </a:r>
            <a:r>
              <a:rPr lang="en-US" dirty="0" err="1"/>
              <a:t>travelway</a:t>
            </a:r>
            <a:r>
              <a:rPr lang="en-US" dirty="0"/>
              <a:t> just upslope of the CB, the width of the shoulder, the Manning’s n of pavement (change to 0.013), the design flow, and the CB grate and size. Then press “Compute Inlet Data”. The important calculated information is the spread width (T), the flow depth at the curb, and the bypass flow. Though the intercepted flow is actually what gets to the underdrain pipes, traditionally, I have used the total flow because of the way the Closed System Worksheet functions.</a:t>
            </a:r>
          </a:p>
        </p:txBody>
      </p:sp>
      <p:sp>
        <p:nvSpPr>
          <p:cNvPr id="4" name="Slide Number Placeholder 3"/>
          <p:cNvSpPr>
            <a:spLocks noGrp="1"/>
          </p:cNvSpPr>
          <p:nvPr>
            <p:ph type="sldNum" sz="quarter" idx="5"/>
          </p:nvPr>
        </p:nvSpPr>
        <p:spPr/>
        <p:txBody>
          <a:bodyPr/>
          <a:lstStyle/>
          <a:p>
            <a:fld id="{93A26131-A941-4A5A-83B8-DB96C3D26154}" type="slidenum">
              <a:rPr lang="en-US" smtClean="0"/>
              <a:t>50</a:t>
            </a:fld>
            <a:endParaRPr lang="en-US"/>
          </a:p>
        </p:txBody>
      </p:sp>
    </p:spTree>
    <p:extLst>
      <p:ext uri="{BB962C8B-B14F-4D97-AF65-F5344CB8AC3E}">
        <p14:creationId xmlns:p14="http://schemas.microsoft.com/office/powerpoint/2010/main" val="3564943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Catch Basin Spreads Workbook records the important data related to spread and bypass and captured flow at each of the catch basins.</a:t>
            </a:r>
          </a:p>
        </p:txBody>
      </p:sp>
      <p:sp>
        <p:nvSpPr>
          <p:cNvPr id="4" name="Slide Number Placeholder 3"/>
          <p:cNvSpPr>
            <a:spLocks noGrp="1"/>
          </p:cNvSpPr>
          <p:nvPr>
            <p:ph type="sldNum" sz="quarter" idx="5"/>
          </p:nvPr>
        </p:nvSpPr>
        <p:spPr/>
        <p:txBody>
          <a:bodyPr/>
          <a:lstStyle/>
          <a:p>
            <a:fld id="{93A26131-A941-4A5A-83B8-DB96C3D26154}" type="slidenum">
              <a:rPr lang="en-US" smtClean="0"/>
              <a:t>51</a:t>
            </a:fld>
            <a:endParaRPr lang="en-US"/>
          </a:p>
        </p:txBody>
      </p:sp>
    </p:spTree>
    <p:extLst>
      <p:ext uri="{BB962C8B-B14F-4D97-AF65-F5344CB8AC3E}">
        <p14:creationId xmlns:p14="http://schemas.microsoft.com/office/powerpoint/2010/main" val="1219272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a sketch of the Catch Basins, F Basins, Stub Pipes, Outlet, and all the adjoining pipes with lengths and invert elevations. When the flows and Bypass flows, Spreads and flow depth are included it represents a concise summary of this drainage network.</a:t>
            </a:r>
          </a:p>
        </p:txBody>
      </p:sp>
      <p:sp>
        <p:nvSpPr>
          <p:cNvPr id="4" name="Slide Number Placeholder 3"/>
          <p:cNvSpPr>
            <a:spLocks noGrp="1"/>
          </p:cNvSpPr>
          <p:nvPr>
            <p:ph type="sldNum" sz="quarter" idx="5"/>
          </p:nvPr>
        </p:nvSpPr>
        <p:spPr/>
        <p:txBody>
          <a:bodyPr/>
          <a:lstStyle/>
          <a:p>
            <a:fld id="{93A26131-A941-4A5A-83B8-DB96C3D26154}" type="slidenum">
              <a:rPr lang="en-US" smtClean="0"/>
              <a:t>53</a:t>
            </a:fld>
            <a:endParaRPr lang="en-US"/>
          </a:p>
        </p:txBody>
      </p:sp>
    </p:spTree>
    <p:extLst>
      <p:ext uri="{BB962C8B-B14F-4D97-AF65-F5344CB8AC3E}">
        <p14:creationId xmlns:p14="http://schemas.microsoft.com/office/powerpoint/2010/main" val="3373617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the data necessary for the Closed System Workbook.</a:t>
            </a:r>
          </a:p>
        </p:txBody>
      </p:sp>
      <p:sp>
        <p:nvSpPr>
          <p:cNvPr id="4" name="Slide Number Placeholder 3"/>
          <p:cNvSpPr>
            <a:spLocks noGrp="1"/>
          </p:cNvSpPr>
          <p:nvPr>
            <p:ph type="sldNum" sz="quarter" idx="5"/>
          </p:nvPr>
        </p:nvSpPr>
        <p:spPr/>
        <p:txBody>
          <a:bodyPr/>
          <a:lstStyle/>
          <a:p>
            <a:fld id="{93A26131-A941-4A5A-83B8-DB96C3D26154}" type="slidenum">
              <a:rPr lang="en-US" smtClean="0"/>
              <a:t>54</a:t>
            </a:fld>
            <a:endParaRPr lang="en-US"/>
          </a:p>
        </p:txBody>
      </p:sp>
    </p:spTree>
    <p:extLst>
      <p:ext uri="{BB962C8B-B14F-4D97-AF65-F5344CB8AC3E}">
        <p14:creationId xmlns:p14="http://schemas.microsoft.com/office/powerpoint/2010/main" val="1636607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Closed System Workbook is used to primarily calculate the pipe size, flow velocity, and total flow rate of the closed system network.</a:t>
            </a:r>
          </a:p>
        </p:txBody>
      </p:sp>
      <p:sp>
        <p:nvSpPr>
          <p:cNvPr id="4" name="Slide Number Placeholder 3"/>
          <p:cNvSpPr>
            <a:spLocks noGrp="1"/>
          </p:cNvSpPr>
          <p:nvPr>
            <p:ph type="sldNum" sz="quarter" idx="5"/>
          </p:nvPr>
        </p:nvSpPr>
        <p:spPr/>
        <p:txBody>
          <a:bodyPr/>
          <a:lstStyle/>
          <a:p>
            <a:fld id="{93A26131-A941-4A5A-83B8-DB96C3D26154}" type="slidenum">
              <a:rPr lang="en-US" smtClean="0"/>
              <a:t>55</a:t>
            </a:fld>
            <a:endParaRPr lang="en-US"/>
          </a:p>
        </p:txBody>
      </p:sp>
    </p:spTree>
    <p:extLst>
      <p:ext uri="{BB962C8B-B14F-4D97-AF65-F5344CB8AC3E}">
        <p14:creationId xmlns:p14="http://schemas.microsoft.com/office/powerpoint/2010/main" val="248367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other types of analysis the Hydraulic Toolbox is capable of.</a:t>
            </a:r>
          </a:p>
        </p:txBody>
      </p:sp>
      <p:sp>
        <p:nvSpPr>
          <p:cNvPr id="4" name="Slide Number Placeholder 3"/>
          <p:cNvSpPr>
            <a:spLocks noGrp="1"/>
          </p:cNvSpPr>
          <p:nvPr>
            <p:ph type="sldNum" sz="quarter" idx="5"/>
          </p:nvPr>
        </p:nvSpPr>
        <p:spPr/>
        <p:txBody>
          <a:bodyPr/>
          <a:lstStyle/>
          <a:p>
            <a:fld id="{93A26131-A941-4A5A-83B8-DB96C3D26154}" type="slidenum">
              <a:rPr lang="en-US" smtClean="0"/>
              <a:t>56</a:t>
            </a:fld>
            <a:endParaRPr lang="en-US"/>
          </a:p>
        </p:txBody>
      </p:sp>
    </p:spTree>
    <p:extLst>
      <p:ext uri="{BB962C8B-B14F-4D97-AF65-F5344CB8AC3E}">
        <p14:creationId xmlns:p14="http://schemas.microsoft.com/office/powerpoint/2010/main" val="1647496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it all together with the Drainage Summary Report. This is to concisely summarize both what existed before and after </a:t>
            </a:r>
            <a:r>
              <a:rPr lang="en-US"/>
              <a:t>the project </a:t>
            </a:r>
            <a:r>
              <a:rPr lang="en-US" dirty="0"/>
              <a:t>was built.</a:t>
            </a:r>
          </a:p>
        </p:txBody>
      </p:sp>
      <p:sp>
        <p:nvSpPr>
          <p:cNvPr id="4" name="Slide Number Placeholder 3"/>
          <p:cNvSpPr>
            <a:spLocks noGrp="1"/>
          </p:cNvSpPr>
          <p:nvPr>
            <p:ph type="sldNum" sz="quarter" idx="5"/>
          </p:nvPr>
        </p:nvSpPr>
        <p:spPr/>
        <p:txBody>
          <a:bodyPr/>
          <a:lstStyle/>
          <a:p>
            <a:fld id="{93A26131-A941-4A5A-83B8-DB96C3D26154}" type="slidenum">
              <a:rPr lang="en-US" smtClean="0"/>
              <a:t>57</a:t>
            </a:fld>
            <a:endParaRPr lang="en-US"/>
          </a:p>
        </p:txBody>
      </p:sp>
    </p:spTree>
    <p:extLst>
      <p:ext uri="{BB962C8B-B14F-4D97-AF65-F5344CB8AC3E}">
        <p14:creationId xmlns:p14="http://schemas.microsoft.com/office/powerpoint/2010/main" val="3054925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93A26131-A941-4A5A-83B8-DB96C3D26154}" type="slidenum">
              <a:rPr lang="en-US" smtClean="0"/>
              <a:t>58</a:t>
            </a:fld>
            <a:endParaRPr lang="en-US"/>
          </a:p>
        </p:txBody>
      </p:sp>
    </p:spTree>
    <p:extLst>
      <p:ext uri="{BB962C8B-B14F-4D97-AF65-F5344CB8AC3E}">
        <p14:creationId xmlns:p14="http://schemas.microsoft.com/office/powerpoint/2010/main" val="906053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Tc (min), I (in/</a:t>
            </a:r>
            <a:r>
              <a:rPr lang="en-US" dirty="0" err="1"/>
              <a:t>hr</a:t>
            </a:r>
            <a:r>
              <a:rPr lang="en-US" dirty="0"/>
              <a:t>), and A (acres- ft2) are combined to create the flow rate </a:t>
            </a:r>
            <a:r>
              <a:rPr lang="en-US" dirty="0" err="1"/>
              <a:t>cfs</a:t>
            </a:r>
            <a:r>
              <a:rPr lang="en-US" dirty="0"/>
              <a:t>. The C value is a percentage of the flow that makes it to the point of interest.</a:t>
            </a:r>
          </a:p>
        </p:txBody>
      </p:sp>
      <p:sp>
        <p:nvSpPr>
          <p:cNvPr id="4" name="Slide Number Placeholder 3"/>
          <p:cNvSpPr>
            <a:spLocks noGrp="1"/>
          </p:cNvSpPr>
          <p:nvPr>
            <p:ph type="sldNum" sz="quarter" idx="5"/>
          </p:nvPr>
        </p:nvSpPr>
        <p:spPr/>
        <p:txBody>
          <a:bodyPr/>
          <a:lstStyle/>
          <a:p>
            <a:fld id="{93A26131-A941-4A5A-83B8-DB96C3D26154}" type="slidenum">
              <a:rPr lang="en-US" smtClean="0"/>
              <a:t>5</a:t>
            </a:fld>
            <a:endParaRPr lang="en-US"/>
          </a:p>
        </p:txBody>
      </p:sp>
    </p:spTree>
    <p:extLst>
      <p:ext uri="{BB962C8B-B14F-4D97-AF65-F5344CB8AC3E}">
        <p14:creationId xmlns:p14="http://schemas.microsoft.com/office/powerpoint/2010/main" val="2787989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layers can be turned on or off by checking/unchecking the boxes. </a:t>
            </a:r>
            <a:r>
              <a:rPr lang="en-US" dirty="0" err="1"/>
              <a:t>Lables</a:t>
            </a:r>
            <a:r>
              <a:rPr lang="en-US" dirty="0"/>
              <a:t>, like contour elevations, and culvert asset numbers, can be checked, and additional layers can be added from the extended database.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350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concentrated flow from the contours at  the upper right. Also note the CBs and their asset numbers.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09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drainage area, in pink, and flow lines, black arrows. At this location this summer, the shallow ditch along Black Road could not contain the flow which resulted in the road overtopping and draining into a house at the corner of Black Road and Rt1.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0002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 tools allow points (for CBs or culverts), lines, for flow lines, and polygons (for drainage areas) to be crated and saved. Note, I currently save them at the end of a day by sharing/mailing myself a link to the </a:t>
            </a:r>
            <a:r>
              <a:rPr lang="en-US" dirty="0" err="1"/>
              <a:t>Mapviewer</a:t>
            </a:r>
            <a:r>
              <a:rPr lang="en-US" dirty="0"/>
              <a:t> page and drawings I created at the end of each day.</a:t>
            </a:r>
          </a:p>
          <a:p>
            <a:r>
              <a:rPr lang="en-US" dirty="0"/>
              <a:t>Naming things appropriately</a:t>
            </a:r>
          </a:p>
          <a:p>
            <a:r>
              <a:rPr lang="en-US" dirty="0"/>
              <a:t>Double click to finish a shape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578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use for this area can be seen in the photo. In this case it appears that 2/3 of the area is half acre house lots (about C=0.3) and 1/3 of the area is forest/woods (about C=0.15).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662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“Access application” to open </a:t>
            </a:r>
            <a:r>
              <a:rPr lang="en-US" dirty="0" err="1"/>
              <a:t>StreamStats</a:t>
            </a:r>
            <a:r>
              <a:rPr lang="en-US" dirty="0"/>
              <a:t>. Most of the next slides are for reference after the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129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 to area of interest, Searsport Maine in this case. Press Maine button to activate drainage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3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lines will appear if you are zoomed in far enough. Press the delineate button to get cursor to select the point of interest/drainage structure. Place the cursor over the blue line where it crosses the road and click on that point. Note, in some cases a drainage sub-basin, that is contained by a road ditch, is shown crossing the road. In this case place the cursor just downstream of where the two blue lines meet.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991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minute, the delineated drainage basin will appear. Zoom in and view the boundary with the contours turned on to determine if the delineation is accurate. If changes need to be made press the edit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67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an additional area has to be added so press the edit basin and +/add area buttons to outline the additional area. Continue around the drainage basin adding or subtracting areas that were misrepresented.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62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USGS regression equations were developed from measured rainfall, and flow rates at the various sites they monitored around the state.</a:t>
            </a:r>
          </a:p>
        </p:txBody>
      </p:sp>
      <p:sp>
        <p:nvSpPr>
          <p:cNvPr id="4" name="Slide Number Placeholder 3"/>
          <p:cNvSpPr>
            <a:spLocks noGrp="1"/>
          </p:cNvSpPr>
          <p:nvPr>
            <p:ph type="sldNum" sz="quarter" idx="5"/>
          </p:nvPr>
        </p:nvSpPr>
        <p:spPr/>
        <p:txBody>
          <a:bodyPr/>
          <a:lstStyle/>
          <a:p>
            <a:fld id="{93A26131-A941-4A5A-83B8-DB96C3D26154}" type="slidenum">
              <a:rPr lang="en-US" smtClean="0"/>
              <a:t>6</a:t>
            </a:fld>
            <a:endParaRPr lang="en-US"/>
          </a:p>
        </p:txBody>
      </p:sp>
    </p:spTree>
    <p:extLst>
      <p:ext uri="{BB962C8B-B14F-4D97-AF65-F5344CB8AC3E}">
        <p14:creationId xmlns:p14="http://schemas.microsoft.com/office/powerpoint/2010/main" val="689374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t>
            </a:r>
            <a:r>
              <a:rPr lang="en-US" dirty="0" err="1"/>
              <a:t>StreamStats</a:t>
            </a:r>
            <a:r>
              <a:rPr lang="en-US" dirty="0"/>
              <a:t> and go through an analysis (if there is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26131-A941-4A5A-83B8-DB96C3D26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88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newest report and equations and being reviewed currently and will be incorporated in the Hydrology Workbook when they are published.</a:t>
            </a:r>
          </a:p>
        </p:txBody>
      </p:sp>
      <p:sp>
        <p:nvSpPr>
          <p:cNvPr id="4" name="Slide Number Placeholder 3"/>
          <p:cNvSpPr>
            <a:spLocks noGrp="1"/>
          </p:cNvSpPr>
          <p:nvPr>
            <p:ph type="sldNum" sz="quarter" idx="5"/>
          </p:nvPr>
        </p:nvSpPr>
        <p:spPr/>
        <p:txBody>
          <a:bodyPr/>
          <a:lstStyle/>
          <a:p>
            <a:fld id="{93A26131-A941-4A5A-83B8-DB96C3D26154}" type="slidenum">
              <a:rPr lang="en-US" smtClean="0"/>
              <a:t>7</a:t>
            </a:fld>
            <a:endParaRPr lang="en-US"/>
          </a:p>
        </p:txBody>
      </p:sp>
    </p:spTree>
    <p:extLst>
      <p:ext uri="{BB962C8B-B14F-4D97-AF65-F5344CB8AC3E}">
        <p14:creationId xmlns:p14="http://schemas.microsoft.com/office/powerpoint/2010/main" val="373028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drainage Area - let Alex speak then introduce contour specifics with </a:t>
            </a:r>
            <a:r>
              <a:rPr lang="en-US" dirty="0" err="1"/>
              <a:t>Mapviewer</a:t>
            </a:r>
            <a:r>
              <a:rPr lang="en-US" dirty="0"/>
              <a:t> section.</a:t>
            </a:r>
          </a:p>
          <a:p>
            <a:r>
              <a:rPr lang="en-US" dirty="0"/>
              <a:t>Though programs exist to calculate drainage areas from elevation data, the necessary data both accuracy and density is seldom available to allow the programs to work effectively for small drainage areas. So understanding contoured data is essential for accurate determination of these small drainage areas.</a:t>
            </a:r>
          </a:p>
        </p:txBody>
      </p:sp>
      <p:sp>
        <p:nvSpPr>
          <p:cNvPr id="4" name="Slide Number Placeholder 3"/>
          <p:cNvSpPr>
            <a:spLocks noGrp="1"/>
          </p:cNvSpPr>
          <p:nvPr>
            <p:ph type="sldNum" sz="quarter" idx="5"/>
          </p:nvPr>
        </p:nvSpPr>
        <p:spPr/>
        <p:txBody>
          <a:bodyPr/>
          <a:lstStyle/>
          <a:p>
            <a:fld id="{93A26131-A941-4A5A-83B8-DB96C3D26154}" type="slidenum">
              <a:rPr lang="en-US" smtClean="0"/>
              <a:t>8</a:t>
            </a:fld>
            <a:endParaRPr lang="en-US"/>
          </a:p>
        </p:txBody>
      </p:sp>
    </p:spTree>
    <p:extLst>
      <p:ext uri="{BB962C8B-B14F-4D97-AF65-F5344CB8AC3E}">
        <p14:creationId xmlns:p14="http://schemas.microsoft.com/office/powerpoint/2010/main" val="305033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Lidar data can be brought in and incorporated with the survey and design topographic data for some of the areas that lack sufficient survey data over adjoining properties. These drainage areas delineated in </a:t>
            </a:r>
            <a:r>
              <a:rPr lang="en-US" dirty="0" err="1"/>
              <a:t>Microstation</a:t>
            </a:r>
            <a:r>
              <a:rPr lang="en-US" dirty="0"/>
              <a:t> will typically be less than one half an acre.</a:t>
            </a:r>
          </a:p>
        </p:txBody>
      </p:sp>
      <p:sp>
        <p:nvSpPr>
          <p:cNvPr id="4" name="Slide Number Placeholder 3"/>
          <p:cNvSpPr>
            <a:spLocks noGrp="1"/>
          </p:cNvSpPr>
          <p:nvPr>
            <p:ph type="sldNum" sz="quarter" idx="5"/>
          </p:nvPr>
        </p:nvSpPr>
        <p:spPr/>
        <p:txBody>
          <a:bodyPr/>
          <a:lstStyle/>
          <a:p>
            <a:fld id="{93A26131-A941-4A5A-83B8-DB96C3D26154}" type="slidenum">
              <a:rPr lang="en-US" smtClean="0"/>
              <a:t>9</a:t>
            </a:fld>
            <a:endParaRPr lang="en-US"/>
          </a:p>
        </p:txBody>
      </p:sp>
    </p:spTree>
    <p:extLst>
      <p:ext uri="{BB962C8B-B14F-4D97-AF65-F5344CB8AC3E}">
        <p14:creationId xmlns:p14="http://schemas.microsoft.com/office/powerpoint/2010/main" val="195588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0CB6-0584-48A1-BB19-C1932B5EAD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11388-7B38-48EE-9B1E-7AED9D1DC8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C0614-1C7F-4D36-A4AD-B4663DDBC638}"/>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5" name="Footer Placeholder 4">
            <a:extLst>
              <a:ext uri="{FF2B5EF4-FFF2-40B4-BE49-F238E27FC236}">
                <a16:creationId xmlns:a16="http://schemas.microsoft.com/office/drawing/2014/main" id="{0E997306-A55A-4556-A568-2A8BA80DE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4E087-A758-429A-AF7A-E42C088A9749}"/>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48754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192-B1B2-4A74-9C14-1B446B4C6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FD51E4-C7C0-47E9-A407-B681BD7693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E419B-C54B-4735-8A8D-4C3AF1C5093F}"/>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5" name="Footer Placeholder 4">
            <a:extLst>
              <a:ext uri="{FF2B5EF4-FFF2-40B4-BE49-F238E27FC236}">
                <a16:creationId xmlns:a16="http://schemas.microsoft.com/office/drawing/2014/main" id="{31AC9472-405A-4CB6-9D8C-FA6A95553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44342-D0C3-4C0A-92EF-C6136B83E930}"/>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72169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46789F-0C66-4910-9A22-ABCAB8835C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34023-4DC4-4297-A1D1-B81E69AAC2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4B469-F75B-4941-B89D-F5CDE48D2D66}"/>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5" name="Footer Placeholder 4">
            <a:extLst>
              <a:ext uri="{FF2B5EF4-FFF2-40B4-BE49-F238E27FC236}">
                <a16:creationId xmlns:a16="http://schemas.microsoft.com/office/drawing/2014/main" id="{0342F668-A61E-4E10-9F49-16F6EF4A1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EA04-305E-4EA9-BCF2-BCB92022F370}"/>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24159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D4FD-D4DA-4F31-8DE2-50A8AECA3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529E8-1A6F-4171-B31A-2EE320EEE7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DA139-C243-4891-B3A9-2AD13767A4CD}"/>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5" name="Footer Placeholder 4">
            <a:extLst>
              <a:ext uri="{FF2B5EF4-FFF2-40B4-BE49-F238E27FC236}">
                <a16:creationId xmlns:a16="http://schemas.microsoft.com/office/drawing/2014/main" id="{8B54D77F-0623-4FCB-B484-C1A22657F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DC21D-8CDC-4C5F-B568-9524DE409C3B}"/>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263684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957F9-05BA-4154-8A9B-0758712178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36074F-E514-4BE1-8700-A2E621E2B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30D0A-B743-4BF6-B61D-0864C413270E}"/>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5" name="Footer Placeholder 4">
            <a:extLst>
              <a:ext uri="{FF2B5EF4-FFF2-40B4-BE49-F238E27FC236}">
                <a16:creationId xmlns:a16="http://schemas.microsoft.com/office/drawing/2014/main" id="{7743B0DF-595D-4147-99EF-042108315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4CE9F-8240-46B7-89E0-3C8CEF5346FD}"/>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377778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29D5-BC71-4955-9E42-33D7821DB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D9941-46FE-47B0-902A-9F242EE6DB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DABDF-6FBB-4054-A27B-9BD9E93C4C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AA506-2CB1-4251-BDF1-FC7EB02ED282}"/>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6" name="Footer Placeholder 5">
            <a:extLst>
              <a:ext uri="{FF2B5EF4-FFF2-40B4-BE49-F238E27FC236}">
                <a16:creationId xmlns:a16="http://schemas.microsoft.com/office/drawing/2014/main" id="{FBE5C9C0-EE9F-473B-B9FD-DA7184423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1D0DE-F01F-4378-BC12-92D37EF8C41C}"/>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249370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EC09-36A3-4BAF-B9C2-EE7CBC4BAD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D7F32-B72F-494F-BA2F-97AA325D07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04CE13-EB9D-48AF-A3D2-088AD0C32B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817F35-B6E5-4422-8A17-F3D67872A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997EF-6062-4D6C-9A7B-5E4E50914D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D511F7-F2E1-45F2-9079-73129441AC81}"/>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8" name="Footer Placeholder 7">
            <a:extLst>
              <a:ext uri="{FF2B5EF4-FFF2-40B4-BE49-F238E27FC236}">
                <a16:creationId xmlns:a16="http://schemas.microsoft.com/office/drawing/2014/main" id="{C350BFAA-3740-496B-9925-63E4F3E30E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60AEC3-5CBD-4876-AC4C-22DDF02FBDB9}"/>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79832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9DC0-DB91-4869-AAD5-3E1D2ECC23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0AFB5E-F14F-417A-80A1-67D28F6F45C6}"/>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4" name="Footer Placeholder 3">
            <a:extLst>
              <a:ext uri="{FF2B5EF4-FFF2-40B4-BE49-F238E27FC236}">
                <a16:creationId xmlns:a16="http://schemas.microsoft.com/office/drawing/2014/main" id="{9655729F-DC36-4DD6-A497-46D34C5E0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29469E-B3E6-4402-9184-536DD634FF86}"/>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387521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48B08D-85A1-421E-9E1A-D79470AF99E8}"/>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3" name="Footer Placeholder 2">
            <a:extLst>
              <a:ext uri="{FF2B5EF4-FFF2-40B4-BE49-F238E27FC236}">
                <a16:creationId xmlns:a16="http://schemas.microsoft.com/office/drawing/2014/main" id="{5E99BA03-3A0C-4452-B56F-7353989B45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66E1C-E099-46DF-8C4F-9902A709D393}"/>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352590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8F72-DDD6-47C2-B425-F005E282F2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98BAEC-3ED9-4024-B1FB-ED0B89C6B8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2973EC-7EFD-4B3D-84EB-0D30890D8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325EC-736F-4C5A-9115-421DDA61CE34}"/>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6" name="Footer Placeholder 5">
            <a:extLst>
              <a:ext uri="{FF2B5EF4-FFF2-40B4-BE49-F238E27FC236}">
                <a16:creationId xmlns:a16="http://schemas.microsoft.com/office/drawing/2014/main" id="{D0532777-8719-4B51-ACF7-AEC9CFF51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ED4B6-F9F2-4109-A99F-533036DCA772}"/>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314076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C960-08B1-43A9-99F7-CF3BB2F5F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4757A-3B3E-4160-8231-18CCCB897C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6ED2EC-41DA-496E-8DD8-A3FCFF8DD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4BD5E-6635-4E8F-8E70-492C6CEFB096}"/>
              </a:ext>
            </a:extLst>
          </p:cNvPr>
          <p:cNvSpPr>
            <a:spLocks noGrp="1"/>
          </p:cNvSpPr>
          <p:nvPr>
            <p:ph type="dt" sz="half" idx="10"/>
          </p:nvPr>
        </p:nvSpPr>
        <p:spPr/>
        <p:txBody>
          <a:bodyPr/>
          <a:lstStyle/>
          <a:p>
            <a:fld id="{7E65A6D2-7842-46C1-82C2-C66DF3137962}" type="datetimeFigureOut">
              <a:rPr lang="en-US" smtClean="0"/>
              <a:t>12/9/2021</a:t>
            </a:fld>
            <a:endParaRPr lang="en-US"/>
          </a:p>
        </p:txBody>
      </p:sp>
      <p:sp>
        <p:nvSpPr>
          <p:cNvPr id="6" name="Footer Placeholder 5">
            <a:extLst>
              <a:ext uri="{FF2B5EF4-FFF2-40B4-BE49-F238E27FC236}">
                <a16:creationId xmlns:a16="http://schemas.microsoft.com/office/drawing/2014/main" id="{DC492766-16DC-4970-93F3-0C8FFA437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E2797-3A48-4F93-8B20-82C4CE01CF24}"/>
              </a:ext>
            </a:extLst>
          </p:cNvPr>
          <p:cNvSpPr>
            <a:spLocks noGrp="1"/>
          </p:cNvSpPr>
          <p:nvPr>
            <p:ph type="sldNum" sz="quarter" idx="12"/>
          </p:nvPr>
        </p:nvSpPr>
        <p:spPr/>
        <p:txBody>
          <a:bodyPr/>
          <a:lstStyle/>
          <a:p>
            <a:fld id="{24D04405-37F6-472F-832F-EAD9B7D37B01}" type="slidenum">
              <a:rPr lang="en-US" smtClean="0"/>
              <a:t>‹#›</a:t>
            </a:fld>
            <a:endParaRPr lang="en-US"/>
          </a:p>
        </p:txBody>
      </p:sp>
    </p:spTree>
    <p:extLst>
      <p:ext uri="{BB962C8B-B14F-4D97-AF65-F5344CB8AC3E}">
        <p14:creationId xmlns:p14="http://schemas.microsoft.com/office/powerpoint/2010/main" val="151154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6CB01-804A-4FB3-B919-655BF2BC3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4F481-EAC9-4A02-9463-E00FC0E92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397E4-65C3-4A69-9F31-42970284B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5A6D2-7842-46C1-82C2-C66DF3137962}" type="datetimeFigureOut">
              <a:rPr lang="en-US" smtClean="0"/>
              <a:t>12/9/2021</a:t>
            </a:fld>
            <a:endParaRPr lang="en-US"/>
          </a:p>
        </p:txBody>
      </p:sp>
      <p:sp>
        <p:nvSpPr>
          <p:cNvPr id="5" name="Footer Placeholder 4">
            <a:extLst>
              <a:ext uri="{FF2B5EF4-FFF2-40B4-BE49-F238E27FC236}">
                <a16:creationId xmlns:a16="http://schemas.microsoft.com/office/drawing/2014/main" id="{7B99A131-4989-4298-BD8C-A215EC160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E3FD73-D3F3-455C-A60E-BF37BCDE7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04405-37F6-472F-832F-EAD9B7D37B01}" type="slidenum">
              <a:rPr lang="en-US" smtClean="0"/>
              <a:t>‹#›</a:t>
            </a:fld>
            <a:endParaRPr lang="en-US"/>
          </a:p>
        </p:txBody>
      </p:sp>
    </p:spTree>
    <p:extLst>
      <p:ext uri="{BB962C8B-B14F-4D97-AF65-F5344CB8AC3E}">
        <p14:creationId xmlns:p14="http://schemas.microsoft.com/office/powerpoint/2010/main" val="339195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ine.gov/mdot/mapview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reamstats.usgs.gov/s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hdsc.nws.noaa.gov/hdsc/pfds/pfds_map_cont.html?bkmrk=me"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ebsoilsurvey.sc.egov.usda.gov/App/WebSoilSurvey.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youtube.com/watch?v=8vmTYmt0Y8Q&amp;t=13s" TargetMode="External"/><Relationship Id="rId7" Type="http://schemas.openxmlformats.org/officeDocument/2006/relationships/hyperlink" Target="https://www.youtube.com/watch?v=hASKoo8Jvuc&amp;t=238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youtube.com/watch?v=H6mbC7MJbEc&amp;t=639s" TargetMode="External"/><Relationship Id="rId5" Type="http://schemas.openxmlformats.org/officeDocument/2006/relationships/hyperlink" Target="https://www.youtube.com/watch?v=stZUgSuM_zg" TargetMode="External"/><Relationship Id="rId4" Type="http://schemas.openxmlformats.org/officeDocument/2006/relationships/hyperlink" Target="https://www.youtube.com/watch?v=vnXmGyb_hKQ&amp;t=15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7mcoGlq9I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TLP3uBB55o"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youtube.com/watch?v=wdcXmerZWDc"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83F1078-3254-4A09-8B92-187866D0D752}"/>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Understanding Water</a:t>
            </a:r>
            <a:br>
              <a:rPr lang="en-US" sz="4800" dirty="0">
                <a:solidFill>
                  <a:srgbClr val="FFFFFF"/>
                </a:solidFill>
              </a:rPr>
            </a:br>
            <a:r>
              <a:rPr lang="en-US" sz="4800" dirty="0">
                <a:solidFill>
                  <a:srgbClr val="FFFFFF"/>
                </a:solidFill>
              </a:rPr>
              <a:t>An Introduction to Hydrology and Hydraulics</a:t>
            </a:r>
          </a:p>
        </p:txBody>
      </p:sp>
      <p:sp>
        <p:nvSpPr>
          <p:cNvPr id="3" name="Subtitle 2">
            <a:extLst>
              <a:ext uri="{FF2B5EF4-FFF2-40B4-BE49-F238E27FC236}">
                <a16:creationId xmlns:a16="http://schemas.microsoft.com/office/drawing/2014/main" id="{9EE21173-312A-42F6-898F-F5E4ED3938EA}"/>
              </a:ext>
            </a:extLst>
          </p:cNvPr>
          <p:cNvSpPr>
            <a:spLocks noGrp="1"/>
          </p:cNvSpPr>
          <p:nvPr>
            <p:ph type="subTitle" idx="1"/>
          </p:nvPr>
        </p:nvSpPr>
        <p:spPr>
          <a:xfrm>
            <a:off x="318294" y="4852463"/>
            <a:ext cx="9277989" cy="1458258"/>
          </a:xfrm>
        </p:spPr>
        <p:txBody>
          <a:bodyPr anchor="ctr">
            <a:normAutofit fontScale="92500"/>
          </a:bodyPr>
          <a:lstStyle/>
          <a:p>
            <a:pPr algn="l"/>
            <a:r>
              <a:rPr lang="en-US" sz="3000" dirty="0"/>
              <a:t>An introduction of how to approach water in a highway setting</a:t>
            </a:r>
          </a:p>
          <a:p>
            <a:pPr algn="l"/>
            <a:endParaRPr lang="en-US" dirty="0"/>
          </a:p>
          <a:p>
            <a:pPr algn="l"/>
            <a:r>
              <a:rPr lang="en-US" sz="2200" dirty="0"/>
              <a:t>Alexander Mann &amp; Lindsey Merrifield</a:t>
            </a:r>
          </a:p>
        </p:txBody>
      </p:sp>
      <p:pic>
        <p:nvPicPr>
          <p:cNvPr id="5" name="Picture 4" descr="Logo&#10;&#10;Description automatically generated">
            <a:extLst>
              <a:ext uri="{FF2B5EF4-FFF2-40B4-BE49-F238E27FC236}">
                <a16:creationId xmlns:a16="http://schemas.microsoft.com/office/drawing/2014/main" id="{E2906142-EF53-482B-B042-E93AF191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393" y="4852463"/>
            <a:ext cx="1942221" cy="1458258"/>
          </a:xfrm>
          <a:prstGeom prst="rect">
            <a:avLst/>
          </a:prstGeom>
        </p:spPr>
      </p:pic>
    </p:spTree>
    <p:extLst>
      <p:ext uri="{BB962C8B-B14F-4D97-AF65-F5344CB8AC3E}">
        <p14:creationId xmlns:p14="http://schemas.microsoft.com/office/powerpoint/2010/main" val="842313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CEBE613-392F-4498-AAD7-740DD6C31CCB}"/>
              </a:ext>
            </a:extLst>
          </p:cNvPr>
          <p:cNvSpPr>
            <a:spLocks noGrp="1"/>
          </p:cNvSpPr>
          <p:nvPr>
            <p:ph type="title"/>
          </p:nvPr>
        </p:nvSpPr>
        <p:spPr>
          <a:xfrm>
            <a:off x="958506" y="800392"/>
            <a:ext cx="10264697" cy="1212102"/>
          </a:xfrm>
        </p:spPr>
        <p:txBody>
          <a:bodyPr>
            <a:normAutofit/>
          </a:bodyPr>
          <a:lstStyle/>
          <a:p>
            <a:r>
              <a:rPr lang="en-US" sz="4000" b="1" dirty="0" err="1">
                <a:solidFill>
                  <a:srgbClr val="FFFFFF"/>
                </a:solidFill>
              </a:rPr>
              <a:t>MapViewer</a:t>
            </a:r>
            <a:r>
              <a:rPr lang="en-US" sz="4000" b="1" dirty="0">
                <a:solidFill>
                  <a:srgbClr val="FFFFFF"/>
                </a:solidFill>
              </a:rPr>
              <a:t> Areas</a:t>
            </a:r>
          </a:p>
        </p:txBody>
      </p:sp>
      <p:sp>
        <p:nvSpPr>
          <p:cNvPr id="3" name="Content Placeholder 2">
            <a:extLst>
              <a:ext uri="{FF2B5EF4-FFF2-40B4-BE49-F238E27FC236}">
                <a16:creationId xmlns:a16="http://schemas.microsoft.com/office/drawing/2014/main" id="{6AFBEF58-93E2-4210-8821-50C83628AE38}"/>
              </a:ext>
            </a:extLst>
          </p:cNvPr>
          <p:cNvSpPr>
            <a:spLocks noGrp="1"/>
          </p:cNvSpPr>
          <p:nvPr>
            <p:ph idx="1"/>
          </p:nvPr>
        </p:nvSpPr>
        <p:spPr>
          <a:xfrm>
            <a:off x="1367624" y="2490436"/>
            <a:ext cx="9855579" cy="3567173"/>
          </a:xfrm>
        </p:spPr>
        <p:txBody>
          <a:bodyPr anchor="ctr">
            <a:normAutofit/>
          </a:bodyPr>
          <a:lstStyle/>
          <a:p>
            <a:r>
              <a:rPr lang="en-US" sz="2000" dirty="0">
                <a:hlinkClick r:id="rId3"/>
              </a:rPr>
              <a:t>https://www.maine.gov/mdot/mapviewer/</a:t>
            </a:r>
            <a:r>
              <a:rPr lang="en-US" sz="2000" dirty="0"/>
              <a:t> </a:t>
            </a:r>
          </a:p>
          <a:p>
            <a:r>
              <a:rPr lang="en-US" sz="2000" dirty="0"/>
              <a:t>The Map Layers and </a:t>
            </a:r>
            <a:r>
              <a:rPr lang="en-US" sz="2000" dirty="0" err="1"/>
              <a:t>Basemap</a:t>
            </a:r>
            <a:r>
              <a:rPr lang="en-US" sz="2000" dirty="0"/>
              <a:t> Layers tabs include much of the data</a:t>
            </a:r>
          </a:p>
          <a:p>
            <a:r>
              <a:rPr lang="en-US" sz="2000" dirty="0"/>
              <a:t>The mapped data - catch basins, </a:t>
            </a:r>
            <a:r>
              <a:rPr lang="en-US" sz="2000" dirty="0" err="1"/>
              <a:t>crosspipes</a:t>
            </a:r>
            <a:r>
              <a:rPr lang="en-US" sz="2000" dirty="0"/>
              <a:t>, roads, etc. can be queried on the map to find recorded information on the feature.</a:t>
            </a:r>
          </a:p>
          <a:p>
            <a:r>
              <a:rPr lang="en-US" sz="2000" dirty="0"/>
              <a:t>The NWI wetlands are shown as light blue areas with the grass symbol and are associated with the wetlands layer typically listed at the bottom of the </a:t>
            </a:r>
            <a:r>
              <a:rPr lang="en-US" sz="2000" dirty="0" err="1"/>
              <a:t>Basemap</a:t>
            </a:r>
            <a:r>
              <a:rPr lang="en-US" sz="2000" dirty="0"/>
              <a:t> layers tab</a:t>
            </a:r>
          </a:p>
          <a:p>
            <a:endParaRPr lang="en-US" sz="2000" dirty="0"/>
          </a:p>
        </p:txBody>
      </p:sp>
      <p:pic>
        <p:nvPicPr>
          <p:cNvPr id="4" name="Picture 3">
            <a:extLst>
              <a:ext uri="{FF2B5EF4-FFF2-40B4-BE49-F238E27FC236}">
                <a16:creationId xmlns:a16="http://schemas.microsoft.com/office/drawing/2014/main" id="{AFD69FA3-34AB-4063-8CC9-3158A3BB7B86}"/>
              </a:ext>
            </a:extLst>
          </p:cNvPr>
          <p:cNvPicPr>
            <a:picLocks noChangeAspect="1"/>
          </p:cNvPicPr>
          <p:nvPr/>
        </p:nvPicPr>
        <p:blipFill>
          <a:blip r:embed="rId4"/>
          <a:stretch>
            <a:fillRect/>
          </a:stretch>
        </p:blipFill>
        <p:spPr>
          <a:xfrm>
            <a:off x="10824376" y="5752792"/>
            <a:ext cx="1036410" cy="774259"/>
          </a:xfrm>
          <a:prstGeom prst="rect">
            <a:avLst/>
          </a:prstGeom>
        </p:spPr>
      </p:pic>
    </p:spTree>
    <p:extLst>
      <p:ext uri="{BB962C8B-B14F-4D97-AF65-F5344CB8AC3E}">
        <p14:creationId xmlns:p14="http://schemas.microsoft.com/office/powerpoint/2010/main" val="546316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AC5FA72-9B69-49CC-93D9-D173ADE140E7}"/>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Map Viewer Summary</a:t>
            </a:r>
          </a:p>
        </p:txBody>
      </p:sp>
      <p:sp>
        <p:nvSpPr>
          <p:cNvPr id="3" name="Content Placeholder 2">
            <a:extLst>
              <a:ext uri="{FF2B5EF4-FFF2-40B4-BE49-F238E27FC236}">
                <a16:creationId xmlns:a16="http://schemas.microsoft.com/office/drawing/2014/main" id="{8DE087D8-BD19-4A21-99A1-CA1CF83CA616}"/>
              </a:ext>
            </a:extLst>
          </p:cNvPr>
          <p:cNvSpPr>
            <a:spLocks noGrp="1"/>
          </p:cNvSpPr>
          <p:nvPr>
            <p:ph idx="1"/>
          </p:nvPr>
        </p:nvSpPr>
        <p:spPr>
          <a:xfrm>
            <a:off x="1367623" y="2490436"/>
            <a:ext cx="10184191" cy="3567173"/>
          </a:xfrm>
        </p:spPr>
        <p:txBody>
          <a:bodyPr anchor="ctr">
            <a:normAutofit/>
          </a:bodyPr>
          <a:lstStyle/>
          <a:p>
            <a:r>
              <a:rPr lang="en-US" sz="2400" dirty="0"/>
              <a:t>Existing air photos, catch basins, wetlands, and culverts can be accessed</a:t>
            </a:r>
          </a:p>
          <a:p>
            <a:r>
              <a:rPr lang="en-US" sz="2400" dirty="0"/>
              <a:t>Drainage areas and flow lines can be delineated using the 2’ Lidar contours (currently most of the state is covered, soon the state will have complete coverage)</a:t>
            </a:r>
          </a:p>
          <a:p>
            <a:r>
              <a:rPr lang="en-US" sz="2400" dirty="0"/>
              <a:t>Drainage areas can be determined (best for areas between 0.2 and 200 acres)</a:t>
            </a:r>
          </a:p>
          <a:p>
            <a:r>
              <a:rPr lang="en-US" sz="2400" dirty="0"/>
              <a:t>Drainage area shape files can be saved </a:t>
            </a:r>
          </a:p>
        </p:txBody>
      </p:sp>
      <p:pic>
        <p:nvPicPr>
          <p:cNvPr id="4" name="Picture 3">
            <a:extLst>
              <a:ext uri="{FF2B5EF4-FFF2-40B4-BE49-F238E27FC236}">
                <a16:creationId xmlns:a16="http://schemas.microsoft.com/office/drawing/2014/main" id="{710B571C-5645-4F6A-922B-2808A7B4D66B}"/>
              </a:ext>
            </a:extLst>
          </p:cNvPr>
          <p:cNvPicPr>
            <a:picLocks noChangeAspect="1"/>
          </p:cNvPicPr>
          <p:nvPr/>
        </p:nvPicPr>
        <p:blipFill>
          <a:blip r:embed="rId3"/>
          <a:stretch>
            <a:fillRect/>
          </a:stretch>
        </p:blipFill>
        <p:spPr>
          <a:xfrm>
            <a:off x="11033609" y="5853244"/>
            <a:ext cx="1036410" cy="774259"/>
          </a:xfrm>
          <a:prstGeom prst="rect">
            <a:avLst/>
          </a:prstGeom>
        </p:spPr>
      </p:pic>
    </p:spTree>
    <p:extLst>
      <p:ext uri="{BB962C8B-B14F-4D97-AF65-F5344CB8AC3E}">
        <p14:creationId xmlns:p14="http://schemas.microsoft.com/office/powerpoint/2010/main" val="255557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9C7A84E-8128-44A9-A6D2-FE1D8D23203C}"/>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USGS StreamStats</a:t>
            </a:r>
          </a:p>
        </p:txBody>
      </p:sp>
      <p:sp>
        <p:nvSpPr>
          <p:cNvPr id="3" name="Content Placeholder 2">
            <a:extLst>
              <a:ext uri="{FF2B5EF4-FFF2-40B4-BE49-F238E27FC236}">
                <a16:creationId xmlns:a16="http://schemas.microsoft.com/office/drawing/2014/main" id="{E1002308-E6B9-4A43-B0E2-8B4B3CC6A2C0}"/>
              </a:ext>
            </a:extLst>
          </p:cNvPr>
          <p:cNvSpPr>
            <a:spLocks noGrp="1"/>
          </p:cNvSpPr>
          <p:nvPr>
            <p:ph idx="1"/>
          </p:nvPr>
        </p:nvSpPr>
        <p:spPr>
          <a:xfrm>
            <a:off x="1287118" y="2177170"/>
            <a:ext cx="10264697" cy="4490330"/>
          </a:xfrm>
        </p:spPr>
        <p:txBody>
          <a:bodyPr anchor="ctr">
            <a:normAutofit fontScale="92500" lnSpcReduction="10000"/>
          </a:bodyPr>
          <a:lstStyle/>
          <a:p>
            <a:r>
              <a:rPr lang="en-US" sz="2000" dirty="0">
                <a:hlinkClick r:id="rId3"/>
              </a:rPr>
              <a:t>https://streamstats.usgs.gov/ss/</a:t>
            </a:r>
            <a:endParaRPr lang="en-US" sz="2000" dirty="0"/>
          </a:p>
          <a:p>
            <a:r>
              <a:rPr lang="en-US" sz="2400" dirty="0"/>
              <a:t>For larger drainage basins and culverts (greater than 0.3 to 0.5 square miles (200 to 320 acres))</a:t>
            </a:r>
          </a:p>
          <a:p>
            <a:pPr lvl="1"/>
            <a:r>
              <a:rPr lang="en-US" sz="2000" dirty="0"/>
              <a:t>Pay attention to areas within 0.3-0.5 square miles – often find errors</a:t>
            </a:r>
          </a:p>
          <a:p>
            <a:r>
              <a:rPr lang="en-US" sz="2400" dirty="0"/>
              <a:t>Calculates flows based on USGS small area regression equations</a:t>
            </a:r>
          </a:p>
          <a:p>
            <a:r>
              <a:rPr lang="en-US" sz="2400" dirty="0"/>
              <a:t>Uses Lidar DEM data (for areas that were available when </a:t>
            </a:r>
            <a:r>
              <a:rPr lang="en-US" sz="2400" dirty="0" err="1"/>
              <a:t>StreamStats</a:t>
            </a:r>
            <a:r>
              <a:rPr lang="en-US" sz="2400" dirty="0"/>
              <a:t> was last updated) for drainage basin determination</a:t>
            </a:r>
          </a:p>
          <a:p>
            <a:r>
              <a:rPr lang="en-US" sz="2400" dirty="0"/>
              <a:t>Near road ditches and </a:t>
            </a:r>
            <a:r>
              <a:rPr lang="en-US" sz="2400" dirty="0" err="1"/>
              <a:t>crosspipes</a:t>
            </a:r>
            <a:r>
              <a:rPr lang="en-US" sz="2400" dirty="0"/>
              <a:t> limit accuracy on drainage areas less than half a square mile</a:t>
            </a:r>
          </a:p>
          <a:p>
            <a:r>
              <a:rPr lang="en-US" sz="2400" dirty="0"/>
              <a:t>Many of the drainage basins appropriate for </a:t>
            </a:r>
            <a:r>
              <a:rPr lang="en-US" sz="2400" dirty="0" err="1"/>
              <a:t>StreamStats</a:t>
            </a:r>
            <a:r>
              <a:rPr lang="en-US" sz="2400" dirty="0"/>
              <a:t> will also be possible fish passage structures. The Environmental Office should be contacted if a larger drainage basin is encountered.</a:t>
            </a:r>
          </a:p>
          <a:p>
            <a:r>
              <a:rPr lang="en-US" sz="2400" dirty="0"/>
              <a:t>In general, this will be for </a:t>
            </a:r>
            <a:r>
              <a:rPr lang="en-US" sz="2400" dirty="0" err="1"/>
              <a:t>crosspipes</a:t>
            </a:r>
            <a:r>
              <a:rPr lang="en-US" sz="2400" dirty="0"/>
              <a:t> 36” and larger</a:t>
            </a:r>
          </a:p>
        </p:txBody>
      </p:sp>
      <p:pic>
        <p:nvPicPr>
          <p:cNvPr id="4" name="Picture 3">
            <a:extLst>
              <a:ext uri="{FF2B5EF4-FFF2-40B4-BE49-F238E27FC236}">
                <a16:creationId xmlns:a16="http://schemas.microsoft.com/office/drawing/2014/main" id="{9A3E593B-AC3F-4681-AE86-525B65786685}"/>
              </a:ext>
            </a:extLst>
          </p:cNvPr>
          <p:cNvPicPr>
            <a:picLocks noChangeAspect="1"/>
          </p:cNvPicPr>
          <p:nvPr/>
        </p:nvPicPr>
        <p:blipFill>
          <a:blip r:embed="rId4"/>
          <a:stretch>
            <a:fillRect/>
          </a:stretch>
        </p:blipFill>
        <p:spPr>
          <a:xfrm>
            <a:off x="10833974" y="5835154"/>
            <a:ext cx="1036410" cy="774259"/>
          </a:xfrm>
          <a:prstGeom prst="rect">
            <a:avLst/>
          </a:prstGeom>
        </p:spPr>
      </p:pic>
    </p:spTree>
    <p:extLst>
      <p:ext uri="{BB962C8B-B14F-4D97-AF65-F5344CB8AC3E}">
        <p14:creationId xmlns:p14="http://schemas.microsoft.com/office/powerpoint/2010/main" val="567978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A2FEB22-F94D-484D-AB30-254302439755}"/>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Defining ‘I’ – Rainfall Intensity</a:t>
            </a:r>
          </a:p>
        </p:txBody>
      </p:sp>
      <p:sp>
        <p:nvSpPr>
          <p:cNvPr id="3" name="Content Placeholder 2">
            <a:extLst>
              <a:ext uri="{FF2B5EF4-FFF2-40B4-BE49-F238E27FC236}">
                <a16:creationId xmlns:a16="http://schemas.microsoft.com/office/drawing/2014/main" id="{D7451544-3437-4F03-A327-C04756A8D108}"/>
              </a:ext>
            </a:extLst>
          </p:cNvPr>
          <p:cNvSpPr>
            <a:spLocks noGrp="1"/>
          </p:cNvSpPr>
          <p:nvPr>
            <p:ph idx="1"/>
          </p:nvPr>
        </p:nvSpPr>
        <p:spPr>
          <a:xfrm>
            <a:off x="1071888" y="2282810"/>
            <a:ext cx="10037932" cy="2836166"/>
          </a:xfrm>
        </p:spPr>
        <p:txBody>
          <a:bodyPr anchor="ctr">
            <a:normAutofit/>
          </a:bodyPr>
          <a:lstStyle/>
          <a:p>
            <a:r>
              <a:rPr lang="en-US" dirty="0"/>
              <a:t>Based on Time of Concentration, Tc, and Precipitation Data</a:t>
            </a:r>
          </a:p>
          <a:p>
            <a:r>
              <a:rPr lang="en-US" dirty="0"/>
              <a:t>Time of Concentration – Tc</a:t>
            </a:r>
          </a:p>
          <a:p>
            <a:pPr lvl="1"/>
            <a:r>
              <a:rPr lang="en-US" sz="1600" dirty="0"/>
              <a:t>The time it takes for water to travel from the most hydraulically distant point to the collection point. The Tc is used to determine the appropriate rainfall intensity and duration for a particular flow event. The storm intensity and duration data is reported in the NOAA Atlas 14 data tables.</a:t>
            </a:r>
            <a:endParaRPr lang="en-US" dirty="0"/>
          </a:p>
          <a:p>
            <a:r>
              <a:rPr lang="en-US" dirty="0"/>
              <a:t>USGS Lag to Peak Regression Equation</a:t>
            </a:r>
            <a:endParaRPr lang="en-US" i="1" dirty="0">
              <a:solidFill>
                <a:srgbClr val="C00000"/>
              </a:solidFill>
            </a:endParaRPr>
          </a:p>
          <a:p>
            <a:pPr lvl="1"/>
            <a:r>
              <a:rPr lang="en-US" sz="1200" dirty="0"/>
              <a:t>This equation, adapted to calculate the time of concentration, is incorporated in the MaineDOT Hydrology Workbook.</a:t>
            </a:r>
          </a:p>
          <a:p>
            <a:pPr marL="457200" lvl="1" indent="0">
              <a:buNone/>
            </a:pPr>
            <a:endParaRPr lang="en-US" sz="1500" dirty="0"/>
          </a:p>
        </p:txBody>
      </p:sp>
      <p:pic>
        <p:nvPicPr>
          <p:cNvPr id="4" name="Picture 3">
            <a:extLst>
              <a:ext uri="{FF2B5EF4-FFF2-40B4-BE49-F238E27FC236}">
                <a16:creationId xmlns:a16="http://schemas.microsoft.com/office/drawing/2014/main" id="{85188390-7D68-45E3-8E9E-5A34243D98C7}"/>
              </a:ext>
            </a:extLst>
          </p:cNvPr>
          <p:cNvPicPr>
            <a:picLocks noChangeAspect="1"/>
          </p:cNvPicPr>
          <p:nvPr/>
        </p:nvPicPr>
        <p:blipFill>
          <a:blip r:embed="rId3"/>
          <a:stretch>
            <a:fillRect/>
          </a:stretch>
        </p:blipFill>
        <p:spPr>
          <a:xfrm>
            <a:off x="10869304" y="5797064"/>
            <a:ext cx="1036410" cy="774259"/>
          </a:xfrm>
          <a:prstGeom prst="rect">
            <a:avLst/>
          </a:prstGeom>
        </p:spPr>
      </p:pic>
      <p:pic>
        <p:nvPicPr>
          <p:cNvPr id="11" name="Picture 10">
            <a:extLst>
              <a:ext uri="{FF2B5EF4-FFF2-40B4-BE49-F238E27FC236}">
                <a16:creationId xmlns:a16="http://schemas.microsoft.com/office/drawing/2014/main" id="{7E6F3AEC-7795-4AC4-8D01-FB6D391D5052}"/>
              </a:ext>
            </a:extLst>
          </p:cNvPr>
          <p:cNvPicPr>
            <a:picLocks noChangeAspect="1"/>
          </p:cNvPicPr>
          <p:nvPr/>
        </p:nvPicPr>
        <p:blipFill>
          <a:blip r:embed="rId4"/>
          <a:stretch>
            <a:fillRect/>
          </a:stretch>
        </p:blipFill>
        <p:spPr>
          <a:xfrm>
            <a:off x="1688774" y="4947598"/>
            <a:ext cx="8177704" cy="1623725"/>
          </a:xfrm>
          <a:prstGeom prst="rect">
            <a:avLst/>
          </a:prstGeom>
        </p:spPr>
      </p:pic>
    </p:spTree>
    <p:extLst>
      <p:ext uri="{BB962C8B-B14F-4D97-AF65-F5344CB8AC3E}">
        <p14:creationId xmlns:p14="http://schemas.microsoft.com/office/powerpoint/2010/main" val="373712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B5E2-4566-4C1A-AE8E-99FAF569FD45}"/>
              </a:ext>
            </a:extLst>
          </p:cNvPr>
          <p:cNvSpPr>
            <a:spLocks noGrp="1"/>
          </p:cNvSpPr>
          <p:nvPr>
            <p:ph type="title"/>
          </p:nvPr>
        </p:nvSpPr>
        <p:spPr>
          <a:xfrm>
            <a:off x="0" y="167148"/>
            <a:ext cx="12192000" cy="513890"/>
          </a:xfrm>
          <a:solidFill>
            <a:schemeClr val="accent1"/>
          </a:solidFill>
        </p:spPr>
        <p:txBody>
          <a:bodyPr>
            <a:normAutofit fontScale="90000"/>
          </a:bodyPr>
          <a:lstStyle/>
          <a:p>
            <a:r>
              <a:rPr lang="en-US" sz="3200" b="1" dirty="0">
                <a:solidFill>
                  <a:schemeClr val="bg1"/>
                </a:solidFill>
              </a:rPr>
              <a:t>     NOAA Atlas 14 website – Precipitation Data</a:t>
            </a:r>
          </a:p>
        </p:txBody>
      </p:sp>
      <p:sp>
        <p:nvSpPr>
          <p:cNvPr id="3" name="Content Placeholder 2">
            <a:extLst>
              <a:ext uri="{FF2B5EF4-FFF2-40B4-BE49-F238E27FC236}">
                <a16:creationId xmlns:a16="http://schemas.microsoft.com/office/drawing/2014/main" id="{494423AB-C4B0-41EB-B98A-515B892B61D5}"/>
              </a:ext>
            </a:extLst>
          </p:cNvPr>
          <p:cNvSpPr>
            <a:spLocks noGrp="1"/>
          </p:cNvSpPr>
          <p:nvPr>
            <p:ph idx="1"/>
          </p:nvPr>
        </p:nvSpPr>
        <p:spPr>
          <a:xfrm>
            <a:off x="580103" y="816077"/>
            <a:ext cx="11027697" cy="5360886"/>
          </a:xfrm>
        </p:spPr>
        <p:txBody>
          <a:bodyPr/>
          <a:lstStyle/>
          <a:p>
            <a:r>
              <a:rPr lang="en-US" b="1" dirty="0">
                <a:hlinkClick r:id="rId2"/>
              </a:rPr>
              <a:t>https://hdsc.nws.noaa.gov/hdsc/pfds/pfds_map_cont.html?bkmrk=me</a:t>
            </a:r>
            <a:endParaRPr lang="en-US" b="1" dirty="0"/>
          </a:p>
          <a:p>
            <a:endParaRPr lang="en-US" dirty="0"/>
          </a:p>
        </p:txBody>
      </p:sp>
      <p:pic>
        <p:nvPicPr>
          <p:cNvPr id="4" name="Picture 3">
            <a:extLst>
              <a:ext uri="{FF2B5EF4-FFF2-40B4-BE49-F238E27FC236}">
                <a16:creationId xmlns:a16="http://schemas.microsoft.com/office/drawing/2014/main" id="{1650BC83-54B8-4260-BFA0-6B63A1329556}"/>
              </a:ext>
            </a:extLst>
          </p:cNvPr>
          <p:cNvPicPr>
            <a:picLocks noChangeAspect="1"/>
          </p:cNvPicPr>
          <p:nvPr/>
        </p:nvPicPr>
        <p:blipFill>
          <a:blip r:embed="rId3"/>
          <a:stretch>
            <a:fillRect/>
          </a:stretch>
        </p:blipFill>
        <p:spPr>
          <a:xfrm>
            <a:off x="1627238" y="1375185"/>
            <a:ext cx="9098114" cy="5117689"/>
          </a:xfrm>
          <a:prstGeom prst="rect">
            <a:avLst/>
          </a:prstGeom>
        </p:spPr>
      </p:pic>
      <p:pic>
        <p:nvPicPr>
          <p:cNvPr id="5" name="Picture 4">
            <a:extLst>
              <a:ext uri="{FF2B5EF4-FFF2-40B4-BE49-F238E27FC236}">
                <a16:creationId xmlns:a16="http://schemas.microsoft.com/office/drawing/2014/main" id="{64E97046-CDC0-4E83-9CB2-7A4906C0B7FF}"/>
              </a:ext>
            </a:extLst>
          </p:cNvPr>
          <p:cNvPicPr>
            <a:picLocks noChangeAspect="1"/>
          </p:cNvPicPr>
          <p:nvPr/>
        </p:nvPicPr>
        <p:blipFill>
          <a:blip r:embed="rId4"/>
          <a:stretch>
            <a:fillRect/>
          </a:stretch>
        </p:blipFill>
        <p:spPr>
          <a:xfrm>
            <a:off x="11012614" y="5916593"/>
            <a:ext cx="1036410" cy="774259"/>
          </a:xfrm>
          <a:prstGeom prst="rect">
            <a:avLst/>
          </a:prstGeom>
        </p:spPr>
      </p:pic>
    </p:spTree>
    <p:extLst>
      <p:ext uri="{BB962C8B-B14F-4D97-AF65-F5344CB8AC3E}">
        <p14:creationId xmlns:p14="http://schemas.microsoft.com/office/powerpoint/2010/main" val="2851062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97CC-A011-483C-840E-980435E38FFA}"/>
              </a:ext>
            </a:extLst>
          </p:cNvPr>
          <p:cNvSpPr>
            <a:spLocks noGrp="1"/>
          </p:cNvSpPr>
          <p:nvPr>
            <p:ph type="title"/>
          </p:nvPr>
        </p:nvSpPr>
        <p:spPr>
          <a:xfrm>
            <a:off x="0" y="167149"/>
            <a:ext cx="12192000" cy="683642"/>
          </a:xfrm>
          <a:solidFill>
            <a:schemeClr val="accent1"/>
          </a:solidFill>
        </p:spPr>
        <p:txBody>
          <a:bodyPr>
            <a:noAutofit/>
          </a:bodyPr>
          <a:lstStyle/>
          <a:p>
            <a:r>
              <a:rPr lang="en-US" sz="3200" b="1" dirty="0">
                <a:solidFill>
                  <a:schemeClr val="bg1"/>
                </a:solidFill>
              </a:rPr>
              <a:t>     Collecting the data from Atlas 14</a:t>
            </a:r>
          </a:p>
        </p:txBody>
      </p:sp>
      <p:sp>
        <p:nvSpPr>
          <p:cNvPr id="3" name="Content Placeholder 2">
            <a:extLst>
              <a:ext uri="{FF2B5EF4-FFF2-40B4-BE49-F238E27FC236}">
                <a16:creationId xmlns:a16="http://schemas.microsoft.com/office/drawing/2014/main" id="{CF3BC873-2101-4728-A252-82C8CCA92C03}"/>
              </a:ext>
            </a:extLst>
          </p:cNvPr>
          <p:cNvSpPr>
            <a:spLocks noGrp="1"/>
          </p:cNvSpPr>
          <p:nvPr>
            <p:ph idx="1"/>
          </p:nvPr>
        </p:nvSpPr>
        <p:spPr>
          <a:xfrm>
            <a:off x="838200" y="1041400"/>
            <a:ext cx="10515600" cy="5257800"/>
          </a:xfrm>
        </p:spPr>
        <p:txBody>
          <a:bodyPr>
            <a:noAutofit/>
          </a:bodyPr>
          <a:lstStyle/>
          <a:p>
            <a:r>
              <a:rPr lang="en-US" sz="2000" dirty="0"/>
              <a:t>Move the red + sign to the project location</a:t>
            </a:r>
          </a:p>
          <a:p>
            <a:r>
              <a:rPr lang="en-US" sz="2000" dirty="0"/>
              <a:t>Zoom in until the + sign is over the project area</a:t>
            </a:r>
          </a:p>
          <a:p>
            <a:r>
              <a:rPr lang="en-US" sz="2000" dirty="0"/>
              <a:t>With Precipitation Depth visible at the top of the screen</a:t>
            </a:r>
          </a:p>
          <a:p>
            <a:r>
              <a:rPr lang="en-US" sz="2000" dirty="0"/>
              <a:t>And Precipitation Frequency visible at the bottom of the screen</a:t>
            </a:r>
          </a:p>
          <a:p>
            <a:r>
              <a:rPr lang="en-US" sz="2000" dirty="0"/>
              <a:t>Press the Submit button to generate a CSV file of the rainfall depth data</a:t>
            </a:r>
          </a:p>
          <a:p>
            <a:r>
              <a:rPr lang="en-US" sz="2000" dirty="0"/>
              <a:t>Copy this data, the cells with data values, and paste it to the Depth tab of the MaineDOT Hydrology Workbook</a:t>
            </a:r>
          </a:p>
          <a:p>
            <a:r>
              <a:rPr lang="en-US" sz="2000" dirty="0"/>
              <a:t>Also copy the reference map into the Precipitation Depth tab</a:t>
            </a:r>
          </a:p>
          <a:p>
            <a:r>
              <a:rPr lang="en-US" sz="2000" dirty="0"/>
              <a:t>Go to the Precipitation Depth tab at the top of the webpage and press the down arrow to bring up the Precipitation Intensity</a:t>
            </a:r>
          </a:p>
          <a:p>
            <a:r>
              <a:rPr lang="en-US" sz="2000" dirty="0"/>
              <a:t>Again, go to the bottom of the page and press the Submit button to generate a CSV file of the rainfall intensity data.</a:t>
            </a:r>
          </a:p>
          <a:p>
            <a:r>
              <a:rPr lang="en-US" sz="2000" dirty="0"/>
              <a:t>Copy this data, and paste it to the Intensity tab of the Maine DOT Hydrology Workbook</a:t>
            </a:r>
          </a:p>
        </p:txBody>
      </p:sp>
      <p:pic>
        <p:nvPicPr>
          <p:cNvPr id="4" name="Picture 3">
            <a:extLst>
              <a:ext uri="{FF2B5EF4-FFF2-40B4-BE49-F238E27FC236}">
                <a16:creationId xmlns:a16="http://schemas.microsoft.com/office/drawing/2014/main" id="{D0128283-AE75-4718-8692-8386F7214B35}"/>
              </a:ext>
            </a:extLst>
          </p:cNvPr>
          <p:cNvPicPr>
            <a:picLocks noChangeAspect="1"/>
          </p:cNvPicPr>
          <p:nvPr/>
        </p:nvPicPr>
        <p:blipFill>
          <a:blip r:embed="rId2"/>
          <a:stretch>
            <a:fillRect/>
          </a:stretch>
        </p:blipFill>
        <p:spPr>
          <a:xfrm>
            <a:off x="10835595" y="5816600"/>
            <a:ext cx="1036410" cy="774259"/>
          </a:xfrm>
          <a:prstGeom prst="rect">
            <a:avLst/>
          </a:prstGeom>
        </p:spPr>
      </p:pic>
    </p:spTree>
    <p:extLst>
      <p:ext uri="{BB962C8B-B14F-4D97-AF65-F5344CB8AC3E}">
        <p14:creationId xmlns:p14="http://schemas.microsoft.com/office/powerpoint/2010/main" val="114506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F604-9CAB-40A6-990D-EA585A673B90}"/>
              </a:ext>
            </a:extLst>
          </p:cNvPr>
          <p:cNvSpPr>
            <a:spLocks noGrp="1"/>
          </p:cNvSpPr>
          <p:nvPr>
            <p:ph type="title"/>
          </p:nvPr>
        </p:nvSpPr>
        <p:spPr>
          <a:xfrm>
            <a:off x="0" y="137652"/>
            <a:ext cx="12192000" cy="721090"/>
          </a:xfrm>
          <a:solidFill>
            <a:schemeClr val="accent1"/>
          </a:solidFill>
        </p:spPr>
        <p:txBody>
          <a:bodyPr>
            <a:noAutofit/>
          </a:bodyPr>
          <a:lstStyle/>
          <a:p>
            <a:r>
              <a:rPr lang="en-US" sz="3200" b="1" dirty="0">
                <a:solidFill>
                  <a:schemeClr val="bg1"/>
                </a:solidFill>
              </a:rPr>
              <a:t>     NOAA Atlas 14 Data and Map in the Hydrology Workbook</a:t>
            </a:r>
          </a:p>
        </p:txBody>
      </p:sp>
      <p:pic>
        <p:nvPicPr>
          <p:cNvPr id="5" name="Picture 4">
            <a:extLst>
              <a:ext uri="{FF2B5EF4-FFF2-40B4-BE49-F238E27FC236}">
                <a16:creationId xmlns:a16="http://schemas.microsoft.com/office/drawing/2014/main" id="{A46FE2F7-75A0-4401-96F5-C54B47648F0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7295" y="1015454"/>
            <a:ext cx="11607339" cy="5442797"/>
          </a:xfrm>
          <a:prstGeom prst="rect">
            <a:avLst/>
          </a:prstGeom>
        </p:spPr>
      </p:pic>
      <p:pic>
        <p:nvPicPr>
          <p:cNvPr id="8" name="Picture 7">
            <a:extLst>
              <a:ext uri="{FF2B5EF4-FFF2-40B4-BE49-F238E27FC236}">
                <a16:creationId xmlns:a16="http://schemas.microsoft.com/office/drawing/2014/main" id="{7F8437FE-9853-4F52-8129-FDDDF87386AC}"/>
              </a:ext>
            </a:extLst>
          </p:cNvPr>
          <p:cNvPicPr>
            <a:picLocks noChangeAspect="1"/>
          </p:cNvPicPr>
          <p:nvPr/>
        </p:nvPicPr>
        <p:blipFill>
          <a:blip r:embed="rId4"/>
          <a:stretch>
            <a:fillRect/>
          </a:stretch>
        </p:blipFill>
        <p:spPr>
          <a:xfrm>
            <a:off x="10878224" y="5930478"/>
            <a:ext cx="1036410" cy="774259"/>
          </a:xfrm>
          <a:prstGeom prst="rect">
            <a:avLst/>
          </a:prstGeom>
        </p:spPr>
      </p:pic>
    </p:spTree>
    <p:extLst>
      <p:ext uri="{BB962C8B-B14F-4D97-AF65-F5344CB8AC3E}">
        <p14:creationId xmlns:p14="http://schemas.microsoft.com/office/powerpoint/2010/main" val="297188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FEB22-F94D-484D-AB30-254302439755}"/>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Defining ‘C’ – Runoff Coefficient</a:t>
            </a:r>
          </a:p>
        </p:txBody>
      </p:sp>
      <p:sp>
        <p:nvSpPr>
          <p:cNvPr id="3" name="Content Placeholder 2">
            <a:extLst>
              <a:ext uri="{FF2B5EF4-FFF2-40B4-BE49-F238E27FC236}">
                <a16:creationId xmlns:a16="http://schemas.microsoft.com/office/drawing/2014/main" id="{D7451544-3437-4F03-A327-C04756A8D108}"/>
              </a:ext>
            </a:extLst>
          </p:cNvPr>
          <p:cNvSpPr>
            <a:spLocks noGrp="1"/>
          </p:cNvSpPr>
          <p:nvPr>
            <p:ph idx="1"/>
          </p:nvPr>
        </p:nvSpPr>
        <p:spPr>
          <a:xfrm>
            <a:off x="1367624" y="2490436"/>
            <a:ext cx="9708995" cy="3846864"/>
          </a:xfrm>
        </p:spPr>
        <p:txBody>
          <a:bodyPr anchor="ctr">
            <a:normAutofit fontScale="85000" lnSpcReduction="10000"/>
          </a:bodyPr>
          <a:lstStyle/>
          <a:p>
            <a:r>
              <a:rPr lang="en-US" sz="3300" dirty="0"/>
              <a:t>Used in the Rational Equation</a:t>
            </a:r>
          </a:p>
          <a:p>
            <a:r>
              <a:rPr lang="en-US" sz="3300" dirty="0"/>
              <a:t>‘C’ is the percentage of the rainfall that reaches the collection point</a:t>
            </a:r>
          </a:p>
          <a:p>
            <a:pPr lvl="1"/>
            <a:r>
              <a:rPr lang="en-US" sz="2800" dirty="0"/>
              <a:t>Assumed constant based on each drainage area</a:t>
            </a:r>
          </a:p>
          <a:p>
            <a:r>
              <a:rPr lang="en-US" sz="3300" dirty="0"/>
              <a:t>‘C’ is actually variable based on the following characteristics:</a:t>
            </a:r>
          </a:p>
          <a:p>
            <a:pPr lvl="1"/>
            <a:r>
              <a:rPr lang="en-US" sz="2600" dirty="0"/>
              <a:t>Land use – Forest, Field, Residential housing, Urban, paved</a:t>
            </a:r>
          </a:p>
          <a:p>
            <a:pPr lvl="1"/>
            <a:r>
              <a:rPr lang="en-US" sz="2600" dirty="0"/>
              <a:t>Soil Type – Sandy to clayey</a:t>
            </a:r>
          </a:p>
          <a:p>
            <a:pPr lvl="1"/>
            <a:r>
              <a:rPr lang="en-US" sz="2600" dirty="0"/>
              <a:t>Ground slope</a:t>
            </a:r>
          </a:p>
          <a:p>
            <a:pPr lvl="1"/>
            <a:r>
              <a:rPr lang="en-US" sz="2600" dirty="0"/>
              <a:t>Wetlands – be aware if they exist in an area</a:t>
            </a:r>
          </a:p>
          <a:p>
            <a:pPr lvl="1"/>
            <a:r>
              <a:rPr lang="en-US" sz="2600" dirty="0"/>
              <a:t>Rainfall Intensity – heavier rainfall results in higher runoff</a:t>
            </a:r>
          </a:p>
          <a:p>
            <a:pPr marL="457200" lvl="1" indent="0">
              <a:buNone/>
            </a:pPr>
            <a:endParaRPr lang="en-US" sz="3600" dirty="0"/>
          </a:p>
          <a:p>
            <a:pPr marL="457200" lvl="1" indent="0">
              <a:buNone/>
            </a:pPr>
            <a:endParaRPr lang="en-US" sz="1500" dirty="0"/>
          </a:p>
        </p:txBody>
      </p:sp>
      <p:pic>
        <p:nvPicPr>
          <p:cNvPr id="4" name="Picture 3">
            <a:extLst>
              <a:ext uri="{FF2B5EF4-FFF2-40B4-BE49-F238E27FC236}">
                <a16:creationId xmlns:a16="http://schemas.microsoft.com/office/drawing/2014/main" id="{85188390-7D68-45E3-8E9E-5A34243D98C7}"/>
              </a:ext>
            </a:extLst>
          </p:cNvPr>
          <p:cNvPicPr>
            <a:picLocks noChangeAspect="1"/>
          </p:cNvPicPr>
          <p:nvPr/>
        </p:nvPicPr>
        <p:blipFill>
          <a:blip r:embed="rId3"/>
          <a:stretch>
            <a:fillRect/>
          </a:stretch>
        </p:blipFill>
        <p:spPr>
          <a:xfrm>
            <a:off x="10869304" y="5797064"/>
            <a:ext cx="1036410" cy="774259"/>
          </a:xfrm>
          <a:prstGeom prst="rect">
            <a:avLst/>
          </a:prstGeom>
        </p:spPr>
      </p:pic>
    </p:spTree>
    <p:extLst>
      <p:ext uri="{BB962C8B-B14F-4D97-AF65-F5344CB8AC3E}">
        <p14:creationId xmlns:p14="http://schemas.microsoft.com/office/powerpoint/2010/main" val="321136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A0BF8-457F-4189-BF22-C83872F4B615}"/>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Calculating the Runoff Coefficient </a:t>
            </a:r>
            <a:r>
              <a:rPr lang="en-US" sz="4000" dirty="0">
                <a:solidFill>
                  <a:srgbClr val="FFFFFF"/>
                </a:solidFill>
              </a:rPr>
              <a:t/>
            </a:r>
            <a:br>
              <a:rPr lang="en-US" sz="4000" dirty="0">
                <a:solidFill>
                  <a:srgbClr val="FFFFFF"/>
                </a:solidFill>
              </a:rPr>
            </a:br>
            <a:r>
              <a:rPr lang="en-US" sz="4000" dirty="0">
                <a:solidFill>
                  <a:srgbClr val="FFFFFF"/>
                </a:solidFill>
              </a:rPr>
              <a:t>	</a:t>
            </a:r>
            <a:r>
              <a:rPr lang="en-US" sz="3200" dirty="0">
                <a:solidFill>
                  <a:srgbClr val="FFFFFF"/>
                </a:solidFill>
              </a:rPr>
              <a:t>Information Sources</a:t>
            </a:r>
          </a:p>
        </p:txBody>
      </p:sp>
      <p:sp>
        <p:nvSpPr>
          <p:cNvPr id="3" name="Content Placeholder 2">
            <a:extLst>
              <a:ext uri="{FF2B5EF4-FFF2-40B4-BE49-F238E27FC236}">
                <a16:creationId xmlns:a16="http://schemas.microsoft.com/office/drawing/2014/main" id="{E46A2F83-5A0F-4C02-8CD9-51906BEC9208}"/>
              </a:ext>
            </a:extLst>
          </p:cNvPr>
          <p:cNvSpPr>
            <a:spLocks noGrp="1"/>
          </p:cNvSpPr>
          <p:nvPr>
            <p:ph idx="1"/>
          </p:nvPr>
        </p:nvSpPr>
        <p:spPr>
          <a:xfrm>
            <a:off x="1367624" y="2490436"/>
            <a:ext cx="9855579" cy="3567173"/>
          </a:xfrm>
        </p:spPr>
        <p:txBody>
          <a:bodyPr anchor="ctr">
            <a:normAutofit/>
          </a:bodyPr>
          <a:lstStyle/>
          <a:p>
            <a:r>
              <a:rPr lang="en-US" sz="2400" dirty="0"/>
              <a:t>Soil, Land Use and the Runoff Coefficient</a:t>
            </a:r>
          </a:p>
          <a:p>
            <a:pPr lvl="1"/>
            <a:r>
              <a:rPr lang="en-US" dirty="0"/>
              <a:t>General soil types can be found on the NRCS Web Soil Survey  </a:t>
            </a:r>
            <a:r>
              <a:rPr lang="en-US" dirty="0">
                <a:hlinkClick r:id="rId3"/>
              </a:rPr>
              <a:t>https://websoilsurvey.sc.egov.usda.gov/App/WebSoilSurvey.aspx</a:t>
            </a:r>
            <a:r>
              <a:rPr lang="en-US" dirty="0"/>
              <a:t> </a:t>
            </a:r>
          </a:p>
          <a:p>
            <a:pPr lvl="2"/>
            <a:r>
              <a:rPr lang="en-US" dirty="0"/>
              <a:t>Under Soil Reports –&gt; Water Features –&gt; Hydraulic Soil Group and Surface Runoff</a:t>
            </a:r>
          </a:p>
          <a:p>
            <a:pPr lvl="1"/>
            <a:r>
              <a:rPr lang="en-US" dirty="0"/>
              <a:t>General Land Use can be determined by the Map Viewer Imagery layer</a:t>
            </a:r>
          </a:p>
          <a:p>
            <a:pPr lvl="1"/>
            <a:r>
              <a:rPr lang="en-US" dirty="0"/>
              <a:t>The Runoff Coefficient ‘C’ is determined from Table 3-1 of HEC22 by combining these two factors</a:t>
            </a:r>
          </a:p>
          <a:p>
            <a:pPr lvl="1"/>
            <a:endParaRPr lang="en-US" dirty="0"/>
          </a:p>
        </p:txBody>
      </p:sp>
      <p:pic>
        <p:nvPicPr>
          <p:cNvPr id="4" name="Picture 3">
            <a:extLst>
              <a:ext uri="{FF2B5EF4-FFF2-40B4-BE49-F238E27FC236}">
                <a16:creationId xmlns:a16="http://schemas.microsoft.com/office/drawing/2014/main" id="{A71EE1C2-F228-4D5F-90E3-5245518025CF}"/>
              </a:ext>
            </a:extLst>
          </p:cNvPr>
          <p:cNvPicPr>
            <a:picLocks noChangeAspect="1"/>
          </p:cNvPicPr>
          <p:nvPr/>
        </p:nvPicPr>
        <p:blipFill>
          <a:blip r:embed="rId4"/>
          <a:stretch>
            <a:fillRect/>
          </a:stretch>
        </p:blipFill>
        <p:spPr>
          <a:xfrm>
            <a:off x="10704998" y="5752792"/>
            <a:ext cx="1036410" cy="774259"/>
          </a:xfrm>
          <a:prstGeom prst="rect">
            <a:avLst/>
          </a:prstGeom>
        </p:spPr>
      </p:pic>
    </p:spTree>
    <p:extLst>
      <p:ext uri="{BB962C8B-B14F-4D97-AF65-F5344CB8AC3E}">
        <p14:creationId xmlns:p14="http://schemas.microsoft.com/office/powerpoint/2010/main" val="381647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349D-E3DE-4C1C-9B0F-7229863175C6}"/>
              </a:ext>
            </a:extLst>
          </p:cNvPr>
          <p:cNvSpPr>
            <a:spLocks noGrp="1"/>
          </p:cNvSpPr>
          <p:nvPr>
            <p:ph type="title"/>
          </p:nvPr>
        </p:nvSpPr>
        <p:spPr>
          <a:xfrm>
            <a:off x="0" y="365125"/>
            <a:ext cx="12192000" cy="777875"/>
          </a:xfrm>
          <a:solidFill>
            <a:schemeClr val="accent1"/>
          </a:solidFill>
        </p:spPr>
        <p:txBody>
          <a:bodyPr>
            <a:normAutofit/>
          </a:bodyPr>
          <a:lstStyle/>
          <a:p>
            <a:r>
              <a:rPr lang="en-US" sz="3200" b="1" dirty="0"/>
              <a:t>     </a:t>
            </a:r>
            <a:r>
              <a:rPr lang="en-US" sz="3200" b="1" dirty="0">
                <a:solidFill>
                  <a:schemeClr val="bg1"/>
                </a:solidFill>
              </a:rPr>
              <a:t>NRCS Web Soil Survey</a:t>
            </a:r>
          </a:p>
        </p:txBody>
      </p:sp>
      <p:pic>
        <p:nvPicPr>
          <p:cNvPr id="4" name="Content Placeholder 3">
            <a:extLst>
              <a:ext uri="{FF2B5EF4-FFF2-40B4-BE49-F238E27FC236}">
                <a16:creationId xmlns:a16="http://schemas.microsoft.com/office/drawing/2014/main" id="{FC531E9E-C279-4683-A0C0-B86A20803B6E}"/>
              </a:ext>
            </a:extLst>
          </p:cNvPr>
          <p:cNvPicPr>
            <a:picLocks noGrp="1" noChangeAspect="1"/>
          </p:cNvPicPr>
          <p:nvPr>
            <p:ph idx="1"/>
          </p:nvPr>
        </p:nvPicPr>
        <p:blipFill>
          <a:blip r:embed="rId3"/>
          <a:stretch>
            <a:fillRect/>
          </a:stretch>
        </p:blipFill>
        <p:spPr>
          <a:xfrm>
            <a:off x="1386348" y="1352114"/>
            <a:ext cx="9507793" cy="5348133"/>
          </a:xfrm>
          <a:prstGeom prst="rect">
            <a:avLst/>
          </a:prstGeom>
        </p:spPr>
      </p:pic>
      <p:pic>
        <p:nvPicPr>
          <p:cNvPr id="5" name="Picture 4">
            <a:extLst>
              <a:ext uri="{FF2B5EF4-FFF2-40B4-BE49-F238E27FC236}">
                <a16:creationId xmlns:a16="http://schemas.microsoft.com/office/drawing/2014/main" id="{D10B8DFE-4A5E-41EF-A48D-C92F0A7B63CD}"/>
              </a:ext>
            </a:extLst>
          </p:cNvPr>
          <p:cNvPicPr>
            <a:picLocks noChangeAspect="1"/>
          </p:cNvPicPr>
          <p:nvPr/>
        </p:nvPicPr>
        <p:blipFill>
          <a:blip r:embed="rId4"/>
          <a:stretch>
            <a:fillRect/>
          </a:stretch>
        </p:blipFill>
        <p:spPr>
          <a:xfrm>
            <a:off x="11026095" y="5925988"/>
            <a:ext cx="1036410" cy="774259"/>
          </a:xfrm>
          <a:prstGeom prst="rect">
            <a:avLst/>
          </a:prstGeom>
        </p:spPr>
      </p:pic>
    </p:spTree>
    <p:extLst>
      <p:ext uri="{BB962C8B-B14F-4D97-AF65-F5344CB8AC3E}">
        <p14:creationId xmlns:p14="http://schemas.microsoft.com/office/powerpoint/2010/main" val="295631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What We Will Cover - Hydrology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119322" y="2197100"/>
                <a:ext cx="11169812" cy="4660900"/>
              </a:xfrm>
            </p:spPr>
            <p:txBody>
              <a:bodyPr numCol="1" anchor="ctr">
                <a:noAutofit/>
              </a:bodyPr>
              <a:lstStyle/>
              <a:p>
                <a:r>
                  <a:rPr lang="en-US" sz="1900" dirty="0">
                    <a:solidFill>
                      <a:schemeClr val="tx1"/>
                    </a:solidFill>
                  </a:rPr>
                  <a:t>The Equations used for Calculating Flow Rate (Q)</a:t>
                </a:r>
              </a:p>
              <a:p>
                <a:pPr lvl="1"/>
                <a:r>
                  <a:rPr lang="en-US" sz="1900" dirty="0">
                    <a:solidFill>
                      <a:schemeClr val="tx1"/>
                    </a:solidFill>
                  </a:rPr>
                  <a:t>Rational  </a:t>
                </a:r>
              </a:p>
              <a:p>
                <a:pPr marL="457200" lvl="1" indent="0">
                  <a:buNone/>
                </a:pPr>
                <a:r>
                  <a:rPr lang="en-US" sz="1900" dirty="0"/>
                  <a:t> 	  </a:t>
                </a:r>
                <a:r>
                  <a:rPr lang="en-US" sz="1900" dirty="0">
                    <a:solidFill>
                      <a:schemeClr val="tx1"/>
                    </a:solidFill>
                  </a:rPr>
                  <a:t>Q = C*I*A</a:t>
                </a:r>
              </a:p>
              <a:p>
                <a:pPr lvl="1"/>
                <a:r>
                  <a:rPr lang="en-US" sz="1900" dirty="0">
                    <a:solidFill>
                      <a:schemeClr val="tx1"/>
                    </a:solidFill>
                  </a:rPr>
                  <a:t>USGS Regression </a:t>
                </a:r>
              </a:p>
              <a:p>
                <a:pPr marL="457200" lvl="1" indent="0">
                  <a:buNone/>
                </a:pPr>
                <a:r>
                  <a:rPr lang="en-US" sz="1900" dirty="0"/>
                  <a:t> 	</a:t>
                </a:r>
                <a:r>
                  <a:rPr lang="en-US" sz="1900" dirty="0">
                    <a:solidFill>
                      <a:schemeClr val="tx1"/>
                    </a:solidFill>
                  </a:rPr>
                  <a:t> </a:t>
                </a:r>
                <a14:m>
                  <m:oMath xmlns:m="http://schemas.openxmlformats.org/officeDocument/2006/math">
                    <m:sSub>
                      <m:sSubPr>
                        <m:ctrlPr>
                          <a:rPr lang="en-US" sz="1900" i="1">
                            <a:solidFill>
                              <a:schemeClr val="tx1"/>
                            </a:solidFill>
                            <a:latin typeface="Cambria Math" panose="02040503050406030204" pitchFamily="18" charset="0"/>
                            <a:ea typeface="Calibri" panose="020F0502020204030204" pitchFamily="34" charset="0"/>
                          </a:rPr>
                        </m:ctrlPr>
                      </m:sSubPr>
                      <m:e>
                        <m:r>
                          <a:rPr lang="en-US" sz="1900" i="1">
                            <a:solidFill>
                              <a:schemeClr val="tx1"/>
                            </a:solidFill>
                            <a:latin typeface="Cambria Math" panose="02040503050406030204" pitchFamily="18" charset="0"/>
                            <a:ea typeface="Calibri" panose="020F0502020204030204" pitchFamily="34" charset="0"/>
                          </a:rPr>
                          <m:t>𝑄</m:t>
                        </m:r>
                      </m:e>
                      <m:sub>
                        <m:r>
                          <a:rPr lang="en-US" sz="1900" i="1">
                            <a:solidFill>
                              <a:schemeClr val="tx1"/>
                            </a:solidFill>
                            <a:latin typeface="Cambria Math" panose="02040503050406030204" pitchFamily="18" charset="0"/>
                            <a:ea typeface="Calibri" panose="020F0502020204030204" pitchFamily="34" charset="0"/>
                          </a:rPr>
                          <m:t>𝑇</m:t>
                        </m:r>
                      </m:sub>
                    </m:sSub>
                    <m:r>
                      <a:rPr lang="en-US" sz="1900" i="1">
                        <a:solidFill>
                          <a:schemeClr val="tx1"/>
                        </a:solidFill>
                        <a:latin typeface="Cambria Math" panose="02040503050406030204" pitchFamily="18" charset="0"/>
                        <a:ea typeface="Calibri" panose="020F0502020204030204" pitchFamily="34" charset="0"/>
                      </a:rPr>
                      <m:t> = </m:t>
                    </m:r>
                    <m:r>
                      <a:rPr lang="en-US" sz="1900" i="1">
                        <a:solidFill>
                          <a:schemeClr val="tx1"/>
                        </a:solidFill>
                        <a:latin typeface="Cambria Math" panose="02040503050406030204" pitchFamily="18" charset="0"/>
                        <a:ea typeface="Calibri" panose="020F0502020204030204" pitchFamily="34" charset="0"/>
                      </a:rPr>
                      <m:t>𝑏</m:t>
                    </m:r>
                    <m:sSup>
                      <m:sSupPr>
                        <m:ctrlPr>
                          <a:rPr lang="en-US" sz="1900" i="1">
                            <a:solidFill>
                              <a:schemeClr val="tx1"/>
                            </a:solidFill>
                            <a:latin typeface="Cambria Math" panose="02040503050406030204" pitchFamily="18" charset="0"/>
                            <a:ea typeface="Calibri" panose="020F0502020204030204" pitchFamily="34" charset="0"/>
                          </a:rPr>
                        </m:ctrlPr>
                      </m:sSupPr>
                      <m:e>
                        <m:r>
                          <a:rPr lang="en-US" sz="1900" i="1">
                            <a:solidFill>
                              <a:schemeClr val="tx1"/>
                            </a:solidFill>
                            <a:latin typeface="Cambria Math" panose="02040503050406030204" pitchFamily="18" charset="0"/>
                            <a:ea typeface="Calibri" panose="020F0502020204030204" pitchFamily="34" charset="0"/>
                          </a:rPr>
                          <m:t>(</m:t>
                        </m:r>
                        <m:r>
                          <a:rPr lang="en-US" sz="1900" i="1">
                            <a:solidFill>
                              <a:schemeClr val="tx1"/>
                            </a:solidFill>
                            <a:latin typeface="Cambria Math" panose="02040503050406030204" pitchFamily="18" charset="0"/>
                            <a:ea typeface="Calibri" panose="020F0502020204030204" pitchFamily="34" charset="0"/>
                          </a:rPr>
                          <m:t>𝐴</m:t>
                        </m:r>
                        <m:r>
                          <a:rPr lang="en-US" sz="1900" i="1">
                            <a:solidFill>
                              <a:schemeClr val="tx1"/>
                            </a:solidFill>
                            <a:latin typeface="Cambria Math" panose="02040503050406030204" pitchFamily="18" charset="0"/>
                            <a:ea typeface="Calibri" panose="020F0502020204030204" pitchFamily="34" charset="0"/>
                          </a:rPr>
                          <m:t>)</m:t>
                        </m:r>
                      </m:e>
                      <m:sup>
                        <m:r>
                          <a:rPr lang="en-US" sz="1900" i="1">
                            <a:solidFill>
                              <a:schemeClr val="tx1"/>
                            </a:solidFill>
                            <a:latin typeface="Cambria Math" panose="02040503050406030204" pitchFamily="18" charset="0"/>
                            <a:ea typeface="Calibri" panose="020F0502020204030204" pitchFamily="34" charset="0"/>
                          </a:rPr>
                          <m:t>𝑎</m:t>
                        </m:r>
                      </m:sup>
                    </m:sSup>
                    <m:sSup>
                      <m:sSupPr>
                        <m:ctrlPr>
                          <a:rPr lang="en-US" sz="1900" i="1">
                            <a:solidFill>
                              <a:schemeClr val="tx1"/>
                            </a:solidFill>
                            <a:latin typeface="Cambria Math" panose="02040503050406030204" pitchFamily="18" charset="0"/>
                            <a:ea typeface="Calibri" panose="020F0502020204030204" pitchFamily="34" charset="0"/>
                          </a:rPr>
                        </m:ctrlPr>
                      </m:sSupPr>
                      <m:e>
                        <m:r>
                          <a:rPr lang="en-US" sz="1900" i="1">
                            <a:solidFill>
                              <a:schemeClr val="tx1"/>
                            </a:solidFill>
                            <a:latin typeface="Cambria Math" panose="02040503050406030204" pitchFamily="18" charset="0"/>
                            <a:ea typeface="Calibri" panose="020F0502020204030204" pitchFamily="34" charset="0"/>
                          </a:rPr>
                          <m:t>10</m:t>
                        </m:r>
                      </m:e>
                      <m:sup>
                        <m:r>
                          <a:rPr lang="en-US" sz="1900" i="1">
                            <a:solidFill>
                              <a:schemeClr val="tx1"/>
                            </a:solidFill>
                            <a:latin typeface="Cambria Math" panose="02040503050406030204" pitchFamily="18" charset="0"/>
                            <a:ea typeface="Calibri" panose="020F0502020204030204" pitchFamily="34" charset="0"/>
                          </a:rPr>
                          <m:t>−</m:t>
                        </m:r>
                        <m:r>
                          <a:rPr lang="en-US" sz="1900" i="1">
                            <a:solidFill>
                              <a:schemeClr val="tx1"/>
                            </a:solidFill>
                            <a:latin typeface="Cambria Math" panose="02040503050406030204" pitchFamily="18" charset="0"/>
                            <a:ea typeface="Calibri" panose="020F0502020204030204" pitchFamily="34" charset="0"/>
                          </a:rPr>
                          <m:t>𝑤</m:t>
                        </m:r>
                        <m:r>
                          <a:rPr lang="en-US" sz="1900" i="1">
                            <a:solidFill>
                              <a:schemeClr val="tx1"/>
                            </a:solidFill>
                            <a:latin typeface="Cambria Math" panose="02040503050406030204" pitchFamily="18" charset="0"/>
                            <a:ea typeface="Calibri" panose="020F0502020204030204" pitchFamily="34" charset="0"/>
                          </a:rPr>
                          <m:t>(</m:t>
                        </m:r>
                        <m:r>
                          <a:rPr lang="en-US" sz="1900" i="1">
                            <a:solidFill>
                              <a:schemeClr val="tx1"/>
                            </a:solidFill>
                            <a:latin typeface="Cambria Math" panose="02040503050406030204" pitchFamily="18" charset="0"/>
                            <a:ea typeface="Calibri" panose="020F0502020204030204" pitchFamily="34" charset="0"/>
                          </a:rPr>
                          <m:t>𝑊</m:t>
                        </m:r>
                        <m:r>
                          <a:rPr lang="en-US" sz="1900" i="1">
                            <a:solidFill>
                              <a:schemeClr val="tx1"/>
                            </a:solidFill>
                            <a:latin typeface="Cambria Math" panose="02040503050406030204" pitchFamily="18" charset="0"/>
                            <a:ea typeface="Calibri" panose="020F0502020204030204" pitchFamily="34" charset="0"/>
                          </a:rPr>
                          <m:t>)</m:t>
                        </m:r>
                      </m:sup>
                    </m:sSup>
                    <m:sSup>
                      <m:sSupPr>
                        <m:ctrlPr>
                          <a:rPr lang="en-US" sz="1900" i="1">
                            <a:solidFill>
                              <a:schemeClr val="tx1"/>
                            </a:solidFill>
                            <a:latin typeface="Cambria Math" panose="02040503050406030204" pitchFamily="18" charset="0"/>
                            <a:ea typeface="Calibri" panose="020F0502020204030204" pitchFamily="34" charset="0"/>
                          </a:rPr>
                        </m:ctrlPr>
                      </m:sSupPr>
                      <m:e>
                        <m:r>
                          <a:rPr lang="en-US" sz="1900" i="1">
                            <a:solidFill>
                              <a:schemeClr val="tx1"/>
                            </a:solidFill>
                            <a:latin typeface="Cambria Math" panose="02040503050406030204" pitchFamily="18" charset="0"/>
                            <a:ea typeface="Calibri" panose="020F0502020204030204" pitchFamily="34" charset="0"/>
                          </a:rPr>
                          <m:t>10</m:t>
                        </m:r>
                      </m:e>
                      <m:sup>
                        <m:r>
                          <a:rPr lang="en-US" sz="1900" i="1">
                            <a:solidFill>
                              <a:schemeClr val="tx1"/>
                            </a:solidFill>
                            <a:latin typeface="Cambria Math" panose="02040503050406030204" pitchFamily="18" charset="0"/>
                            <a:ea typeface="Calibri" panose="020F0502020204030204" pitchFamily="34" charset="0"/>
                          </a:rPr>
                          <m:t>𝑐</m:t>
                        </m:r>
                        <m:r>
                          <a:rPr lang="en-US" sz="1900" i="1">
                            <a:solidFill>
                              <a:schemeClr val="tx1"/>
                            </a:solidFill>
                            <a:latin typeface="Cambria Math" panose="02040503050406030204" pitchFamily="18" charset="0"/>
                            <a:ea typeface="Calibri" panose="020F0502020204030204" pitchFamily="34" charset="0"/>
                          </a:rPr>
                          <m:t>(</m:t>
                        </m:r>
                        <m:r>
                          <a:rPr lang="en-US" sz="1900" i="1">
                            <a:solidFill>
                              <a:schemeClr val="tx1"/>
                            </a:solidFill>
                            <a:latin typeface="Cambria Math" panose="02040503050406030204" pitchFamily="18" charset="0"/>
                            <a:ea typeface="Calibri" panose="020F0502020204030204" pitchFamily="34" charset="0"/>
                          </a:rPr>
                          <m:t>𝐼</m:t>
                        </m:r>
                        <m:r>
                          <a:rPr lang="en-US" sz="1900" i="1">
                            <a:solidFill>
                              <a:schemeClr val="tx1"/>
                            </a:solidFill>
                            <a:latin typeface="Cambria Math" panose="02040503050406030204" pitchFamily="18" charset="0"/>
                            <a:ea typeface="Calibri" panose="020F0502020204030204" pitchFamily="34" charset="0"/>
                          </a:rPr>
                          <m:t>)</m:t>
                        </m:r>
                      </m:sup>
                    </m:sSup>
                  </m:oMath>
                </a14:m>
                <a:endParaRPr lang="en-US" sz="1900" dirty="0">
                  <a:latin typeface="Times New Roman" panose="02020603050405020304" pitchFamily="18" charset="0"/>
                </a:endParaRPr>
              </a:p>
              <a:p>
                <a:pPr marL="457200" lvl="1" indent="0">
                  <a:buNone/>
                </a:pPr>
                <a:endParaRPr lang="en-US" sz="1900" dirty="0">
                  <a:solidFill>
                    <a:schemeClr val="tx1"/>
                  </a:solidFill>
                </a:endParaRPr>
              </a:p>
              <a:p>
                <a:r>
                  <a:rPr lang="en-US" sz="1900" dirty="0">
                    <a:solidFill>
                      <a:schemeClr val="tx1"/>
                    </a:solidFill>
                  </a:rPr>
                  <a:t>Variables</a:t>
                </a:r>
              </a:p>
              <a:p>
                <a:pPr lvl="1"/>
                <a:r>
                  <a:rPr lang="en-US" sz="1800" dirty="0">
                    <a:solidFill>
                      <a:schemeClr val="tx1"/>
                    </a:solidFill>
                  </a:rPr>
                  <a:t>Topography and drainage areas (A) </a:t>
                </a:r>
              </a:p>
              <a:p>
                <a:pPr lvl="1"/>
                <a:r>
                  <a:rPr lang="en-US" sz="1900" dirty="0">
                    <a:solidFill>
                      <a:schemeClr val="tx1"/>
                    </a:solidFill>
                  </a:rPr>
                  <a:t>Time of Concentration – Tc and the rainfall intensity – (I)</a:t>
                </a:r>
                <a:endParaRPr lang="en-US" sz="1900" dirty="0"/>
              </a:p>
              <a:p>
                <a:pPr lvl="2"/>
                <a:r>
                  <a:rPr lang="en-US" sz="1500" dirty="0"/>
                  <a:t>Rainfall Intensity and NOAA Atlas 14 data</a:t>
                </a:r>
              </a:p>
              <a:p>
                <a:pPr lvl="2"/>
                <a:r>
                  <a:rPr lang="en-US" sz="1500" dirty="0"/>
                  <a:t>USGS Lag to Peak equation</a:t>
                </a:r>
                <a:endParaRPr lang="en-US" sz="1900" dirty="0">
                  <a:solidFill>
                    <a:schemeClr val="tx1"/>
                  </a:solidFill>
                </a:endParaRPr>
              </a:p>
              <a:p>
                <a:pPr lvl="1"/>
                <a:r>
                  <a:rPr lang="en-US" sz="1900" dirty="0"/>
                  <a:t>Runoff Coefficient – (C)</a:t>
                </a:r>
              </a:p>
              <a:p>
                <a:pPr lvl="1"/>
                <a:r>
                  <a:rPr lang="en-US" sz="1900" dirty="0">
                    <a:solidFill>
                      <a:schemeClr val="tx1"/>
                    </a:solidFill>
                  </a:rPr>
                  <a:t>National Wetland Inventory NWI wetlands – (W)</a:t>
                </a:r>
              </a:p>
            </p:txBody>
          </p:sp>
        </mc:Choice>
        <mc:Fallback xmlns="">
          <p:sp>
            <p:nvSpPr>
              <p:cNvPr id="3" name="Content Placeholder 2">
                <a:extLst>
                  <a:ext uri="{FF2B5EF4-FFF2-40B4-BE49-F238E27FC236}">
                    <a16:creationId xmlns:a16="http://schemas.microsoft.com/office/drawing/2014/main" id="{B586FD17-1DDA-4AAF-BB94-0F7A6F242152}"/>
                  </a:ext>
                </a:extLst>
              </p:cNvPr>
              <p:cNvSpPr>
                <a:spLocks noGrp="1" noRot="1" noChangeAspect="1" noMove="1" noResize="1" noEditPoints="1" noAdjustHandles="1" noChangeArrowheads="1" noChangeShapeType="1" noTextEdit="1"/>
              </p:cNvSpPr>
              <p:nvPr>
                <p:ph idx="1"/>
              </p:nvPr>
            </p:nvSpPr>
            <p:spPr>
              <a:xfrm>
                <a:off x="1119322" y="2197100"/>
                <a:ext cx="11169812" cy="4660900"/>
              </a:xfrm>
              <a:blipFill>
                <a:blip r:embed="rId3"/>
                <a:stretch>
                  <a:fillRect l="-43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4"/>
          <a:stretch>
            <a:fillRect/>
          </a:stretch>
        </p:blipFill>
        <p:spPr>
          <a:xfrm>
            <a:off x="10869304" y="5905941"/>
            <a:ext cx="1036410" cy="774259"/>
          </a:xfrm>
          <a:prstGeom prst="rect">
            <a:avLst/>
          </a:prstGeom>
        </p:spPr>
      </p:pic>
    </p:spTree>
    <p:extLst>
      <p:ext uri="{BB962C8B-B14F-4D97-AF65-F5344CB8AC3E}">
        <p14:creationId xmlns:p14="http://schemas.microsoft.com/office/powerpoint/2010/main" val="1759937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955B-6CD3-4D3B-AF0D-7A26F16CA14D}"/>
              </a:ext>
            </a:extLst>
          </p:cNvPr>
          <p:cNvSpPr>
            <a:spLocks noGrp="1"/>
          </p:cNvSpPr>
          <p:nvPr>
            <p:ph type="title"/>
          </p:nvPr>
        </p:nvSpPr>
        <p:spPr>
          <a:xfrm>
            <a:off x="0" y="365126"/>
            <a:ext cx="12192000" cy="824577"/>
          </a:xfrm>
          <a:solidFill>
            <a:schemeClr val="accent1"/>
          </a:solidFill>
        </p:spPr>
        <p:txBody>
          <a:bodyPr>
            <a:normAutofit/>
          </a:bodyPr>
          <a:lstStyle/>
          <a:p>
            <a:r>
              <a:rPr lang="en-US" sz="3200" b="1" dirty="0">
                <a:solidFill>
                  <a:schemeClr val="bg1"/>
                </a:solidFill>
              </a:rPr>
              <a:t>  The Soil Types in the Project Area</a:t>
            </a:r>
          </a:p>
        </p:txBody>
      </p:sp>
      <p:pic>
        <p:nvPicPr>
          <p:cNvPr id="4" name="Content Placeholder 3">
            <a:extLst>
              <a:ext uri="{FF2B5EF4-FFF2-40B4-BE49-F238E27FC236}">
                <a16:creationId xmlns:a16="http://schemas.microsoft.com/office/drawing/2014/main" id="{4A7583F5-633D-4D69-BA0B-3DBCEDADFD66}"/>
              </a:ext>
            </a:extLst>
          </p:cNvPr>
          <p:cNvPicPr>
            <a:picLocks noGrp="1" noChangeAspect="1"/>
          </p:cNvPicPr>
          <p:nvPr>
            <p:ph idx="1"/>
          </p:nvPr>
        </p:nvPicPr>
        <p:blipFill>
          <a:blip r:embed="rId3"/>
          <a:stretch>
            <a:fillRect/>
          </a:stretch>
        </p:blipFill>
        <p:spPr>
          <a:xfrm>
            <a:off x="1857375" y="1657266"/>
            <a:ext cx="8817500" cy="4959844"/>
          </a:xfrm>
          <a:prstGeom prst="rect">
            <a:avLst/>
          </a:prstGeom>
        </p:spPr>
      </p:pic>
      <p:pic>
        <p:nvPicPr>
          <p:cNvPr id="5" name="Picture 4">
            <a:extLst>
              <a:ext uri="{FF2B5EF4-FFF2-40B4-BE49-F238E27FC236}">
                <a16:creationId xmlns:a16="http://schemas.microsoft.com/office/drawing/2014/main" id="{41F2FE1D-FA2B-48C0-BAC9-08D4830D62F4}"/>
              </a:ext>
            </a:extLst>
          </p:cNvPr>
          <p:cNvPicPr>
            <a:picLocks noChangeAspect="1"/>
          </p:cNvPicPr>
          <p:nvPr/>
        </p:nvPicPr>
        <p:blipFill>
          <a:blip r:embed="rId4"/>
          <a:stretch>
            <a:fillRect/>
          </a:stretch>
        </p:blipFill>
        <p:spPr>
          <a:xfrm>
            <a:off x="10991052" y="5842851"/>
            <a:ext cx="1036410" cy="774259"/>
          </a:xfrm>
          <a:prstGeom prst="rect">
            <a:avLst/>
          </a:prstGeom>
        </p:spPr>
      </p:pic>
      <p:sp>
        <p:nvSpPr>
          <p:cNvPr id="3" name="TextBox 2">
            <a:extLst>
              <a:ext uri="{FF2B5EF4-FFF2-40B4-BE49-F238E27FC236}">
                <a16:creationId xmlns:a16="http://schemas.microsoft.com/office/drawing/2014/main" id="{66982B29-8934-4531-9FDB-5E0B5CB87AFE}"/>
              </a:ext>
            </a:extLst>
          </p:cNvPr>
          <p:cNvSpPr txBox="1"/>
          <p:nvPr/>
        </p:nvSpPr>
        <p:spPr>
          <a:xfrm>
            <a:off x="266700" y="1238818"/>
            <a:ext cx="7792711" cy="369332"/>
          </a:xfrm>
          <a:prstGeom prst="rect">
            <a:avLst/>
          </a:prstGeom>
          <a:noFill/>
        </p:spPr>
        <p:txBody>
          <a:bodyPr wrap="none" rtlCol="0">
            <a:spAutoFit/>
          </a:bodyPr>
          <a:lstStyle/>
          <a:p>
            <a:r>
              <a:rPr lang="en-US" dirty="0"/>
              <a:t>Under Soil Reports –&gt; Water Features –&gt; Hydraulic Soil Group and Surface Runoff</a:t>
            </a:r>
          </a:p>
        </p:txBody>
      </p:sp>
    </p:spTree>
    <p:extLst>
      <p:ext uri="{BB962C8B-B14F-4D97-AF65-F5344CB8AC3E}">
        <p14:creationId xmlns:p14="http://schemas.microsoft.com/office/powerpoint/2010/main" val="134988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FEB22-F94D-484D-AB30-254302439755}"/>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Defining ‘W’ – Wetlands Area</a:t>
            </a:r>
          </a:p>
        </p:txBody>
      </p:sp>
      <p:sp>
        <p:nvSpPr>
          <p:cNvPr id="3" name="Content Placeholder 2">
            <a:extLst>
              <a:ext uri="{FF2B5EF4-FFF2-40B4-BE49-F238E27FC236}">
                <a16:creationId xmlns:a16="http://schemas.microsoft.com/office/drawing/2014/main" id="{D7451544-3437-4F03-A327-C04756A8D108}"/>
              </a:ext>
            </a:extLst>
          </p:cNvPr>
          <p:cNvSpPr>
            <a:spLocks noGrp="1"/>
          </p:cNvSpPr>
          <p:nvPr>
            <p:ph idx="1"/>
          </p:nvPr>
        </p:nvSpPr>
        <p:spPr>
          <a:xfrm>
            <a:off x="1138633" y="2542752"/>
            <a:ext cx="10084570" cy="2481059"/>
          </a:xfrm>
        </p:spPr>
        <p:txBody>
          <a:bodyPr anchor="ctr">
            <a:normAutofit/>
          </a:bodyPr>
          <a:lstStyle/>
          <a:p>
            <a:pPr lvl="1"/>
            <a:r>
              <a:rPr lang="en-US" dirty="0"/>
              <a:t>Used in the Regression Equations</a:t>
            </a:r>
          </a:p>
          <a:p>
            <a:pPr lvl="1"/>
            <a:r>
              <a:rPr lang="en-US" dirty="0"/>
              <a:t>W is the percentage of the drainage area that is covered by wetlands</a:t>
            </a:r>
          </a:p>
          <a:p>
            <a:pPr lvl="1"/>
            <a:r>
              <a:rPr lang="en-US" dirty="0"/>
              <a:t>Can be found on </a:t>
            </a:r>
            <a:r>
              <a:rPr lang="en-US" dirty="0" err="1"/>
              <a:t>Mapviewer</a:t>
            </a:r>
            <a:r>
              <a:rPr lang="en-US" dirty="0"/>
              <a:t> </a:t>
            </a:r>
          </a:p>
          <a:p>
            <a:pPr lvl="2"/>
            <a:r>
              <a:rPr lang="en-US" dirty="0"/>
              <a:t>or using the National Wetlands Inventory (NWI) Wetlands Mapper</a:t>
            </a:r>
          </a:p>
          <a:p>
            <a:pPr lvl="2"/>
            <a:endParaRPr lang="en-US" dirty="0"/>
          </a:p>
          <a:p>
            <a:pPr marL="457200" lvl="1" indent="0">
              <a:buNone/>
            </a:pPr>
            <a:endParaRPr lang="en-US" sz="1500" dirty="0"/>
          </a:p>
        </p:txBody>
      </p:sp>
      <p:pic>
        <p:nvPicPr>
          <p:cNvPr id="4" name="Picture 3">
            <a:extLst>
              <a:ext uri="{FF2B5EF4-FFF2-40B4-BE49-F238E27FC236}">
                <a16:creationId xmlns:a16="http://schemas.microsoft.com/office/drawing/2014/main" id="{85188390-7D68-45E3-8E9E-5A34243D98C7}"/>
              </a:ext>
            </a:extLst>
          </p:cNvPr>
          <p:cNvPicPr>
            <a:picLocks noChangeAspect="1"/>
          </p:cNvPicPr>
          <p:nvPr/>
        </p:nvPicPr>
        <p:blipFill>
          <a:blip r:embed="rId3"/>
          <a:stretch>
            <a:fillRect/>
          </a:stretch>
        </p:blipFill>
        <p:spPr>
          <a:xfrm>
            <a:off x="10869304" y="5797064"/>
            <a:ext cx="1036410" cy="774259"/>
          </a:xfrm>
          <a:prstGeom prst="rect">
            <a:avLst/>
          </a:prstGeom>
        </p:spPr>
      </p:pic>
    </p:spTree>
    <p:extLst>
      <p:ext uri="{BB962C8B-B14F-4D97-AF65-F5344CB8AC3E}">
        <p14:creationId xmlns:p14="http://schemas.microsoft.com/office/powerpoint/2010/main" val="215253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20E69F-973A-40A1-B722-D7D3ABC6F4CB}"/>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Hydrology Workbook</a:t>
            </a:r>
          </a:p>
        </p:txBody>
      </p:sp>
      <p:sp>
        <p:nvSpPr>
          <p:cNvPr id="3" name="Content Placeholder 2">
            <a:extLst>
              <a:ext uri="{FF2B5EF4-FFF2-40B4-BE49-F238E27FC236}">
                <a16:creationId xmlns:a16="http://schemas.microsoft.com/office/drawing/2014/main" id="{C9E90CED-C045-47C8-BA70-6D038B63CEBB}"/>
              </a:ext>
            </a:extLst>
          </p:cNvPr>
          <p:cNvSpPr>
            <a:spLocks noGrp="1"/>
          </p:cNvSpPr>
          <p:nvPr>
            <p:ph idx="1"/>
          </p:nvPr>
        </p:nvSpPr>
        <p:spPr>
          <a:xfrm>
            <a:off x="1367624" y="2490436"/>
            <a:ext cx="9708995" cy="3567173"/>
          </a:xfrm>
        </p:spPr>
        <p:txBody>
          <a:bodyPr anchor="ctr">
            <a:normAutofit/>
          </a:bodyPr>
          <a:lstStyle/>
          <a:p>
            <a:r>
              <a:rPr lang="en-US" sz="2000" dirty="0"/>
              <a:t>Compiles and organizes the hydrology data</a:t>
            </a:r>
          </a:p>
          <a:p>
            <a:r>
              <a:rPr lang="en-US" sz="2000" dirty="0"/>
              <a:t>Calculates flow rates for both the Rational Equation and USGS Regression Equations</a:t>
            </a:r>
          </a:p>
          <a:p>
            <a:r>
              <a:rPr lang="en-US" sz="2000" dirty="0"/>
              <a:t>Calculates the time of concentration (Tc) from the USGS Lag time regression equations for the Rational Method calculation</a:t>
            </a:r>
          </a:p>
          <a:p>
            <a:r>
              <a:rPr lang="en-US" sz="2000" dirty="0"/>
              <a:t>Provides preliminary estimates of pipe sizes for the culvert site</a:t>
            </a:r>
          </a:p>
          <a:p>
            <a:r>
              <a:rPr lang="en-US" sz="2000" dirty="0"/>
              <a:t>Provides easy comparison of calculated flows (especially for drainage areas approximately 200 acres in size (i.e. areas that are mostly forested and grassed are likely to be represented most accurately with the USGS Regression equations. Areas that are largely urban would be better represented by the Rational Method).</a:t>
            </a:r>
          </a:p>
        </p:txBody>
      </p:sp>
      <p:pic>
        <p:nvPicPr>
          <p:cNvPr id="4" name="Picture 3">
            <a:extLst>
              <a:ext uri="{FF2B5EF4-FFF2-40B4-BE49-F238E27FC236}">
                <a16:creationId xmlns:a16="http://schemas.microsoft.com/office/drawing/2014/main" id="{88971B00-296F-45E6-8469-BDDA86DF6DFD}"/>
              </a:ext>
            </a:extLst>
          </p:cNvPr>
          <p:cNvPicPr>
            <a:picLocks noChangeAspect="1"/>
          </p:cNvPicPr>
          <p:nvPr/>
        </p:nvPicPr>
        <p:blipFill>
          <a:blip r:embed="rId2"/>
          <a:stretch>
            <a:fillRect/>
          </a:stretch>
        </p:blipFill>
        <p:spPr>
          <a:xfrm>
            <a:off x="10869304" y="5797064"/>
            <a:ext cx="1036410" cy="774259"/>
          </a:xfrm>
          <a:prstGeom prst="rect">
            <a:avLst/>
          </a:prstGeom>
        </p:spPr>
      </p:pic>
    </p:spTree>
    <p:extLst>
      <p:ext uri="{BB962C8B-B14F-4D97-AF65-F5344CB8AC3E}">
        <p14:creationId xmlns:p14="http://schemas.microsoft.com/office/powerpoint/2010/main" val="1637703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52E9DDA-C4E3-4F5F-9422-7B73E2D90C6C}"/>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Hydrology Workbook</a:t>
            </a:r>
            <a:br>
              <a:rPr lang="en-US" sz="4000" b="1" dirty="0">
                <a:solidFill>
                  <a:srgbClr val="FFFFFF"/>
                </a:solidFill>
              </a:rPr>
            </a:br>
            <a:r>
              <a:rPr lang="en-US" sz="4000" b="1" dirty="0">
                <a:solidFill>
                  <a:srgbClr val="FFFFFF"/>
                </a:solidFill>
              </a:rPr>
              <a:t>	</a:t>
            </a:r>
            <a:r>
              <a:rPr lang="en-US" sz="3200" b="1" dirty="0">
                <a:solidFill>
                  <a:srgbClr val="FFFFFF"/>
                </a:solidFill>
              </a:rPr>
              <a:t>- Instructions</a:t>
            </a:r>
            <a:endParaRPr lang="en-US" sz="4000" b="1" dirty="0">
              <a:solidFill>
                <a:srgbClr val="FFFFFF"/>
              </a:solidFill>
            </a:endParaRPr>
          </a:p>
        </p:txBody>
      </p:sp>
      <p:sp>
        <p:nvSpPr>
          <p:cNvPr id="3" name="Content Placeholder 2">
            <a:extLst>
              <a:ext uri="{FF2B5EF4-FFF2-40B4-BE49-F238E27FC236}">
                <a16:creationId xmlns:a16="http://schemas.microsoft.com/office/drawing/2014/main" id="{4BED4A24-8460-439B-9ABE-59EB60F0F517}"/>
              </a:ext>
            </a:extLst>
          </p:cNvPr>
          <p:cNvSpPr>
            <a:spLocks noGrp="1"/>
          </p:cNvSpPr>
          <p:nvPr>
            <p:ph idx="1"/>
          </p:nvPr>
        </p:nvSpPr>
        <p:spPr>
          <a:xfrm>
            <a:off x="1119322" y="2197100"/>
            <a:ext cx="9708995" cy="4367564"/>
          </a:xfrm>
        </p:spPr>
        <p:txBody>
          <a:bodyPr anchor="ctr">
            <a:noAutofit/>
          </a:bodyPr>
          <a:lstStyle/>
          <a:p>
            <a:r>
              <a:rPr lang="en-US" sz="2200" dirty="0"/>
              <a:t>Enter NOAA Atlas 14 Intensity and Depth data into appropriate sheets</a:t>
            </a:r>
          </a:p>
          <a:p>
            <a:r>
              <a:rPr lang="en-US" sz="2200" dirty="0"/>
              <a:t>In the blue fields on the Input and Results page, enter Project name &amp; number, drainage area number, stationing of drainage structure, calculated drainage area, calculated National Wetland Inventory (NWI) percentage, and the calculated runoff coefficient</a:t>
            </a:r>
          </a:p>
          <a:p>
            <a:r>
              <a:rPr lang="en-US" sz="2200" dirty="0"/>
              <a:t>The calculated flow rates (Q in cubic feet per second) for a 10, 25, 50, and 100 year events are given for both the Rational Method and the USGS Regression equation Method. The estimated minimum pipe size is given for each flow rate for both the </a:t>
            </a:r>
            <a:r>
              <a:rPr lang="en-US" sz="2200" dirty="0" err="1"/>
              <a:t>Hw</a:t>
            </a:r>
            <a:r>
              <a:rPr lang="en-US" sz="2200" dirty="0"/>
              <a:t>/D of 1 and 1.5. These are only approximate values and final pipe size calculations should be done using HY8</a:t>
            </a:r>
          </a:p>
          <a:p>
            <a:r>
              <a:rPr lang="en-US" sz="2200" dirty="0"/>
              <a:t>The Rational – Multi Site page also lists calculated time of concentration and rainfall intensity.</a:t>
            </a:r>
          </a:p>
        </p:txBody>
      </p:sp>
      <p:pic>
        <p:nvPicPr>
          <p:cNvPr id="4" name="Picture 3">
            <a:extLst>
              <a:ext uri="{FF2B5EF4-FFF2-40B4-BE49-F238E27FC236}">
                <a16:creationId xmlns:a16="http://schemas.microsoft.com/office/drawing/2014/main" id="{A85060E1-D715-43A5-8307-A3BFBA1C3288}"/>
              </a:ext>
            </a:extLst>
          </p:cNvPr>
          <p:cNvPicPr>
            <a:picLocks noChangeAspect="1"/>
          </p:cNvPicPr>
          <p:nvPr/>
        </p:nvPicPr>
        <p:blipFill>
          <a:blip r:embed="rId3"/>
          <a:stretch>
            <a:fillRect/>
          </a:stretch>
        </p:blipFill>
        <p:spPr>
          <a:xfrm>
            <a:off x="10869304" y="5778951"/>
            <a:ext cx="1036410" cy="774259"/>
          </a:xfrm>
          <a:prstGeom prst="rect">
            <a:avLst/>
          </a:prstGeom>
        </p:spPr>
      </p:pic>
    </p:spTree>
    <p:extLst>
      <p:ext uri="{BB962C8B-B14F-4D97-AF65-F5344CB8AC3E}">
        <p14:creationId xmlns:p14="http://schemas.microsoft.com/office/powerpoint/2010/main" val="1558122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31C2-CC70-4D96-9FC8-D596A0680E08}"/>
              </a:ext>
            </a:extLst>
          </p:cNvPr>
          <p:cNvSpPr>
            <a:spLocks noGrp="1"/>
          </p:cNvSpPr>
          <p:nvPr>
            <p:ph type="title"/>
          </p:nvPr>
        </p:nvSpPr>
        <p:spPr>
          <a:xfrm>
            <a:off x="0" y="365125"/>
            <a:ext cx="12192000" cy="986597"/>
          </a:xfrm>
          <a:solidFill>
            <a:schemeClr val="accent1"/>
          </a:solidFill>
        </p:spPr>
        <p:txBody>
          <a:bodyPr>
            <a:normAutofit/>
          </a:bodyPr>
          <a:lstStyle/>
          <a:p>
            <a:r>
              <a:rPr lang="en-US" sz="3200" b="1" dirty="0">
                <a:solidFill>
                  <a:schemeClr val="bg1"/>
                </a:solidFill>
              </a:rPr>
              <a:t>     Hydrology Workbook</a:t>
            </a:r>
          </a:p>
        </p:txBody>
      </p:sp>
      <p:pic>
        <p:nvPicPr>
          <p:cNvPr id="4" name="Content Placeholder 3">
            <a:extLst>
              <a:ext uri="{FF2B5EF4-FFF2-40B4-BE49-F238E27FC236}">
                <a16:creationId xmlns:a16="http://schemas.microsoft.com/office/drawing/2014/main" id="{87D0DBA1-AE73-4C01-8570-754556133283}"/>
              </a:ext>
            </a:extLst>
          </p:cNvPr>
          <p:cNvPicPr>
            <a:picLocks noGrp="1" noChangeAspect="1"/>
          </p:cNvPicPr>
          <p:nvPr>
            <p:ph idx="1"/>
          </p:nvPr>
        </p:nvPicPr>
        <p:blipFill>
          <a:blip r:embed="rId3"/>
          <a:stretch>
            <a:fillRect/>
          </a:stretch>
        </p:blipFill>
        <p:spPr>
          <a:xfrm>
            <a:off x="0" y="2394999"/>
            <a:ext cx="12035938" cy="2406815"/>
          </a:xfrm>
          <a:prstGeom prst="rect">
            <a:avLst/>
          </a:prstGeom>
          <a:solidFill>
            <a:schemeClr val="bg1"/>
          </a:solidFill>
        </p:spPr>
      </p:pic>
      <p:pic>
        <p:nvPicPr>
          <p:cNvPr id="3" name="Picture 2">
            <a:extLst>
              <a:ext uri="{FF2B5EF4-FFF2-40B4-BE49-F238E27FC236}">
                <a16:creationId xmlns:a16="http://schemas.microsoft.com/office/drawing/2014/main" id="{9F534E8D-6CB1-4DB7-9089-16BE572D6359}"/>
              </a:ext>
            </a:extLst>
          </p:cNvPr>
          <p:cNvPicPr>
            <a:picLocks noChangeAspect="1"/>
          </p:cNvPicPr>
          <p:nvPr/>
        </p:nvPicPr>
        <p:blipFill>
          <a:blip r:embed="rId4"/>
          <a:stretch>
            <a:fillRect/>
          </a:stretch>
        </p:blipFill>
        <p:spPr>
          <a:xfrm>
            <a:off x="10947400" y="5817139"/>
            <a:ext cx="962705" cy="796082"/>
          </a:xfrm>
          <a:prstGeom prst="rect">
            <a:avLst/>
          </a:prstGeom>
        </p:spPr>
      </p:pic>
      <p:sp>
        <p:nvSpPr>
          <p:cNvPr id="5" name="TextBox 4">
            <a:extLst>
              <a:ext uri="{FF2B5EF4-FFF2-40B4-BE49-F238E27FC236}">
                <a16:creationId xmlns:a16="http://schemas.microsoft.com/office/drawing/2014/main" id="{FA4024C9-CE57-4273-85AB-D284DCA34BC7}"/>
              </a:ext>
            </a:extLst>
          </p:cNvPr>
          <p:cNvSpPr txBox="1"/>
          <p:nvPr/>
        </p:nvSpPr>
        <p:spPr>
          <a:xfrm>
            <a:off x="355107" y="1846555"/>
            <a:ext cx="2583402" cy="369332"/>
          </a:xfrm>
          <a:prstGeom prst="rect">
            <a:avLst/>
          </a:prstGeom>
          <a:noFill/>
        </p:spPr>
        <p:txBody>
          <a:bodyPr wrap="square" rtlCol="0">
            <a:spAutoFit/>
          </a:bodyPr>
          <a:lstStyle/>
          <a:p>
            <a:r>
              <a:rPr lang="en-US" dirty="0"/>
              <a:t>Input page:</a:t>
            </a:r>
          </a:p>
        </p:txBody>
      </p:sp>
    </p:spTree>
    <p:extLst>
      <p:ext uri="{BB962C8B-B14F-4D97-AF65-F5344CB8AC3E}">
        <p14:creationId xmlns:p14="http://schemas.microsoft.com/office/powerpoint/2010/main" val="3519375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3038-301A-4257-A5DE-D5FEEBD6D1B4}"/>
              </a:ext>
            </a:extLst>
          </p:cNvPr>
          <p:cNvSpPr>
            <a:spLocks noGrp="1"/>
          </p:cNvSpPr>
          <p:nvPr>
            <p:ph type="title"/>
          </p:nvPr>
        </p:nvSpPr>
        <p:spPr>
          <a:xfrm>
            <a:off x="0" y="365125"/>
            <a:ext cx="12192000" cy="657430"/>
          </a:xfrm>
          <a:solidFill>
            <a:schemeClr val="accent1"/>
          </a:solidFill>
        </p:spPr>
        <p:txBody>
          <a:bodyPr>
            <a:normAutofit/>
          </a:bodyPr>
          <a:lstStyle/>
          <a:p>
            <a:r>
              <a:rPr lang="en-US" sz="3200" b="1" dirty="0">
                <a:solidFill>
                  <a:schemeClr val="bg1"/>
                </a:solidFill>
              </a:rPr>
              <a:t>     Rational - Multi Sites  Worksheet of the Hydrology Workbook</a:t>
            </a:r>
          </a:p>
        </p:txBody>
      </p:sp>
      <p:pic>
        <p:nvPicPr>
          <p:cNvPr id="4" name="Content Placeholder 3">
            <a:extLst>
              <a:ext uri="{FF2B5EF4-FFF2-40B4-BE49-F238E27FC236}">
                <a16:creationId xmlns:a16="http://schemas.microsoft.com/office/drawing/2014/main" id="{D6AB9B37-12A1-4DB0-B123-9A8345ED59DE}"/>
              </a:ext>
            </a:extLst>
          </p:cNvPr>
          <p:cNvPicPr>
            <a:picLocks noGrp="1" noChangeAspect="1"/>
          </p:cNvPicPr>
          <p:nvPr>
            <p:ph idx="1"/>
          </p:nvPr>
        </p:nvPicPr>
        <p:blipFill>
          <a:blip r:embed="rId3"/>
          <a:stretch>
            <a:fillRect/>
          </a:stretch>
        </p:blipFill>
        <p:spPr>
          <a:xfrm>
            <a:off x="90125" y="1455090"/>
            <a:ext cx="12011750" cy="2866898"/>
          </a:xfrm>
          <a:prstGeom prst="rect">
            <a:avLst/>
          </a:prstGeom>
          <a:solidFill>
            <a:schemeClr val="bg1"/>
          </a:solidFill>
        </p:spPr>
      </p:pic>
      <p:pic>
        <p:nvPicPr>
          <p:cNvPr id="3" name="Picture 2">
            <a:extLst>
              <a:ext uri="{FF2B5EF4-FFF2-40B4-BE49-F238E27FC236}">
                <a16:creationId xmlns:a16="http://schemas.microsoft.com/office/drawing/2014/main" id="{722D3E17-BAB0-4723-BD34-533F98E847A4}"/>
              </a:ext>
            </a:extLst>
          </p:cNvPr>
          <p:cNvPicPr>
            <a:picLocks noChangeAspect="1"/>
          </p:cNvPicPr>
          <p:nvPr/>
        </p:nvPicPr>
        <p:blipFill>
          <a:blip r:embed="rId4"/>
          <a:stretch>
            <a:fillRect/>
          </a:stretch>
        </p:blipFill>
        <p:spPr>
          <a:xfrm>
            <a:off x="10911795" y="5848570"/>
            <a:ext cx="1036410" cy="774259"/>
          </a:xfrm>
          <a:prstGeom prst="rect">
            <a:avLst/>
          </a:prstGeom>
        </p:spPr>
      </p:pic>
      <p:sp>
        <p:nvSpPr>
          <p:cNvPr id="5" name="TextBox 4">
            <a:extLst>
              <a:ext uri="{FF2B5EF4-FFF2-40B4-BE49-F238E27FC236}">
                <a16:creationId xmlns:a16="http://schemas.microsoft.com/office/drawing/2014/main" id="{056E76DA-D4CC-4057-AA1B-6D1E6BA06C6A}"/>
              </a:ext>
            </a:extLst>
          </p:cNvPr>
          <p:cNvSpPr txBox="1"/>
          <p:nvPr/>
        </p:nvSpPr>
        <p:spPr>
          <a:xfrm>
            <a:off x="390617" y="1068003"/>
            <a:ext cx="3444536" cy="369332"/>
          </a:xfrm>
          <a:prstGeom prst="rect">
            <a:avLst/>
          </a:prstGeom>
          <a:noFill/>
        </p:spPr>
        <p:txBody>
          <a:bodyPr wrap="square" rtlCol="0">
            <a:spAutoFit/>
          </a:bodyPr>
          <a:lstStyle/>
          <a:p>
            <a:r>
              <a:rPr lang="en-US" dirty="0"/>
              <a:t>Calculation Page: No input needed</a:t>
            </a:r>
          </a:p>
        </p:txBody>
      </p:sp>
    </p:spTree>
    <p:extLst>
      <p:ext uri="{BB962C8B-B14F-4D97-AF65-F5344CB8AC3E}">
        <p14:creationId xmlns:p14="http://schemas.microsoft.com/office/powerpoint/2010/main" val="819960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Questions!</a:t>
            </a:r>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2751614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8923E-9F41-4419-BBAB-33B141CAB042}"/>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General Design</a:t>
            </a:r>
            <a:endParaRPr lang="en-US" sz="3200" b="1" dirty="0">
              <a:solidFill>
                <a:srgbClr val="FFFFFF"/>
              </a:solidFill>
            </a:endParaRPr>
          </a:p>
        </p:txBody>
      </p:sp>
      <p:sp>
        <p:nvSpPr>
          <p:cNvPr id="3" name="Content Placeholder 2">
            <a:extLst>
              <a:ext uri="{FF2B5EF4-FFF2-40B4-BE49-F238E27FC236}">
                <a16:creationId xmlns:a16="http://schemas.microsoft.com/office/drawing/2014/main" id="{F83C5BD0-EE24-4A61-8FF4-B9F02CF72327}"/>
              </a:ext>
            </a:extLst>
          </p:cNvPr>
          <p:cNvSpPr>
            <a:spLocks noGrp="1"/>
          </p:cNvSpPr>
          <p:nvPr>
            <p:ph idx="1"/>
          </p:nvPr>
        </p:nvSpPr>
        <p:spPr>
          <a:xfrm>
            <a:off x="1119322" y="2290170"/>
            <a:ext cx="10907862" cy="4167780"/>
          </a:xfrm>
        </p:spPr>
        <p:txBody>
          <a:bodyPr anchor="ctr">
            <a:noAutofit/>
          </a:bodyPr>
          <a:lstStyle/>
          <a:p>
            <a:r>
              <a:rPr lang="en-US" sz="2400" dirty="0"/>
              <a:t>Remember to think about drainage </a:t>
            </a:r>
            <a:r>
              <a:rPr lang="en-US" sz="2400" b="1" dirty="0">
                <a:solidFill>
                  <a:srgbClr val="FF0000"/>
                </a:solidFill>
              </a:rPr>
              <a:t>‘Early and Often’</a:t>
            </a:r>
          </a:p>
          <a:p>
            <a:pPr lvl="1"/>
            <a:r>
              <a:rPr lang="en-US" sz="2000" dirty="0"/>
              <a:t>Where is the water coming from and where does it want to go?</a:t>
            </a:r>
          </a:p>
          <a:p>
            <a:r>
              <a:rPr lang="en-US" sz="2400" dirty="0"/>
              <a:t>Reuse existing outlet locations when possible </a:t>
            </a:r>
          </a:p>
          <a:p>
            <a:r>
              <a:rPr lang="en-US" sz="2400" dirty="0"/>
              <a:t>Consider adding additional outlet locations if necessary to keep systems small and manageable </a:t>
            </a:r>
          </a:p>
          <a:p>
            <a:r>
              <a:rPr lang="en-US" sz="2400" dirty="0"/>
              <a:t>Think about your vertical alignment</a:t>
            </a:r>
          </a:p>
          <a:p>
            <a:pPr lvl="1"/>
            <a:r>
              <a:rPr lang="en-US" sz="2000" dirty="0"/>
              <a:t>How does it impact superelevation?</a:t>
            </a:r>
          </a:p>
          <a:p>
            <a:pPr lvl="1"/>
            <a:r>
              <a:rPr lang="en-US" sz="2000" dirty="0"/>
              <a:t>How is it going to affect catch basin runs?</a:t>
            </a:r>
          </a:p>
          <a:p>
            <a:pPr lvl="1"/>
            <a:r>
              <a:rPr lang="en-US" sz="2000" dirty="0"/>
              <a:t>How is it going to affect your outlet locations?</a:t>
            </a:r>
          </a:p>
          <a:p>
            <a:pPr lvl="1"/>
            <a:r>
              <a:rPr lang="en-US" sz="2000" dirty="0"/>
              <a:t>Culvert cover? </a:t>
            </a:r>
            <a:r>
              <a:rPr lang="en-US" sz="2000" dirty="0" err="1"/>
              <a:t>Etc</a:t>
            </a:r>
            <a:r>
              <a:rPr lang="en-US" sz="2000" dirty="0"/>
              <a:t>…</a:t>
            </a:r>
          </a:p>
          <a:p>
            <a:r>
              <a:rPr lang="en-US" sz="2400" dirty="0"/>
              <a:t>Drainage design should be well defined by PDR</a:t>
            </a:r>
          </a:p>
        </p:txBody>
      </p:sp>
      <p:pic>
        <p:nvPicPr>
          <p:cNvPr id="4" name="Picture 3">
            <a:extLst>
              <a:ext uri="{FF2B5EF4-FFF2-40B4-BE49-F238E27FC236}">
                <a16:creationId xmlns:a16="http://schemas.microsoft.com/office/drawing/2014/main" id="{226A33C9-F122-409F-AE0E-5A8891D103CD}"/>
              </a:ext>
            </a:extLst>
          </p:cNvPr>
          <p:cNvPicPr>
            <a:picLocks noChangeAspect="1"/>
          </p:cNvPicPr>
          <p:nvPr/>
        </p:nvPicPr>
        <p:blipFill>
          <a:blip r:embed="rId3"/>
          <a:stretch>
            <a:fillRect/>
          </a:stretch>
        </p:blipFill>
        <p:spPr>
          <a:xfrm>
            <a:off x="10869304" y="5879613"/>
            <a:ext cx="1036410" cy="774259"/>
          </a:xfrm>
          <a:prstGeom prst="rect">
            <a:avLst/>
          </a:prstGeom>
        </p:spPr>
      </p:pic>
    </p:spTree>
    <p:extLst>
      <p:ext uri="{BB962C8B-B14F-4D97-AF65-F5344CB8AC3E}">
        <p14:creationId xmlns:p14="http://schemas.microsoft.com/office/powerpoint/2010/main" val="291947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C8923E-9F41-4419-BBAB-33B141CAB042}"/>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Hydraulics – Channel Design</a:t>
            </a:r>
            <a:endParaRPr lang="en-US" sz="3200" b="1" dirty="0">
              <a:solidFill>
                <a:srgbClr val="FFFFFF"/>
              </a:solidFill>
            </a:endParaRPr>
          </a:p>
        </p:txBody>
      </p:sp>
      <p:sp>
        <p:nvSpPr>
          <p:cNvPr id="3" name="Content Placeholder 2">
            <a:extLst>
              <a:ext uri="{FF2B5EF4-FFF2-40B4-BE49-F238E27FC236}">
                <a16:creationId xmlns:a16="http://schemas.microsoft.com/office/drawing/2014/main" id="{F83C5BD0-EE24-4A61-8FF4-B9F02CF72327}"/>
              </a:ext>
            </a:extLst>
          </p:cNvPr>
          <p:cNvSpPr>
            <a:spLocks noGrp="1"/>
          </p:cNvSpPr>
          <p:nvPr>
            <p:ph idx="1"/>
          </p:nvPr>
        </p:nvSpPr>
        <p:spPr>
          <a:xfrm>
            <a:off x="1119322" y="2341848"/>
            <a:ext cx="10907862" cy="4422936"/>
          </a:xfrm>
        </p:spPr>
        <p:txBody>
          <a:bodyPr anchor="ctr">
            <a:noAutofit/>
          </a:bodyPr>
          <a:lstStyle/>
          <a:p>
            <a:r>
              <a:rPr lang="en-US" sz="2000" dirty="0"/>
              <a:t>Channels are natural or designed waterways that flow under gravity (downhill). When they are near the roadway, they will need to be designed or evaluated for both size and stability. </a:t>
            </a:r>
          </a:p>
          <a:p>
            <a:r>
              <a:rPr lang="en-US" sz="2000" dirty="0"/>
              <a:t>Designed for the 10-year flow</a:t>
            </a:r>
            <a:endParaRPr lang="en-US" sz="2000" dirty="0">
              <a:highlight>
                <a:srgbClr val="FFFF00"/>
              </a:highlight>
            </a:endParaRPr>
          </a:p>
          <a:p>
            <a:r>
              <a:rPr lang="en-US" sz="2000" dirty="0"/>
              <a:t>Purpose </a:t>
            </a:r>
          </a:p>
          <a:p>
            <a:pPr lvl="1"/>
            <a:r>
              <a:rPr lang="en-US" sz="1600" dirty="0"/>
              <a:t>Reconfigure major flow</a:t>
            </a:r>
          </a:p>
          <a:p>
            <a:pPr lvl="1"/>
            <a:r>
              <a:rPr lang="en-US" sz="1600" dirty="0"/>
              <a:t>Collect offsite water and convey to a </a:t>
            </a:r>
            <a:r>
              <a:rPr lang="en-US" sz="1600" dirty="0" err="1"/>
              <a:t>crosspipe</a:t>
            </a:r>
            <a:r>
              <a:rPr lang="en-US" sz="1600" dirty="0"/>
              <a:t> (i.e. swales with F-basins)</a:t>
            </a:r>
          </a:p>
          <a:p>
            <a:pPr lvl="1"/>
            <a:r>
              <a:rPr lang="en-US" sz="1600" dirty="0"/>
              <a:t>Collect flow from median in roadway</a:t>
            </a:r>
          </a:p>
          <a:p>
            <a:r>
              <a:rPr lang="en-US" sz="2000" dirty="0"/>
              <a:t>Lining materials</a:t>
            </a:r>
          </a:p>
          <a:p>
            <a:pPr lvl="1"/>
            <a:r>
              <a:rPr lang="en-US" sz="1600" dirty="0"/>
              <a:t>Grass</a:t>
            </a:r>
          </a:p>
          <a:p>
            <a:pPr lvl="1"/>
            <a:r>
              <a:rPr lang="en-US" sz="1600" dirty="0"/>
              <a:t>Temporary erosion control mat, Turf Reinforced Mats (TRM) </a:t>
            </a:r>
          </a:p>
          <a:p>
            <a:pPr lvl="1"/>
            <a:r>
              <a:rPr lang="en-US" sz="1600" dirty="0"/>
              <a:t>Stone Ditch Protection</a:t>
            </a:r>
          </a:p>
          <a:p>
            <a:pPr lvl="1"/>
            <a:r>
              <a:rPr lang="en-US" sz="1600" dirty="0"/>
              <a:t>Rip Rap</a:t>
            </a:r>
          </a:p>
        </p:txBody>
      </p:sp>
      <p:pic>
        <p:nvPicPr>
          <p:cNvPr id="4" name="Picture 3">
            <a:extLst>
              <a:ext uri="{FF2B5EF4-FFF2-40B4-BE49-F238E27FC236}">
                <a16:creationId xmlns:a16="http://schemas.microsoft.com/office/drawing/2014/main" id="{226A33C9-F122-409F-AE0E-5A8891D103CD}"/>
              </a:ext>
            </a:extLst>
          </p:cNvPr>
          <p:cNvPicPr>
            <a:picLocks noChangeAspect="1"/>
          </p:cNvPicPr>
          <p:nvPr/>
        </p:nvPicPr>
        <p:blipFill>
          <a:blip r:embed="rId3"/>
          <a:stretch>
            <a:fillRect/>
          </a:stretch>
        </p:blipFill>
        <p:spPr>
          <a:xfrm>
            <a:off x="10906021" y="5835154"/>
            <a:ext cx="1036410" cy="774259"/>
          </a:xfrm>
          <a:prstGeom prst="rect">
            <a:avLst/>
          </a:prstGeom>
        </p:spPr>
      </p:pic>
      <p:sp>
        <p:nvSpPr>
          <p:cNvPr id="5" name="TextBox 4">
            <a:extLst>
              <a:ext uri="{FF2B5EF4-FFF2-40B4-BE49-F238E27FC236}">
                <a16:creationId xmlns:a16="http://schemas.microsoft.com/office/drawing/2014/main" id="{9FAEAF42-6E4D-41D0-9A2C-D0D4D242028A}"/>
              </a:ext>
            </a:extLst>
          </p:cNvPr>
          <p:cNvSpPr txBox="1"/>
          <p:nvPr/>
        </p:nvSpPr>
        <p:spPr>
          <a:xfrm>
            <a:off x="8398274" y="4962152"/>
            <a:ext cx="3544157" cy="1015663"/>
          </a:xfrm>
          <a:prstGeom prst="rect">
            <a:avLst/>
          </a:prstGeom>
          <a:noFill/>
        </p:spPr>
        <p:txBody>
          <a:bodyPr wrap="square" rtlCol="0">
            <a:spAutoFit/>
          </a:bodyPr>
          <a:lstStyle/>
          <a:p>
            <a:r>
              <a:rPr lang="en-US" sz="2400" b="1" u="sng" dirty="0"/>
              <a:t>Documents</a:t>
            </a:r>
          </a:p>
          <a:p>
            <a:pPr marL="285750" indent="-285750">
              <a:buFont typeface="Arial" panose="020B0604020202020204" pitchFamily="34" charset="0"/>
              <a:buChar char="•"/>
            </a:pPr>
            <a:r>
              <a:rPr lang="en-US" dirty="0"/>
              <a:t>Drainage Practices &amp; Procedures</a:t>
            </a:r>
          </a:p>
          <a:p>
            <a:pPr marL="285750" indent="-285750">
              <a:buFont typeface="Arial" panose="020B0604020202020204" pitchFamily="34" charset="0"/>
              <a:buChar char="•"/>
            </a:pPr>
            <a:r>
              <a:rPr lang="en-US" dirty="0"/>
              <a:t>Design Guidance – Open Flow</a:t>
            </a:r>
          </a:p>
        </p:txBody>
      </p:sp>
    </p:spTree>
    <p:extLst>
      <p:ext uri="{BB962C8B-B14F-4D97-AF65-F5344CB8AC3E}">
        <p14:creationId xmlns:p14="http://schemas.microsoft.com/office/powerpoint/2010/main" val="3590310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455ED69-2BE9-4DCC-9E05-6D08770FDA8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Channels – When to Design</a:t>
            </a:r>
          </a:p>
        </p:txBody>
      </p:sp>
      <p:sp>
        <p:nvSpPr>
          <p:cNvPr id="3" name="Content Placeholder 2">
            <a:extLst>
              <a:ext uri="{FF2B5EF4-FFF2-40B4-BE49-F238E27FC236}">
                <a16:creationId xmlns:a16="http://schemas.microsoft.com/office/drawing/2014/main" id="{E90F33E4-6BDE-4CC4-9ACE-B11E2B710045}"/>
              </a:ext>
            </a:extLst>
          </p:cNvPr>
          <p:cNvSpPr>
            <a:spLocks noGrp="1"/>
          </p:cNvSpPr>
          <p:nvPr>
            <p:ph idx="1"/>
          </p:nvPr>
        </p:nvSpPr>
        <p:spPr>
          <a:xfrm>
            <a:off x="1367624" y="2490436"/>
            <a:ext cx="9708995" cy="4137067"/>
          </a:xfrm>
        </p:spPr>
        <p:txBody>
          <a:bodyPr anchor="ctr">
            <a:normAutofit fontScale="92500" lnSpcReduction="10000"/>
          </a:bodyPr>
          <a:lstStyle/>
          <a:p>
            <a:r>
              <a:rPr lang="en-US" sz="2400" dirty="0"/>
              <a:t>When the ditch carries more than 10 </a:t>
            </a:r>
            <a:r>
              <a:rPr lang="en-US" sz="2400" dirty="0" err="1"/>
              <a:t>cfs</a:t>
            </a:r>
            <a:endParaRPr lang="en-US" sz="2400" dirty="0"/>
          </a:p>
          <a:p>
            <a:r>
              <a:rPr lang="en-US" sz="2400" dirty="0"/>
              <a:t>When the drainage area is greater than 30 acres</a:t>
            </a:r>
          </a:p>
          <a:p>
            <a:r>
              <a:rPr lang="en-US" sz="2400" dirty="0"/>
              <a:t>When the ditch carries a stream – contact ENV</a:t>
            </a:r>
          </a:p>
          <a:p>
            <a:r>
              <a:rPr lang="en-US" sz="2400" dirty="0"/>
              <a:t>Other</a:t>
            </a:r>
          </a:p>
          <a:p>
            <a:endParaRPr lang="en-US" sz="2400" dirty="0"/>
          </a:p>
          <a:p>
            <a:r>
              <a:rPr lang="en-US" sz="2400" dirty="0"/>
              <a:t>Confer with H&amp;H Engineer</a:t>
            </a:r>
          </a:p>
          <a:p>
            <a:endParaRPr lang="en-US" sz="2400" dirty="0"/>
          </a:p>
          <a:p>
            <a:r>
              <a:rPr lang="en-US" sz="2400" dirty="0"/>
              <a:t>Where the contours indicate offsite water is carried through a ditch to the culvert is a good place to note in design/process of determining drainage areas </a:t>
            </a:r>
          </a:p>
          <a:p>
            <a:pPr lvl="1"/>
            <a:r>
              <a:rPr lang="en-US" sz="2000" dirty="0"/>
              <a:t>ditch areas are often categorized as sub-watersheds and not automatically considered in the creation of the hydrology workbook</a:t>
            </a:r>
          </a:p>
        </p:txBody>
      </p:sp>
      <p:pic>
        <p:nvPicPr>
          <p:cNvPr id="4" name="Picture 3">
            <a:extLst>
              <a:ext uri="{FF2B5EF4-FFF2-40B4-BE49-F238E27FC236}">
                <a16:creationId xmlns:a16="http://schemas.microsoft.com/office/drawing/2014/main" id="{31F304E8-6CD1-443E-9D35-626AEFD6DEAE}"/>
              </a:ext>
            </a:extLst>
          </p:cNvPr>
          <p:cNvPicPr>
            <a:picLocks noChangeAspect="1"/>
          </p:cNvPicPr>
          <p:nvPr/>
        </p:nvPicPr>
        <p:blipFill>
          <a:blip r:embed="rId2"/>
          <a:stretch>
            <a:fillRect/>
          </a:stretch>
        </p:blipFill>
        <p:spPr>
          <a:xfrm>
            <a:off x="10806716" y="5853244"/>
            <a:ext cx="1036410" cy="774259"/>
          </a:xfrm>
          <a:prstGeom prst="rect">
            <a:avLst/>
          </a:prstGeom>
        </p:spPr>
      </p:pic>
    </p:spTree>
    <p:extLst>
      <p:ext uri="{BB962C8B-B14F-4D97-AF65-F5344CB8AC3E}">
        <p14:creationId xmlns:p14="http://schemas.microsoft.com/office/powerpoint/2010/main" val="4245347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What We Will Cover - Hydraulics</a:t>
            </a:r>
          </a:p>
        </p:txBody>
      </p:sp>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354272" y="2267160"/>
            <a:ext cx="5997818" cy="2933538"/>
          </a:xfrm>
        </p:spPr>
        <p:txBody>
          <a:bodyPr anchor="ctr">
            <a:noAutofit/>
          </a:bodyPr>
          <a:lstStyle/>
          <a:p>
            <a:pPr lvl="1"/>
            <a:r>
              <a:rPr lang="en-US" sz="2800" dirty="0"/>
              <a:t>Channels and what to look for</a:t>
            </a:r>
          </a:p>
          <a:p>
            <a:pPr lvl="1"/>
            <a:r>
              <a:rPr lang="en-US" sz="2800" dirty="0"/>
              <a:t>Culverts</a:t>
            </a:r>
          </a:p>
          <a:p>
            <a:pPr lvl="1"/>
            <a:r>
              <a:rPr lang="en-US" sz="2800" dirty="0"/>
              <a:t>Gutter flow and spread on the road</a:t>
            </a:r>
          </a:p>
          <a:p>
            <a:pPr lvl="2"/>
            <a:r>
              <a:rPr lang="en-US" sz="2400" dirty="0"/>
              <a:t>Flow over the curb</a:t>
            </a:r>
            <a:endParaRPr lang="en-US" sz="2800" dirty="0"/>
          </a:p>
          <a:p>
            <a:pPr lvl="2"/>
            <a:r>
              <a:rPr lang="en-US" sz="2200" dirty="0"/>
              <a:t>Away from the road</a:t>
            </a:r>
          </a:p>
          <a:p>
            <a:pPr lvl="1"/>
            <a:r>
              <a:rPr lang="en-US" sz="2600" dirty="0"/>
              <a:t>Closed System Pipe Sizing</a:t>
            </a:r>
          </a:p>
        </p:txBody>
      </p:sp>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3"/>
          <a:stretch>
            <a:fillRect/>
          </a:stretch>
        </p:blipFill>
        <p:spPr>
          <a:xfrm>
            <a:off x="10869304" y="5905941"/>
            <a:ext cx="1036410" cy="774259"/>
          </a:xfrm>
          <a:prstGeom prst="rect">
            <a:avLst/>
          </a:prstGeom>
        </p:spPr>
      </p:pic>
    </p:spTree>
    <p:extLst>
      <p:ext uri="{BB962C8B-B14F-4D97-AF65-F5344CB8AC3E}">
        <p14:creationId xmlns:p14="http://schemas.microsoft.com/office/powerpoint/2010/main" val="49286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455ED69-2BE9-4DCC-9E05-6D08770FDA8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Channel Design Specifics</a:t>
            </a:r>
          </a:p>
        </p:txBody>
      </p:sp>
      <p:sp>
        <p:nvSpPr>
          <p:cNvPr id="3" name="Content Placeholder 2">
            <a:extLst>
              <a:ext uri="{FF2B5EF4-FFF2-40B4-BE49-F238E27FC236}">
                <a16:creationId xmlns:a16="http://schemas.microsoft.com/office/drawing/2014/main" id="{E90F33E4-6BDE-4CC4-9ACE-B11E2B710045}"/>
              </a:ext>
            </a:extLst>
          </p:cNvPr>
          <p:cNvSpPr>
            <a:spLocks noGrp="1"/>
          </p:cNvSpPr>
          <p:nvPr>
            <p:ph idx="1"/>
          </p:nvPr>
        </p:nvSpPr>
        <p:spPr>
          <a:xfrm>
            <a:off x="1367624" y="2490436"/>
            <a:ext cx="9708995" cy="3567173"/>
          </a:xfrm>
        </p:spPr>
        <p:txBody>
          <a:bodyPr anchor="ctr">
            <a:normAutofit fontScale="92500" lnSpcReduction="10000"/>
          </a:bodyPr>
          <a:lstStyle/>
          <a:p>
            <a:r>
              <a:rPr lang="en-US" sz="2400" dirty="0"/>
              <a:t>Slope determines the water’s energy and ability to carry sediment</a:t>
            </a:r>
          </a:p>
          <a:p>
            <a:r>
              <a:rPr lang="en-US" sz="2400" dirty="0"/>
              <a:t>Steep slopes &gt; 0.06 consult the H&amp;H Engineer on the design</a:t>
            </a:r>
          </a:p>
          <a:p>
            <a:r>
              <a:rPr lang="en-US" sz="2400" dirty="0"/>
              <a:t>Shallow slopes &lt; 0.005 – Sediment can be deposited</a:t>
            </a:r>
          </a:p>
          <a:p>
            <a:r>
              <a:rPr lang="en-US" sz="2400" dirty="0"/>
              <a:t>Existing soils</a:t>
            </a:r>
          </a:p>
          <a:p>
            <a:r>
              <a:rPr lang="en-US" sz="2400" dirty="0"/>
              <a:t>Sands and some silts are extremely erodible (which includes subgrade gravels)</a:t>
            </a:r>
          </a:p>
          <a:p>
            <a:r>
              <a:rPr lang="en-US" sz="2400" dirty="0"/>
              <a:t>Proximity to the road</a:t>
            </a:r>
          </a:p>
          <a:p>
            <a:r>
              <a:rPr lang="en-US" sz="2400" dirty="0"/>
              <a:t>Channel depth relative to subgrade</a:t>
            </a:r>
          </a:p>
          <a:p>
            <a:r>
              <a:rPr lang="en-US" sz="2400" dirty="0"/>
              <a:t>Culverts constrain channel flow by means of the culvert inlet geometry, size, slope, and roughness. This will be covered in more detail in the following slides.</a:t>
            </a:r>
          </a:p>
        </p:txBody>
      </p:sp>
      <p:pic>
        <p:nvPicPr>
          <p:cNvPr id="4" name="Picture 3">
            <a:extLst>
              <a:ext uri="{FF2B5EF4-FFF2-40B4-BE49-F238E27FC236}">
                <a16:creationId xmlns:a16="http://schemas.microsoft.com/office/drawing/2014/main" id="{31F304E8-6CD1-443E-9D35-626AEFD6DEAE}"/>
              </a:ext>
            </a:extLst>
          </p:cNvPr>
          <p:cNvPicPr>
            <a:picLocks noChangeAspect="1"/>
          </p:cNvPicPr>
          <p:nvPr/>
        </p:nvPicPr>
        <p:blipFill>
          <a:blip r:embed="rId3"/>
          <a:stretch>
            <a:fillRect/>
          </a:stretch>
        </p:blipFill>
        <p:spPr>
          <a:xfrm>
            <a:off x="10806716" y="5853244"/>
            <a:ext cx="1036410" cy="774259"/>
          </a:xfrm>
          <a:prstGeom prst="rect">
            <a:avLst/>
          </a:prstGeom>
        </p:spPr>
      </p:pic>
    </p:spTree>
    <p:extLst>
      <p:ext uri="{BB962C8B-B14F-4D97-AF65-F5344CB8AC3E}">
        <p14:creationId xmlns:p14="http://schemas.microsoft.com/office/powerpoint/2010/main" val="3652805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8E52F2-816C-4836-B443-26BF12B26B67}"/>
              </a:ext>
            </a:extLst>
          </p:cNvPr>
          <p:cNvPicPr>
            <a:picLocks noGrp="1" noChangeAspect="1"/>
          </p:cNvPicPr>
          <p:nvPr>
            <p:ph idx="1"/>
          </p:nvPr>
        </p:nvPicPr>
        <p:blipFill rotWithShape="1">
          <a:blip r:embed="rId3"/>
          <a:srcRect b="6791"/>
          <a:stretch/>
        </p:blipFill>
        <p:spPr>
          <a:xfrm>
            <a:off x="852541" y="884904"/>
            <a:ext cx="10029973" cy="5258721"/>
          </a:xfrm>
          <a:prstGeom prst="rect">
            <a:avLst/>
          </a:prstGeom>
        </p:spPr>
      </p:pic>
      <p:pic>
        <p:nvPicPr>
          <p:cNvPr id="3" name="Picture 2">
            <a:extLst>
              <a:ext uri="{FF2B5EF4-FFF2-40B4-BE49-F238E27FC236}">
                <a16:creationId xmlns:a16="http://schemas.microsoft.com/office/drawing/2014/main" id="{E576582F-D50E-4912-BEED-30D8974A8FEE}"/>
              </a:ext>
            </a:extLst>
          </p:cNvPr>
          <p:cNvPicPr>
            <a:picLocks noChangeAspect="1"/>
          </p:cNvPicPr>
          <p:nvPr/>
        </p:nvPicPr>
        <p:blipFill>
          <a:blip r:embed="rId4"/>
          <a:stretch>
            <a:fillRect/>
          </a:stretch>
        </p:blipFill>
        <p:spPr>
          <a:xfrm>
            <a:off x="10947276" y="5823170"/>
            <a:ext cx="1036410" cy="774259"/>
          </a:xfrm>
          <a:prstGeom prst="rect">
            <a:avLst/>
          </a:prstGeom>
        </p:spPr>
      </p:pic>
      <p:sp>
        <p:nvSpPr>
          <p:cNvPr id="5" name="Title 1">
            <a:extLst>
              <a:ext uri="{FF2B5EF4-FFF2-40B4-BE49-F238E27FC236}">
                <a16:creationId xmlns:a16="http://schemas.microsoft.com/office/drawing/2014/main" id="{42DBA766-041F-451D-BA66-AC39795A7FA3}"/>
              </a:ext>
            </a:extLst>
          </p:cNvPr>
          <p:cNvSpPr txBox="1">
            <a:spLocks/>
          </p:cNvSpPr>
          <p:nvPr/>
        </p:nvSpPr>
        <p:spPr>
          <a:xfrm>
            <a:off x="0" y="132735"/>
            <a:ext cx="12192000" cy="526026"/>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	Hydraulic Toolbox - Channel Analysis Calculator</a:t>
            </a:r>
          </a:p>
        </p:txBody>
      </p:sp>
      <p:sp>
        <p:nvSpPr>
          <p:cNvPr id="2" name="TextBox 1">
            <a:extLst>
              <a:ext uri="{FF2B5EF4-FFF2-40B4-BE49-F238E27FC236}">
                <a16:creationId xmlns:a16="http://schemas.microsoft.com/office/drawing/2014/main" id="{7E06C48E-43D4-4E03-BEEA-ABEC5FC726AE}"/>
              </a:ext>
            </a:extLst>
          </p:cNvPr>
          <p:cNvSpPr txBox="1"/>
          <p:nvPr/>
        </p:nvSpPr>
        <p:spPr>
          <a:xfrm>
            <a:off x="74964" y="6355933"/>
            <a:ext cx="3043334" cy="369332"/>
          </a:xfrm>
          <a:prstGeom prst="rect">
            <a:avLst/>
          </a:prstGeom>
          <a:noFill/>
        </p:spPr>
        <p:txBody>
          <a:bodyPr wrap="none" rtlCol="0">
            <a:spAutoFit/>
          </a:bodyPr>
          <a:lstStyle/>
          <a:p>
            <a:r>
              <a:rPr lang="en-US" dirty="0"/>
              <a:t>For grass ditches use ‘n’ = 0.04</a:t>
            </a:r>
          </a:p>
        </p:txBody>
      </p:sp>
    </p:spTree>
    <p:extLst>
      <p:ext uri="{BB962C8B-B14F-4D97-AF65-F5344CB8AC3E}">
        <p14:creationId xmlns:p14="http://schemas.microsoft.com/office/powerpoint/2010/main" val="186512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4CE4812-A119-4EED-8E6C-2F4B1CBA1B48}"/>
              </a:ext>
            </a:extLst>
          </p:cNvPr>
          <p:cNvPicPr>
            <a:picLocks noGrp="1" noChangeAspect="1"/>
          </p:cNvPicPr>
          <p:nvPr>
            <p:ph idx="1"/>
          </p:nvPr>
        </p:nvPicPr>
        <p:blipFill>
          <a:blip r:embed="rId3"/>
          <a:stretch>
            <a:fillRect/>
          </a:stretch>
        </p:blipFill>
        <p:spPr>
          <a:xfrm>
            <a:off x="605912" y="946569"/>
            <a:ext cx="10202879" cy="5739119"/>
          </a:xfrm>
          <a:prstGeom prst="rect">
            <a:avLst/>
          </a:prstGeom>
        </p:spPr>
      </p:pic>
      <p:pic>
        <p:nvPicPr>
          <p:cNvPr id="3" name="Picture 2">
            <a:extLst>
              <a:ext uri="{FF2B5EF4-FFF2-40B4-BE49-F238E27FC236}">
                <a16:creationId xmlns:a16="http://schemas.microsoft.com/office/drawing/2014/main" id="{14B83BE6-46A4-4B98-A566-E34D75F68988}"/>
              </a:ext>
            </a:extLst>
          </p:cNvPr>
          <p:cNvPicPr>
            <a:picLocks noChangeAspect="1"/>
          </p:cNvPicPr>
          <p:nvPr/>
        </p:nvPicPr>
        <p:blipFill>
          <a:blip r:embed="rId4"/>
          <a:stretch>
            <a:fillRect/>
          </a:stretch>
        </p:blipFill>
        <p:spPr>
          <a:xfrm>
            <a:off x="10949895" y="5810470"/>
            <a:ext cx="1036410" cy="774259"/>
          </a:xfrm>
          <a:prstGeom prst="rect">
            <a:avLst/>
          </a:prstGeom>
        </p:spPr>
      </p:pic>
      <p:sp>
        <p:nvSpPr>
          <p:cNvPr id="5" name="Title 1">
            <a:extLst>
              <a:ext uri="{FF2B5EF4-FFF2-40B4-BE49-F238E27FC236}">
                <a16:creationId xmlns:a16="http://schemas.microsoft.com/office/drawing/2014/main" id="{E00F27F2-AEDD-45A4-A540-822EED65E4E0}"/>
              </a:ext>
            </a:extLst>
          </p:cNvPr>
          <p:cNvSpPr txBox="1">
            <a:spLocks/>
          </p:cNvSpPr>
          <p:nvPr/>
        </p:nvSpPr>
        <p:spPr>
          <a:xfrm>
            <a:off x="0" y="132735"/>
            <a:ext cx="12192000" cy="526026"/>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	Hydraulic Toolbox - Channel Lining Design Analysis</a:t>
            </a:r>
          </a:p>
        </p:txBody>
      </p:sp>
    </p:spTree>
    <p:extLst>
      <p:ext uri="{BB962C8B-B14F-4D97-AF65-F5344CB8AC3E}">
        <p14:creationId xmlns:p14="http://schemas.microsoft.com/office/powerpoint/2010/main" val="4029230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Questions!</a:t>
            </a:r>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570127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55ED69-2BE9-4DCC-9E05-6D08770FDA8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Hydraulics - Culverts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0F33E4-6BDE-4CC4-9ACE-B11E2B710045}"/>
                  </a:ext>
                </a:extLst>
              </p:cNvPr>
              <p:cNvSpPr>
                <a:spLocks noGrp="1"/>
              </p:cNvSpPr>
              <p:nvPr>
                <p:ph idx="1"/>
              </p:nvPr>
            </p:nvSpPr>
            <p:spPr>
              <a:xfrm>
                <a:off x="1463044" y="2268726"/>
                <a:ext cx="8690919" cy="1473693"/>
              </a:xfrm>
            </p:spPr>
            <p:txBody>
              <a:bodyPr numCol="1" anchor="ctr">
                <a:normAutofit lnSpcReduction="10000"/>
              </a:bodyPr>
              <a:lstStyle/>
              <a:p>
                <a:r>
                  <a:rPr lang="en-US" dirty="0"/>
                  <a:t>Designed for the 50-year flow unless otherwise noted</a:t>
                </a:r>
              </a:p>
              <a:p>
                <a:r>
                  <a:rPr lang="en-US" dirty="0"/>
                  <a:t>Design Standard  is </a:t>
                </a:r>
                <a14:m>
                  <m:oMath xmlns:m="http://schemas.openxmlformats.org/officeDocument/2006/math">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𝑤</m:t>
                            </m:r>
                          </m:sub>
                        </m:sSub>
                      </m:num>
                      <m:den>
                        <m:r>
                          <a:rPr lang="en-US" b="0" i="1" smtClean="0">
                            <a:latin typeface="Cambria Math" panose="02040503050406030204" pitchFamily="18" charset="0"/>
                          </a:rPr>
                          <m:t>𝐷</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≤1.5</m:t>
                    </m:r>
                    <m:r>
                      <a:rPr lang="en-US" b="0" i="1" smtClean="0">
                        <a:latin typeface="Cambria Math" panose="02040503050406030204" pitchFamily="18" charset="0"/>
                      </a:rPr>
                      <m:t>  </m:t>
                    </m:r>
                  </m:oMath>
                </a14:m>
                <a:endParaRPr lang="en-US" dirty="0"/>
              </a:p>
              <a:p>
                <a:pPr lvl="1"/>
                <a:r>
                  <a:rPr lang="en-US" sz="2000" dirty="0" err="1"/>
                  <a:t>H</a:t>
                </a:r>
                <a:r>
                  <a:rPr lang="en-US" sz="2000" baseline="-25000" dirty="0" err="1"/>
                  <a:t>w</a:t>
                </a:r>
                <a:r>
                  <a:rPr lang="en-US" sz="2000" dirty="0"/>
                  <a:t> = Headwater, D = Diameter</a:t>
                </a:r>
              </a:p>
              <a:p>
                <a:pPr marL="0" indent="0">
                  <a:buNone/>
                </a:pPr>
                <a:endParaRPr lang="en-US" sz="1500" dirty="0"/>
              </a:p>
            </p:txBody>
          </p:sp>
        </mc:Choice>
        <mc:Fallback xmlns="">
          <p:sp>
            <p:nvSpPr>
              <p:cNvPr id="3" name="Content Placeholder 2">
                <a:extLst>
                  <a:ext uri="{FF2B5EF4-FFF2-40B4-BE49-F238E27FC236}">
                    <a16:creationId xmlns:a16="http://schemas.microsoft.com/office/drawing/2014/main" id="{E90F33E4-6BDE-4CC4-9ACE-B11E2B710045}"/>
                  </a:ext>
                </a:extLst>
              </p:cNvPr>
              <p:cNvSpPr>
                <a:spLocks noGrp="1" noRot="1" noChangeAspect="1" noMove="1" noResize="1" noEditPoints="1" noAdjustHandles="1" noChangeArrowheads="1" noChangeShapeType="1" noTextEdit="1"/>
              </p:cNvSpPr>
              <p:nvPr>
                <p:ph idx="1"/>
              </p:nvPr>
            </p:nvSpPr>
            <p:spPr>
              <a:xfrm>
                <a:off x="1463044" y="2268726"/>
                <a:ext cx="8690919" cy="1473693"/>
              </a:xfrm>
              <a:blipFill>
                <a:blip r:embed="rId3"/>
                <a:stretch>
                  <a:fillRect l="-1262" t="-1570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1F304E8-6CD1-443E-9D35-626AEFD6DEAE}"/>
              </a:ext>
            </a:extLst>
          </p:cNvPr>
          <p:cNvPicPr>
            <a:picLocks noChangeAspect="1"/>
          </p:cNvPicPr>
          <p:nvPr/>
        </p:nvPicPr>
        <p:blipFill>
          <a:blip r:embed="rId4"/>
          <a:stretch>
            <a:fillRect/>
          </a:stretch>
        </p:blipFill>
        <p:spPr>
          <a:xfrm>
            <a:off x="10806716" y="5853244"/>
            <a:ext cx="1036410" cy="774259"/>
          </a:xfrm>
          <a:prstGeom prst="rect">
            <a:avLst/>
          </a:prstGeom>
        </p:spPr>
      </p:pic>
      <p:grpSp>
        <p:nvGrpSpPr>
          <p:cNvPr id="20" name="Group 19">
            <a:extLst>
              <a:ext uri="{FF2B5EF4-FFF2-40B4-BE49-F238E27FC236}">
                <a16:creationId xmlns:a16="http://schemas.microsoft.com/office/drawing/2014/main" id="{433B9CB6-8F63-40AA-AD0E-FE4B769CEB69}"/>
              </a:ext>
            </a:extLst>
          </p:cNvPr>
          <p:cNvGrpSpPr/>
          <p:nvPr/>
        </p:nvGrpSpPr>
        <p:grpSpPr>
          <a:xfrm>
            <a:off x="1463044" y="3643136"/>
            <a:ext cx="5844443" cy="3181770"/>
            <a:chOff x="3173778" y="3524697"/>
            <a:chExt cx="5844443" cy="3181770"/>
          </a:xfrm>
        </p:grpSpPr>
        <p:pic>
          <p:nvPicPr>
            <p:cNvPr id="6" name="Picture 5" descr="Chart, line chart&#10;&#10;Description automatically generated">
              <a:extLst>
                <a:ext uri="{FF2B5EF4-FFF2-40B4-BE49-F238E27FC236}">
                  <a16:creationId xmlns:a16="http://schemas.microsoft.com/office/drawing/2014/main" id="{2AD57AE0-3261-4B33-B645-1B235DB09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778" y="3524697"/>
              <a:ext cx="5844443" cy="3181770"/>
            </a:xfrm>
            <a:prstGeom prst="rect">
              <a:avLst/>
            </a:prstGeom>
          </p:spPr>
        </p:pic>
        <p:cxnSp>
          <p:nvCxnSpPr>
            <p:cNvPr id="9" name="Straight Connector 8">
              <a:extLst>
                <a:ext uri="{FF2B5EF4-FFF2-40B4-BE49-F238E27FC236}">
                  <a16:creationId xmlns:a16="http://schemas.microsoft.com/office/drawing/2014/main" id="{EC3A4A66-0DC4-4F15-802D-BDC931CB94EE}"/>
                </a:ext>
              </a:extLst>
            </p:cNvPr>
            <p:cNvCxnSpPr>
              <a:cxnSpLocks/>
            </p:cNvCxnSpPr>
            <p:nvPr/>
          </p:nvCxnSpPr>
          <p:spPr>
            <a:xfrm flipH="1">
              <a:off x="4030462" y="5948039"/>
              <a:ext cx="59480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2FBF423-CC7D-40BC-A54D-9A8D20E2BD5C}"/>
                </a:ext>
              </a:extLst>
            </p:cNvPr>
            <p:cNvCxnSpPr>
              <a:cxnSpLocks/>
            </p:cNvCxnSpPr>
            <p:nvPr/>
          </p:nvCxnSpPr>
          <p:spPr>
            <a:xfrm flipV="1">
              <a:off x="4021584" y="4998390"/>
              <a:ext cx="0" cy="940771"/>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E8687D2D-E884-419D-99BC-529556017C44}"/>
                </a:ext>
              </a:extLst>
            </p:cNvPr>
            <p:cNvSpPr txBox="1"/>
            <p:nvPr/>
          </p:nvSpPr>
          <p:spPr>
            <a:xfrm>
              <a:off x="3400160" y="5077916"/>
              <a:ext cx="532648" cy="400110"/>
            </a:xfrm>
            <a:prstGeom prst="rect">
              <a:avLst/>
            </a:prstGeom>
            <a:solidFill>
              <a:schemeClr val="bg1"/>
            </a:solidFill>
            <a:ln>
              <a:solidFill>
                <a:schemeClr val="tx1"/>
              </a:solidFill>
            </a:ln>
          </p:spPr>
          <p:txBody>
            <a:bodyPr wrap="square" rtlCol="0">
              <a:spAutoFit/>
            </a:bodyPr>
            <a:lstStyle/>
            <a:p>
              <a:r>
                <a:rPr lang="en-US" sz="2000" b="1" dirty="0" err="1">
                  <a:solidFill>
                    <a:schemeClr val="accent2"/>
                  </a:solidFill>
                </a:rPr>
                <a:t>H</a:t>
              </a:r>
              <a:r>
                <a:rPr lang="en-US" sz="2400" b="1" baseline="-25000" dirty="0" err="1">
                  <a:solidFill>
                    <a:schemeClr val="accent2"/>
                  </a:solidFill>
                </a:rPr>
                <a:t>w</a:t>
              </a:r>
              <a:endParaRPr lang="en-US" sz="2400" b="1" baseline="-25000" dirty="0">
                <a:solidFill>
                  <a:schemeClr val="accent2"/>
                </a:solidFill>
              </a:endParaRPr>
            </a:p>
          </p:txBody>
        </p:sp>
      </p:grpSp>
      <p:sp>
        <p:nvSpPr>
          <p:cNvPr id="21" name="TextBox 20">
            <a:extLst>
              <a:ext uri="{FF2B5EF4-FFF2-40B4-BE49-F238E27FC236}">
                <a16:creationId xmlns:a16="http://schemas.microsoft.com/office/drawing/2014/main" id="{8FBF9AEB-9741-4E20-A5EA-117F8B397210}"/>
              </a:ext>
            </a:extLst>
          </p:cNvPr>
          <p:cNvSpPr txBox="1"/>
          <p:nvPr/>
        </p:nvSpPr>
        <p:spPr>
          <a:xfrm>
            <a:off x="8401212" y="4887497"/>
            <a:ext cx="3624055" cy="1200329"/>
          </a:xfrm>
          <a:prstGeom prst="rect">
            <a:avLst/>
          </a:prstGeom>
          <a:noFill/>
        </p:spPr>
        <p:txBody>
          <a:bodyPr wrap="square" rtlCol="0">
            <a:spAutoFit/>
          </a:bodyPr>
          <a:lstStyle/>
          <a:p>
            <a:r>
              <a:rPr lang="en-US" sz="2400" b="1" u="sng" dirty="0"/>
              <a:t>Documents</a:t>
            </a:r>
          </a:p>
          <a:p>
            <a:pPr marL="285750" indent="-285750">
              <a:buFont typeface="Arial" panose="020B0604020202020204" pitchFamily="34" charset="0"/>
              <a:buChar char="•"/>
            </a:pPr>
            <a:r>
              <a:rPr lang="en-US" sz="1600" dirty="0"/>
              <a:t>Drainage Practices &amp; Procedures</a:t>
            </a:r>
          </a:p>
          <a:p>
            <a:pPr marL="285750" indent="-285750">
              <a:buFont typeface="Arial" panose="020B0604020202020204" pitchFamily="34" charset="0"/>
              <a:buChar char="•"/>
            </a:pPr>
            <a:r>
              <a:rPr lang="en-US" sz="1600" dirty="0"/>
              <a:t>Design Guidance – Culvert Hydraulics</a:t>
            </a:r>
          </a:p>
          <a:p>
            <a:pPr marL="285750" indent="-285750">
              <a:buFont typeface="Arial" panose="020B0604020202020204" pitchFamily="34" charset="0"/>
              <a:buChar char="•"/>
            </a:pPr>
            <a:r>
              <a:rPr lang="en-US" sz="1600" dirty="0"/>
              <a:t>Culvert Workbook</a:t>
            </a:r>
          </a:p>
        </p:txBody>
      </p:sp>
    </p:spTree>
    <p:extLst>
      <p:ext uri="{BB962C8B-B14F-4D97-AF65-F5344CB8AC3E}">
        <p14:creationId xmlns:p14="http://schemas.microsoft.com/office/powerpoint/2010/main" val="1777636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55ED69-2BE9-4DCC-9E05-6D08770FDA8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Culvert Materials</a:t>
            </a:r>
          </a:p>
        </p:txBody>
      </p:sp>
      <p:sp>
        <p:nvSpPr>
          <p:cNvPr id="3" name="Content Placeholder 2">
            <a:extLst>
              <a:ext uri="{FF2B5EF4-FFF2-40B4-BE49-F238E27FC236}">
                <a16:creationId xmlns:a16="http://schemas.microsoft.com/office/drawing/2014/main" id="{E90F33E4-6BDE-4CC4-9ACE-B11E2B710045}"/>
              </a:ext>
            </a:extLst>
          </p:cNvPr>
          <p:cNvSpPr>
            <a:spLocks noGrp="1"/>
          </p:cNvSpPr>
          <p:nvPr>
            <p:ph idx="1"/>
          </p:nvPr>
        </p:nvSpPr>
        <p:spPr>
          <a:xfrm>
            <a:off x="1047885" y="2177170"/>
            <a:ext cx="10795241" cy="4552104"/>
          </a:xfrm>
        </p:spPr>
        <p:txBody>
          <a:bodyPr numCol="2" anchor="ctr">
            <a:normAutofit fontScale="70000" lnSpcReduction="20000"/>
          </a:bodyPr>
          <a:lstStyle/>
          <a:p>
            <a:r>
              <a:rPr lang="en-US" sz="3400" i="1" u="sng" dirty="0"/>
              <a:t>RCP</a:t>
            </a:r>
          </a:p>
          <a:p>
            <a:pPr lvl="1"/>
            <a:r>
              <a:rPr lang="en-US" sz="2900" dirty="0"/>
              <a:t>Relatively expensive</a:t>
            </a:r>
          </a:p>
          <a:p>
            <a:pPr lvl="1"/>
            <a:r>
              <a:rPr lang="en-US" sz="2900" dirty="0"/>
              <a:t>Socket end upstream is an effective hydraulic inlet (approximately C = 0.2)</a:t>
            </a:r>
          </a:p>
          <a:p>
            <a:pPr lvl="1"/>
            <a:r>
              <a:rPr lang="en-US" sz="2900" dirty="0"/>
              <a:t>Smooth bore relatively low friction Manning’s n  (n = 0.012) - High outlet velocity</a:t>
            </a:r>
          </a:p>
          <a:p>
            <a:pPr lvl="1"/>
            <a:r>
              <a:rPr lang="en-US" sz="2900" dirty="0"/>
              <a:t>Very durable</a:t>
            </a:r>
          </a:p>
          <a:p>
            <a:endParaRPr lang="en-US" sz="3400" i="1" u="sng" dirty="0"/>
          </a:p>
          <a:p>
            <a:r>
              <a:rPr lang="en-US" sz="3400" i="1" u="sng" dirty="0"/>
              <a:t>CMP</a:t>
            </a:r>
          </a:p>
          <a:p>
            <a:pPr lvl="1"/>
            <a:r>
              <a:rPr lang="en-US" sz="2900" dirty="0"/>
              <a:t>Inexpensive</a:t>
            </a:r>
          </a:p>
          <a:p>
            <a:pPr lvl="1"/>
            <a:r>
              <a:rPr lang="en-US" sz="2900" dirty="0">
                <a:solidFill>
                  <a:prstClr val="black"/>
                </a:solidFill>
              </a:rPr>
              <a:t>Typically poor inlet geometry – “thin end projecting” (approximately C = 0.9)</a:t>
            </a:r>
            <a:endParaRPr lang="en-US" sz="2900" dirty="0"/>
          </a:p>
          <a:p>
            <a:pPr lvl="1"/>
            <a:r>
              <a:rPr lang="en-US" sz="2900" dirty="0"/>
              <a:t>“Rough” better for fish passage  (n = 0.024)</a:t>
            </a:r>
          </a:p>
          <a:p>
            <a:pPr lvl="1"/>
            <a:r>
              <a:rPr lang="en-US" sz="2900" dirty="0"/>
              <a:t>Reduced outlet velocity</a:t>
            </a:r>
          </a:p>
          <a:p>
            <a:pPr lvl="1"/>
            <a:r>
              <a:rPr lang="en-US" sz="2900" dirty="0"/>
              <a:t>Corrodes short life span</a:t>
            </a:r>
          </a:p>
          <a:p>
            <a:pPr marL="457200" lvl="1" indent="0">
              <a:buNone/>
            </a:pPr>
            <a:endParaRPr lang="en-US" sz="2900" dirty="0"/>
          </a:p>
          <a:p>
            <a:r>
              <a:rPr lang="en-US" sz="3400" i="1" u="sng" dirty="0"/>
              <a:t>Plastic</a:t>
            </a:r>
            <a:r>
              <a:rPr lang="en-US" sz="3400" dirty="0"/>
              <a:t> – HDPE, PVC etc.</a:t>
            </a:r>
          </a:p>
          <a:p>
            <a:pPr lvl="1"/>
            <a:r>
              <a:rPr lang="en-US" sz="2900" dirty="0"/>
              <a:t>Relatively inexpensive</a:t>
            </a:r>
          </a:p>
          <a:p>
            <a:pPr lvl="1"/>
            <a:r>
              <a:rPr lang="en-US" sz="2900" dirty="0"/>
              <a:t>Moderate inlet efficiency</a:t>
            </a:r>
          </a:p>
          <a:p>
            <a:pPr lvl="1"/>
            <a:r>
              <a:rPr lang="en-US" sz="2900" dirty="0"/>
              <a:t>Bell inlets can be attached to reduce the contraction coefficient from C = 0.5 – 0.6 to C = 0.2</a:t>
            </a:r>
          </a:p>
          <a:p>
            <a:pPr lvl="1"/>
            <a:r>
              <a:rPr lang="en-US" sz="2900" dirty="0"/>
              <a:t>Similar to RCP but less strong</a:t>
            </a:r>
          </a:p>
          <a:p>
            <a:pPr lvl="1"/>
            <a:r>
              <a:rPr lang="en-US" sz="2900" dirty="0"/>
              <a:t>Smooth bore (n = 0.011 to 0.009) – High outlet velocity</a:t>
            </a:r>
          </a:p>
          <a:p>
            <a:pPr lvl="1"/>
            <a:r>
              <a:rPr lang="en-US" sz="2900" dirty="0"/>
              <a:t>Resists abrasion and corrosion – long life expected</a:t>
            </a:r>
          </a:p>
          <a:p>
            <a:pPr lvl="1"/>
            <a:r>
              <a:rPr lang="en-US" sz="2900" dirty="0"/>
              <a:t>most common type for construction</a:t>
            </a:r>
          </a:p>
          <a:p>
            <a:pPr marL="457200" lvl="1" indent="0">
              <a:buNone/>
            </a:pPr>
            <a:endParaRPr lang="en-US" sz="2900" dirty="0"/>
          </a:p>
        </p:txBody>
      </p:sp>
      <p:pic>
        <p:nvPicPr>
          <p:cNvPr id="4" name="Picture 3">
            <a:extLst>
              <a:ext uri="{FF2B5EF4-FFF2-40B4-BE49-F238E27FC236}">
                <a16:creationId xmlns:a16="http://schemas.microsoft.com/office/drawing/2014/main" id="{31F304E8-6CD1-443E-9D35-626AEFD6DEAE}"/>
              </a:ext>
            </a:extLst>
          </p:cNvPr>
          <p:cNvPicPr>
            <a:picLocks noChangeAspect="1"/>
          </p:cNvPicPr>
          <p:nvPr/>
        </p:nvPicPr>
        <p:blipFill>
          <a:blip r:embed="rId3"/>
          <a:stretch>
            <a:fillRect/>
          </a:stretch>
        </p:blipFill>
        <p:spPr>
          <a:xfrm>
            <a:off x="10806716" y="5853244"/>
            <a:ext cx="1036410" cy="774259"/>
          </a:xfrm>
          <a:prstGeom prst="rect">
            <a:avLst/>
          </a:prstGeom>
        </p:spPr>
      </p:pic>
    </p:spTree>
    <p:extLst>
      <p:ext uri="{BB962C8B-B14F-4D97-AF65-F5344CB8AC3E}">
        <p14:creationId xmlns:p14="http://schemas.microsoft.com/office/powerpoint/2010/main" val="298130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55ED69-2BE9-4DCC-9E05-6D08770FDA8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Culvert Outlet Design</a:t>
            </a:r>
          </a:p>
        </p:txBody>
      </p:sp>
      <p:pic>
        <p:nvPicPr>
          <p:cNvPr id="4" name="Picture 3">
            <a:extLst>
              <a:ext uri="{FF2B5EF4-FFF2-40B4-BE49-F238E27FC236}">
                <a16:creationId xmlns:a16="http://schemas.microsoft.com/office/drawing/2014/main" id="{31F304E8-6CD1-443E-9D35-626AEFD6DEAE}"/>
              </a:ext>
            </a:extLst>
          </p:cNvPr>
          <p:cNvPicPr>
            <a:picLocks noChangeAspect="1"/>
          </p:cNvPicPr>
          <p:nvPr/>
        </p:nvPicPr>
        <p:blipFill>
          <a:blip r:embed="rId3"/>
          <a:stretch>
            <a:fillRect/>
          </a:stretch>
        </p:blipFill>
        <p:spPr>
          <a:xfrm>
            <a:off x="10806716" y="5853244"/>
            <a:ext cx="1036410" cy="774259"/>
          </a:xfrm>
          <a:prstGeom prst="rect">
            <a:avLst/>
          </a:prstGeom>
        </p:spPr>
      </p:pic>
      <p:sp>
        <p:nvSpPr>
          <p:cNvPr id="3" name="Content Placeholder 2">
            <a:extLst>
              <a:ext uri="{FF2B5EF4-FFF2-40B4-BE49-F238E27FC236}">
                <a16:creationId xmlns:a16="http://schemas.microsoft.com/office/drawing/2014/main" id="{E90F33E4-6BDE-4CC4-9ACE-B11E2B710045}"/>
              </a:ext>
            </a:extLst>
          </p:cNvPr>
          <p:cNvSpPr>
            <a:spLocks noGrp="1"/>
          </p:cNvSpPr>
          <p:nvPr>
            <p:ph idx="1"/>
          </p:nvPr>
        </p:nvSpPr>
        <p:spPr>
          <a:xfrm>
            <a:off x="1047280" y="2068635"/>
            <a:ext cx="10795241" cy="4552104"/>
          </a:xfrm>
        </p:spPr>
        <p:txBody>
          <a:bodyPr anchor="ctr">
            <a:normAutofit fontScale="55000" lnSpcReduction="20000"/>
          </a:bodyPr>
          <a:lstStyle/>
          <a:p>
            <a:r>
              <a:rPr lang="en-US" sz="3100" dirty="0"/>
              <a:t>Culverts with Steep Slopes and Steeply Sloping Outlet Channels</a:t>
            </a:r>
            <a:endParaRPr lang="en-US" sz="2200" dirty="0"/>
          </a:p>
          <a:p>
            <a:pPr lvl="1"/>
            <a:r>
              <a:rPr lang="en-US" sz="2900" dirty="0"/>
              <a:t>Avoid having large culverts discharge on steep slopes and on fill slopes</a:t>
            </a:r>
          </a:p>
          <a:p>
            <a:pPr lvl="1"/>
            <a:r>
              <a:rPr lang="en-US" sz="2900" dirty="0"/>
              <a:t>High velocity flow creates scour at outlet</a:t>
            </a:r>
          </a:p>
          <a:p>
            <a:pPr lvl="1"/>
            <a:r>
              <a:rPr lang="en-US" sz="2900" dirty="0"/>
              <a:t>Hung outlets are a typical result of high outlet velocity flow or for water that is outlet on a steep slope</a:t>
            </a:r>
          </a:p>
          <a:p>
            <a:pPr lvl="1"/>
            <a:r>
              <a:rPr lang="en-US" sz="2900" dirty="0"/>
              <a:t>Flow velocity affected by culvert roughness and slope</a:t>
            </a:r>
          </a:p>
          <a:p>
            <a:pPr lvl="1"/>
            <a:r>
              <a:rPr lang="en-US" sz="2900" dirty="0"/>
              <a:t>Internal Energy dissipation can be accomplished by a series of five dissipator rings near the culvert outlet – See the H&amp;H Engineer for help with the design (also HEC 14).</a:t>
            </a:r>
          </a:p>
          <a:p>
            <a:pPr lvl="1"/>
            <a:r>
              <a:rPr lang="en-US" sz="2900" dirty="0"/>
              <a:t>Exterior Energy Dissipation can be accomplished by a Rip-Rap basin Energy Dissipator – See the H&amp;H Engineer for help with design (also HEC 14).</a:t>
            </a:r>
          </a:p>
          <a:p>
            <a:pPr lvl="1"/>
            <a:r>
              <a:rPr lang="en-US" sz="2900" dirty="0"/>
              <a:t>Low culvert slope (S &lt; 0.02) only typical outlet rip-rap apron may be necessary</a:t>
            </a:r>
          </a:p>
          <a:p>
            <a:pPr lvl="1"/>
            <a:r>
              <a:rPr lang="en-US" sz="2900" dirty="0"/>
              <a:t>Moderate slope (0.06 &gt; S &gt; 0.02) Energy dissipator should be considered for larger pipes and higher design flow rates</a:t>
            </a:r>
          </a:p>
          <a:p>
            <a:pPr lvl="1"/>
            <a:r>
              <a:rPr lang="en-US" sz="2900" dirty="0"/>
              <a:t>Steep slopes (S &gt; 0.06) energy dissipator necessary on most culverts that have high flow rates. See H&amp;H Engineer for guidance and help with design determination</a:t>
            </a:r>
          </a:p>
          <a:p>
            <a:pPr lvl="1"/>
            <a:endParaRPr lang="en-US" dirty="0"/>
          </a:p>
          <a:p>
            <a:r>
              <a:rPr lang="en-US" sz="3100" dirty="0"/>
              <a:t>Low Culvert slope and channel slope  (S &lt; 0.005)</a:t>
            </a:r>
            <a:endParaRPr lang="en-US" dirty="0"/>
          </a:p>
          <a:p>
            <a:pPr lvl="1"/>
            <a:r>
              <a:rPr lang="en-US" sz="2900" dirty="0"/>
              <a:t>Design to facilitate cleaning sediment and plant matter from outlet area</a:t>
            </a:r>
          </a:p>
          <a:p>
            <a:pPr marL="457200" lvl="1" indent="0">
              <a:buNone/>
            </a:pPr>
            <a:endParaRPr lang="en-US" sz="2900" dirty="0"/>
          </a:p>
          <a:p>
            <a:pPr marL="0" lvl="1" indent="0">
              <a:buNone/>
            </a:pPr>
            <a:r>
              <a:rPr lang="en-US" sz="2900" dirty="0"/>
              <a:t>The Federal Highway Administration computer-based design tool HY8 is the primary tool for designing culvert crossings</a:t>
            </a:r>
          </a:p>
        </p:txBody>
      </p:sp>
    </p:spTree>
    <p:extLst>
      <p:ext uri="{BB962C8B-B14F-4D97-AF65-F5344CB8AC3E}">
        <p14:creationId xmlns:p14="http://schemas.microsoft.com/office/powerpoint/2010/main" val="33185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9EE0-A889-4835-B28D-CF2927007077}"/>
              </a:ext>
            </a:extLst>
          </p:cNvPr>
          <p:cNvSpPr>
            <a:spLocks noGrp="1"/>
          </p:cNvSpPr>
          <p:nvPr>
            <p:ph type="title"/>
          </p:nvPr>
        </p:nvSpPr>
        <p:spPr>
          <a:xfrm>
            <a:off x="1" y="365126"/>
            <a:ext cx="1105580" cy="529609"/>
          </a:xfrm>
          <a:solidFill>
            <a:schemeClr val="accent1"/>
          </a:solidFill>
        </p:spPr>
        <p:txBody>
          <a:bodyPr>
            <a:normAutofit fontScale="90000"/>
          </a:bodyPr>
          <a:lstStyle/>
          <a:p>
            <a:r>
              <a:rPr lang="en-US" sz="3200" b="1" dirty="0">
                <a:solidFill>
                  <a:schemeClr val="bg1"/>
                </a:solidFill>
              </a:rPr>
              <a:t>  HY8</a:t>
            </a:r>
          </a:p>
        </p:txBody>
      </p:sp>
      <p:pic>
        <p:nvPicPr>
          <p:cNvPr id="4" name="Content Placeholder 3">
            <a:extLst>
              <a:ext uri="{FF2B5EF4-FFF2-40B4-BE49-F238E27FC236}">
                <a16:creationId xmlns:a16="http://schemas.microsoft.com/office/drawing/2014/main" id="{F5C74869-12F6-4E7D-A622-A83217BE6668}"/>
              </a:ext>
            </a:extLst>
          </p:cNvPr>
          <p:cNvPicPr>
            <a:picLocks noGrp="1" noChangeAspect="1"/>
          </p:cNvPicPr>
          <p:nvPr>
            <p:ph idx="1"/>
          </p:nvPr>
        </p:nvPicPr>
        <p:blipFill rotWithShape="1">
          <a:blip r:embed="rId3"/>
          <a:srcRect r="8912" b="6017"/>
          <a:stretch/>
        </p:blipFill>
        <p:spPr>
          <a:xfrm>
            <a:off x="1039593" y="365126"/>
            <a:ext cx="9919352" cy="5894272"/>
          </a:xfrm>
          <a:prstGeom prst="rect">
            <a:avLst/>
          </a:prstGeom>
        </p:spPr>
      </p:pic>
      <p:pic>
        <p:nvPicPr>
          <p:cNvPr id="3" name="Picture 2">
            <a:extLst>
              <a:ext uri="{FF2B5EF4-FFF2-40B4-BE49-F238E27FC236}">
                <a16:creationId xmlns:a16="http://schemas.microsoft.com/office/drawing/2014/main" id="{EA9C30C7-43D0-4915-A14D-8FD0B4DC3F20}"/>
              </a:ext>
            </a:extLst>
          </p:cNvPr>
          <p:cNvPicPr>
            <a:picLocks noChangeAspect="1"/>
          </p:cNvPicPr>
          <p:nvPr/>
        </p:nvPicPr>
        <p:blipFill>
          <a:blip r:embed="rId4"/>
          <a:stretch>
            <a:fillRect/>
          </a:stretch>
        </p:blipFill>
        <p:spPr>
          <a:xfrm>
            <a:off x="10958945" y="5872268"/>
            <a:ext cx="1036410" cy="774259"/>
          </a:xfrm>
          <a:prstGeom prst="rect">
            <a:avLst/>
          </a:prstGeom>
        </p:spPr>
      </p:pic>
      <p:sp>
        <p:nvSpPr>
          <p:cNvPr id="5" name="TextBox 4">
            <a:extLst>
              <a:ext uri="{FF2B5EF4-FFF2-40B4-BE49-F238E27FC236}">
                <a16:creationId xmlns:a16="http://schemas.microsoft.com/office/drawing/2014/main" id="{2438A20E-3F9D-4354-988A-A2E0C4E22E8C}"/>
              </a:ext>
            </a:extLst>
          </p:cNvPr>
          <p:cNvSpPr txBox="1"/>
          <p:nvPr/>
        </p:nvSpPr>
        <p:spPr>
          <a:xfrm>
            <a:off x="255163" y="6308208"/>
            <a:ext cx="8478283" cy="369332"/>
          </a:xfrm>
          <a:prstGeom prst="rect">
            <a:avLst/>
          </a:prstGeom>
          <a:noFill/>
        </p:spPr>
        <p:txBody>
          <a:bodyPr wrap="none" rtlCol="0">
            <a:spAutoFit/>
          </a:bodyPr>
          <a:lstStyle/>
          <a:p>
            <a:r>
              <a:rPr lang="en-US" dirty="0"/>
              <a:t>Assume stream channel ‘n’ of 0.035 for rocky/sandy channels or 0.04 for grassy channels</a:t>
            </a:r>
          </a:p>
        </p:txBody>
      </p:sp>
    </p:spTree>
    <p:extLst>
      <p:ext uri="{BB962C8B-B14F-4D97-AF65-F5344CB8AC3E}">
        <p14:creationId xmlns:p14="http://schemas.microsoft.com/office/powerpoint/2010/main" val="4047292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C282-2169-4E94-B989-806447ABC2F6}"/>
              </a:ext>
            </a:extLst>
          </p:cNvPr>
          <p:cNvSpPr>
            <a:spLocks noGrp="1"/>
          </p:cNvSpPr>
          <p:nvPr>
            <p:ph type="title"/>
          </p:nvPr>
        </p:nvSpPr>
        <p:spPr>
          <a:xfrm>
            <a:off x="0" y="132735"/>
            <a:ext cx="12192000" cy="526026"/>
          </a:xfrm>
          <a:solidFill>
            <a:schemeClr val="accent1"/>
          </a:solidFill>
        </p:spPr>
        <p:txBody>
          <a:bodyPr>
            <a:normAutofit fontScale="90000"/>
          </a:bodyPr>
          <a:lstStyle/>
          <a:p>
            <a:r>
              <a:rPr lang="en-US" sz="3200" b="1" dirty="0">
                <a:solidFill>
                  <a:schemeClr val="bg1"/>
                </a:solidFill>
              </a:rPr>
              <a:t>     HY8 Sketch of Culvert Design Flow</a:t>
            </a:r>
          </a:p>
        </p:txBody>
      </p:sp>
      <p:pic>
        <p:nvPicPr>
          <p:cNvPr id="4" name="Content Placeholder 3">
            <a:extLst>
              <a:ext uri="{FF2B5EF4-FFF2-40B4-BE49-F238E27FC236}">
                <a16:creationId xmlns:a16="http://schemas.microsoft.com/office/drawing/2014/main" id="{9A3C90AA-291E-4A76-A4B8-20B855F21219}"/>
              </a:ext>
            </a:extLst>
          </p:cNvPr>
          <p:cNvPicPr>
            <a:picLocks noGrp="1" noChangeAspect="1"/>
          </p:cNvPicPr>
          <p:nvPr>
            <p:ph idx="1"/>
          </p:nvPr>
        </p:nvPicPr>
        <p:blipFill rotWithShape="1">
          <a:blip r:embed="rId3"/>
          <a:srcRect b="7158"/>
          <a:stretch/>
        </p:blipFill>
        <p:spPr>
          <a:xfrm>
            <a:off x="678107" y="743232"/>
            <a:ext cx="10634725" cy="5553873"/>
          </a:xfrm>
          <a:prstGeom prst="rect">
            <a:avLst/>
          </a:prstGeom>
        </p:spPr>
      </p:pic>
      <p:pic>
        <p:nvPicPr>
          <p:cNvPr id="3" name="Picture 2">
            <a:extLst>
              <a:ext uri="{FF2B5EF4-FFF2-40B4-BE49-F238E27FC236}">
                <a16:creationId xmlns:a16="http://schemas.microsoft.com/office/drawing/2014/main" id="{0DDC8902-A2A2-466D-86C1-7F093B262F03}"/>
              </a:ext>
            </a:extLst>
          </p:cNvPr>
          <p:cNvPicPr>
            <a:picLocks noChangeAspect="1"/>
          </p:cNvPicPr>
          <p:nvPr/>
        </p:nvPicPr>
        <p:blipFill>
          <a:blip r:embed="rId4"/>
          <a:stretch>
            <a:fillRect/>
          </a:stretch>
        </p:blipFill>
        <p:spPr>
          <a:xfrm>
            <a:off x="10925043" y="5877836"/>
            <a:ext cx="1036410" cy="774259"/>
          </a:xfrm>
          <a:prstGeom prst="rect">
            <a:avLst/>
          </a:prstGeom>
        </p:spPr>
      </p:pic>
    </p:spTree>
    <p:extLst>
      <p:ext uri="{BB962C8B-B14F-4D97-AF65-F5344CB8AC3E}">
        <p14:creationId xmlns:p14="http://schemas.microsoft.com/office/powerpoint/2010/main" val="997130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A316-2EB9-4EEC-B03C-8B17E588DB50}"/>
              </a:ext>
            </a:extLst>
          </p:cNvPr>
          <p:cNvSpPr>
            <a:spLocks noGrp="1"/>
          </p:cNvSpPr>
          <p:nvPr>
            <p:ph type="title"/>
          </p:nvPr>
        </p:nvSpPr>
        <p:spPr>
          <a:xfrm>
            <a:off x="0" y="176981"/>
            <a:ext cx="12191999" cy="422787"/>
          </a:xfrm>
          <a:solidFill>
            <a:schemeClr val="accent1"/>
          </a:solidFill>
        </p:spPr>
        <p:txBody>
          <a:bodyPr>
            <a:normAutofit fontScale="90000"/>
          </a:bodyPr>
          <a:lstStyle/>
          <a:p>
            <a:r>
              <a:rPr lang="en-US" sz="3200" b="1" dirty="0">
                <a:solidFill>
                  <a:schemeClr val="bg1"/>
                </a:solidFill>
              </a:rPr>
              <a:t>     Culvert Summary Table</a:t>
            </a:r>
          </a:p>
        </p:txBody>
      </p:sp>
      <p:pic>
        <p:nvPicPr>
          <p:cNvPr id="4" name="Content Placeholder 3">
            <a:extLst>
              <a:ext uri="{FF2B5EF4-FFF2-40B4-BE49-F238E27FC236}">
                <a16:creationId xmlns:a16="http://schemas.microsoft.com/office/drawing/2014/main" id="{2380F034-5A89-4023-9754-A0FE21BB3833}"/>
              </a:ext>
            </a:extLst>
          </p:cNvPr>
          <p:cNvPicPr>
            <a:picLocks noGrp="1" noChangeAspect="1"/>
          </p:cNvPicPr>
          <p:nvPr>
            <p:ph idx="1"/>
          </p:nvPr>
        </p:nvPicPr>
        <p:blipFill rotWithShape="1">
          <a:blip r:embed="rId3"/>
          <a:srcRect l="-172" t="-6847" r="7733" b="6847"/>
          <a:stretch/>
        </p:blipFill>
        <p:spPr>
          <a:xfrm>
            <a:off x="919899" y="176981"/>
            <a:ext cx="10147169" cy="6174658"/>
          </a:xfrm>
          <a:prstGeom prst="rect">
            <a:avLst/>
          </a:prstGeom>
        </p:spPr>
      </p:pic>
      <p:pic>
        <p:nvPicPr>
          <p:cNvPr id="3" name="Picture 2">
            <a:extLst>
              <a:ext uri="{FF2B5EF4-FFF2-40B4-BE49-F238E27FC236}">
                <a16:creationId xmlns:a16="http://schemas.microsoft.com/office/drawing/2014/main" id="{215CAF2D-AC0E-4D3B-8645-D9AC0E1F27DB}"/>
              </a:ext>
            </a:extLst>
          </p:cNvPr>
          <p:cNvPicPr>
            <a:picLocks noChangeAspect="1"/>
          </p:cNvPicPr>
          <p:nvPr/>
        </p:nvPicPr>
        <p:blipFill>
          <a:blip r:embed="rId4"/>
          <a:stretch>
            <a:fillRect/>
          </a:stretch>
        </p:blipFill>
        <p:spPr>
          <a:xfrm>
            <a:off x="10848163" y="5747924"/>
            <a:ext cx="1036410" cy="774259"/>
          </a:xfrm>
          <a:prstGeom prst="rect">
            <a:avLst/>
          </a:prstGeom>
        </p:spPr>
      </p:pic>
    </p:spTree>
    <p:extLst>
      <p:ext uri="{BB962C8B-B14F-4D97-AF65-F5344CB8AC3E}">
        <p14:creationId xmlns:p14="http://schemas.microsoft.com/office/powerpoint/2010/main" val="290112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What Is Hydrology?</a:t>
            </a:r>
          </a:p>
        </p:txBody>
      </p:sp>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119322" y="1998510"/>
            <a:ext cx="10000455" cy="4305300"/>
          </a:xfrm>
        </p:spPr>
        <p:txBody>
          <a:bodyPr anchor="ctr">
            <a:noAutofit/>
          </a:bodyPr>
          <a:lstStyle/>
          <a:p>
            <a:r>
              <a:rPr lang="en-US" sz="2000" dirty="0"/>
              <a:t>Hydrology is how water flows and concentrates on the surface of the earth. The flow rate at any point is directly related to the changes in land use and the recent and existing weather at the location that results in rainfall, snowmelt, or extended dry periods.</a:t>
            </a:r>
          </a:p>
          <a:p>
            <a:r>
              <a:rPr lang="en-US" sz="2000" dirty="0"/>
              <a:t>Hydrologic analysis necessary for determining the rate of flow, runoff or discharge that the drainage facility will be required to accommodate. The design discharge is a hydraulic “load” on the highway facility and the determination of its magnitude and possibly its duration is as important as the determination of the proper structural load.  - AASHTO</a:t>
            </a:r>
          </a:p>
          <a:p>
            <a:endParaRPr lang="en-US" sz="1800" dirty="0"/>
          </a:p>
          <a:p>
            <a:r>
              <a:rPr lang="en-US" sz="1800" dirty="0"/>
              <a:t>MaineDOT uses two methods to calculate flow</a:t>
            </a:r>
          </a:p>
          <a:p>
            <a:pPr lvl="1"/>
            <a:r>
              <a:rPr lang="en-US" sz="1400" dirty="0"/>
              <a:t>Rational Equation </a:t>
            </a:r>
          </a:p>
          <a:p>
            <a:pPr lvl="1"/>
            <a:r>
              <a:rPr lang="en-US" sz="1400" dirty="0"/>
              <a:t>USGS Regression Equations</a:t>
            </a:r>
            <a:endParaRPr lang="en-US" sz="1200" dirty="0"/>
          </a:p>
        </p:txBody>
      </p:sp>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3"/>
          <a:stretch>
            <a:fillRect/>
          </a:stretch>
        </p:blipFill>
        <p:spPr>
          <a:xfrm>
            <a:off x="10869304" y="5905941"/>
            <a:ext cx="1036410" cy="774259"/>
          </a:xfrm>
          <a:prstGeom prst="rect">
            <a:avLst/>
          </a:prstGeom>
        </p:spPr>
      </p:pic>
      <p:sp>
        <p:nvSpPr>
          <p:cNvPr id="11" name="TextBox 10">
            <a:extLst>
              <a:ext uri="{FF2B5EF4-FFF2-40B4-BE49-F238E27FC236}">
                <a16:creationId xmlns:a16="http://schemas.microsoft.com/office/drawing/2014/main" id="{890FB99B-442A-445A-8A70-A03B6474ABA5}"/>
              </a:ext>
            </a:extLst>
          </p:cNvPr>
          <p:cNvSpPr txBox="1"/>
          <p:nvPr/>
        </p:nvSpPr>
        <p:spPr>
          <a:xfrm>
            <a:off x="8161869" y="4890278"/>
            <a:ext cx="3544157" cy="1292662"/>
          </a:xfrm>
          <a:prstGeom prst="rect">
            <a:avLst/>
          </a:prstGeom>
          <a:noFill/>
        </p:spPr>
        <p:txBody>
          <a:bodyPr wrap="square" rtlCol="0">
            <a:spAutoFit/>
          </a:bodyPr>
          <a:lstStyle/>
          <a:p>
            <a:r>
              <a:rPr lang="en-US" sz="2400" b="1" u="sng" dirty="0"/>
              <a:t>Documents</a:t>
            </a:r>
          </a:p>
          <a:p>
            <a:pPr marL="285750" indent="-285750">
              <a:buFont typeface="Arial" panose="020B0604020202020204" pitchFamily="34" charset="0"/>
              <a:buChar char="•"/>
            </a:pPr>
            <a:r>
              <a:rPr lang="en-US" dirty="0"/>
              <a:t>Drainage Practices &amp; Procedures</a:t>
            </a:r>
          </a:p>
          <a:p>
            <a:pPr marL="285750" indent="-285750">
              <a:buFont typeface="Arial" panose="020B0604020202020204" pitchFamily="34" charset="0"/>
              <a:buChar char="•"/>
            </a:pPr>
            <a:r>
              <a:rPr lang="en-US" dirty="0"/>
              <a:t>Design Guidance – Hydrology</a:t>
            </a:r>
          </a:p>
          <a:p>
            <a:pPr marL="285750" indent="-285750">
              <a:buFont typeface="Arial" panose="020B0604020202020204" pitchFamily="34" charset="0"/>
              <a:buChar char="•"/>
            </a:pPr>
            <a:r>
              <a:rPr lang="en-US" dirty="0"/>
              <a:t>Hydrology Workbook</a:t>
            </a:r>
          </a:p>
        </p:txBody>
      </p:sp>
    </p:spTree>
    <p:extLst>
      <p:ext uri="{BB962C8B-B14F-4D97-AF65-F5344CB8AC3E}">
        <p14:creationId xmlns:p14="http://schemas.microsoft.com/office/powerpoint/2010/main" val="839557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F40467A-FBA8-4DA9-B287-E4A3D03C4BEE}"/>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HY8 Additional features</a:t>
            </a:r>
          </a:p>
        </p:txBody>
      </p:sp>
      <p:sp>
        <p:nvSpPr>
          <p:cNvPr id="3" name="Content Placeholder 2">
            <a:extLst>
              <a:ext uri="{FF2B5EF4-FFF2-40B4-BE49-F238E27FC236}">
                <a16:creationId xmlns:a16="http://schemas.microsoft.com/office/drawing/2014/main" id="{75EE6AE3-6E91-4D8E-8F5B-0AC389EF2647}"/>
              </a:ext>
            </a:extLst>
          </p:cNvPr>
          <p:cNvSpPr>
            <a:spLocks noGrp="1"/>
          </p:cNvSpPr>
          <p:nvPr>
            <p:ph idx="1"/>
          </p:nvPr>
        </p:nvSpPr>
        <p:spPr>
          <a:xfrm>
            <a:off x="1367624" y="2477736"/>
            <a:ext cx="10184191" cy="3961164"/>
          </a:xfrm>
        </p:spPr>
        <p:txBody>
          <a:bodyPr anchor="ctr">
            <a:noAutofit/>
          </a:bodyPr>
          <a:lstStyle/>
          <a:p>
            <a:r>
              <a:rPr lang="en-US" sz="2200" dirty="0"/>
              <a:t>Energy Dissipator – See H&amp;H Engineer for guidance</a:t>
            </a:r>
          </a:p>
          <a:p>
            <a:pPr lvl="1"/>
            <a:r>
              <a:rPr lang="en-US" sz="2200" dirty="0"/>
              <a:t>Necessary when the outlet velocity is over 10ft/s and/or the Froude Number (Fr) is greater than 1 due to the slope of the pipe (generally 2% or greater) and/or high flow rates</a:t>
            </a:r>
          </a:p>
          <a:p>
            <a:pPr lvl="1"/>
            <a:endParaRPr lang="en-US" sz="2200" dirty="0"/>
          </a:p>
          <a:p>
            <a:pPr lvl="1"/>
            <a:r>
              <a:rPr lang="en-US" sz="2200" dirty="0"/>
              <a:t>Options include</a:t>
            </a:r>
          </a:p>
          <a:p>
            <a:pPr lvl="2"/>
            <a:r>
              <a:rPr lang="en-US" sz="2200" dirty="0"/>
              <a:t>Riprap Apron (near horizontal) for low flow rates  For Fr&lt;1</a:t>
            </a:r>
          </a:p>
          <a:p>
            <a:pPr lvl="2"/>
            <a:r>
              <a:rPr lang="en-US" sz="2200" dirty="0"/>
              <a:t>Design External Dissipator - Rip Rap basin – follow HEC 14 guidance  For Fr&lt;3</a:t>
            </a:r>
          </a:p>
          <a:p>
            <a:pPr lvl="2"/>
            <a:r>
              <a:rPr lang="en-US" sz="2200" dirty="0"/>
              <a:t>Design Internal Dissipator – Internal Ring dissipator – follow HEC 14 guidance  For Fr&gt;1</a:t>
            </a:r>
          </a:p>
        </p:txBody>
      </p:sp>
      <p:pic>
        <p:nvPicPr>
          <p:cNvPr id="4" name="Picture 3">
            <a:extLst>
              <a:ext uri="{FF2B5EF4-FFF2-40B4-BE49-F238E27FC236}">
                <a16:creationId xmlns:a16="http://schemas.microsoft.com/office/drawing/2014/main" id="{281E731F-0A56-46AC-B398-4098A570D659}"/>
              </a:ext>
            </a:extLst>
          </p:cNvPr>
          <p:cNvPicPr>
            <a:picLocks noChangeAspect="1"/>
          </p:cNvPicPr>
          <p:nvPr/>
        </p:nvPicPr>
        <p:blipFill>
          <a:blip r:embed="rId2"/>
          <a:stretch>
            <a:fillRect/>
          </a:stretch>
        </p:blipFill>
        <p:spPr>
          <a:xfrm>
            <a:off x="10869304" y="5797064"/>
            <a:ext cx="1036410" cy="774259"/>
          </a:xfrm>
          <a:prstGeom prst="rect">
            <a:avLst/>
          </a:prstGeom>
        </p:spPr>
      </p:pic>
    </p:spTree>
    <p:extLst>
      <p:ext uri="{BB962C8B-B14F-4D97-AF65-F5344CB8AC3E}">
        <p14:creationId xmlns:p14="http://schemas.microsoft.com/office/powerpoint/2010/main" val="2167888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235B-274A-4717-8A05-2AEDBDC752B8}"/>
              </a:ext>
            </a:extLst>
          </p:cNvPr>
          <p:cNvSpPr>
            <a:spLocks noGrp="1"/>
          </p:cNvSpPr>
          <p:nvPr>
            <p:ph type="title"/>
          </p:nvPr>
        </p:nvSpPr>
        <p:spPr>
          <a:xfrm>
            <a:off x="0" y="94788"/>
            <a:ext cx="12192000" cy="424684"/>
          </a:xfrm>
          <a:solidFill>
            <a:schemeClr val="accent1"/>
          </a:solidFill>
        </p:spPr>
        <p:txBody>
          <a:bodyPr>
            <a:noAutofit/>
          </a:bodyPr>
          <a:lstStyle/>
          <a:p>
            <a:r>
              <a:rPr lang="en-US" sz="2800" b="1" dirty="0"/>
              <a:t>    </a:t>
            </a:r>
            <a:r>
              <a:rPr lang="en-US" sz="2800" b="1" dirty="0">
                <a:solidFill>
                  <a:schemeClr val="bg1"/>
                </a:solidFill>
              </a:rPr>
              <a:t>Energy Dissipation and Scour Hole Calculator</a:t>
            </a:r>
          </a:p>
        </p:txBody>
      </p:sp>
      <p:pic>
        <p:nvPicPr>
          <p:cNvPr id="4" name="Content Placeholder 3">
            <a:extLst>
              <a:ext uri="{FF2B5EF4-FFF2-40B4-BE49-F238E27FC236}">
                <a16:creationId xmlns:a16="http://schemas.microsoft.com/office/drawing/2014/main" id="{4CFD685C-3413-4E4F-87A3-46A2567B1AF7}"/>
              </a:ext>
            </a:extLst>
          </p:cNvPr>
          <p:cNvPicPr>
            <a:picLocks noGrp="1" noChangeAspect="1"/>
          </p:cNvPicPr>
          <p:nvPr>
            <p:ph idx="1"/>
          </p:nvPr>
        </p:nvPicPr>
        <p:blipFill>
          <a:blip r:embed="rId3"/>
          <a:stretch>
            <a:fillRect/>
          </a:stretch>
        </p:blipFill>
        <p:spPr>
          <a:xfrm>
            <a:off x="629264" y="707922"/>
            <a:ext cx="10933471" cy="6150078"/>
          </a:xfrm>
          <a:prstGeom prst="rect">
            <a:avLst/>
          </a:prstGeom>
        </p:spPr>
      </p:pic>
      <p:pic>
        <p:nvPicPr>
          <p:cNvPr id="3" name="Picture 2">
            <a:extLst>
              <a:ext uri="{FF2B5EF4-FFF2-40B4-BE49-F238E27FC236}">
                <a16:creationId xmlns:a16="http://schemas.microsoft.com/office/drawing/2014/main" id="{20A20A54-EDE9-402A-A2F3-B3D1D803CAD1}"/>
              </a:ext>
            </a:extLst>
          </p:cNvPr>
          <p:cNvPicPr>
            <a:picLocks noChangeAspect="1"/>
          </p:cNvPicPr>
          <p:nvPr/>
        </p:nvPicPr>
        <p:blipFill>
          <a:blip r:embed="rId4"/>
          <a:stretch>
            <a:fillRect/>
          </a:stretch>
        </p:blipFill>
        <p:spPr>
          <a:xfrm>
            <a:off x="10391095" y="5556470"/>
            <a:ext cx="1036410" cy="774259"/>
          </a:xfrm>
          <a:prstGeom prst="rect">
            <a:avLst/>
          </a:prstGeom>
        </p:spPr>
      </p:pic>
    </p:spTree>
    <p:extLst>
      <p:ext uri="{BB962C8B-B14F-4D97-AF65-F5344CB8AC3E}">
        <p14:creationId xmlns:p14="http://schemas.microsoft.com/office/powerpoint/2010/main" val="3836972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09D51C9-8448-4E0A-AD6F-D896B628E1CA}"/>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National Highway Institute Training Videos associated with HY8 Analysis</a:t>
            </a:r>
          </a:p>
        </p:txBody>
      </p:sp>
      <p:sp>
        <p:nvSpPr>
          <p:cNvPr id="3" name="Content Placeholder 2">
            <a:extLst>
              <a:ext uri="{FF2B5EF4-FFF2-40B4-BE49-F238E27FC236}">
                <a16:creationId xmlns:a16="http://schemas.microsoft.com/office/drawing/2014/main" id="{7763382A-0EC9-4FB6-A975-ECDF8CFEFEC7}"/>
              </a:ext>
            </a:extLst>
          </p:cNvPr>
          <p:cNvSpPr>
            <a:spLocks noGrp="1"/>
          </p:cNvSpPr>
          <p:nvPr>
            <p:ph idx="1"/>
          </p:nvPr>
        </p:nvSpPr>
        <p:spPr>
          <a:xfrm>
            <a:off x="833545" y="2836740"/>
            <a:ext cx="10907863" cy="3567173"/>
          </a:xfrm>
        </p:spPr>
        <p:txBody>
          <a:bodyPr anchor="ctr">
            <a:normAutofit/>
          </a:bodyPr>
          <a:lstStyle/>
          <a:p>
            <a:r>
              <a:rPr lang="en-US" sz="2400" b="1" dirty="0"/>
              <a:t>Open Channel Flow  </a:t>
            </a:r>
            <a:r>
              <a:rPr lang="en-US" sz="2400" b="1" dirty="0">
                <a:hlinkClick r:id="rId3"/>
              </a:rPr>
              <a:t>https://www.youtube.com/watch?v=8vmTYmt0Y8Q&amp;t=13s</a:t>
            </a:r>
            <a:endParaRPr lang="en-US" sz="2400" b="1" dirty="0"/>
          </a:p>
          <a:p>
            <a:r>
              <a:rPr lang="en-US" sz="2400" b="1" dirty="0"/>
              <a:t>Culvert Hydraulics  </a:t>
            </a:r>
            <a:r>
              <a:rPr lang="en-US" sz="2400" b="1" dirty="0">
                <a:hlinkClick r:id="rId4"/>
              </a:rPr>
              <a:t>https://www.youtube.com/watch?v=vnXmGyb_hKQ&amp;t=15s</a:t>
            </a:r>
            <a:endParaRPr lang="en-US" sz="2400" b="1" dirty="0"/>
          </a:p>
          <a:p>
            <a:r>
              <a:rPr lang="en-US" sz="2400" b="1" dirty="0"/>
              <a:t>Culvert Liners  </a:t>
            </a:r>
            <a:r>
              <a:rPr lang="en-US" sz="2400" b="1" dirty="0">
                <a:hlinkClick r:id="rId5"/>
              </a:rPr>
              <a:t>https://www.youtube.com/watch?v=stZUgSuM_zg</a:t>
            </a:r>
            <a:endParaRPr lang="en-US" sz="2400" b="1" dirty="0"/>
          </a:p>
          <a:p>
            <a:r>
              <a:rPr lang="en-US" sz="2400" b="1" dirty="0"/>
              <a:t>Energy Dissipators </a:t>
            </a:r>
            <a:r>
              <a:rPr lang="en-US" sz="2400" b="1" dirty="0">
                <a:hlinkClick r:id="rId6"/>
              </a:rPr>
              <a:t>https://www.youtube.com/watch?v=H6mbC7MJbEc&amp;t=639s</a:t>
            </a:r>
            <a:endParaRPr lang="en-US" sz="2400" b="1" dirty="0"/>
          </a:p>
          <a:p>
            <a:r>
              <a:rPr lang="en-US" sz="2400" b="1" dirty="0"/>
              <a:t>Fish Passage  </a:t>
            </a:r>
            <a:r>
              <a:rPr lang="en-US" sz="2400" b="1" dirty="0">
                <a:hlinkClick r:id="rId7"/>
              </a:rPr>
              <a:t>https://www.youtube.com/watch?v=hASKoo8Jvuc&amp;t=238s</a:t>
            </a:r>
            <a:endParaRPr lang="en-US" sz="2400" b="1" dirty="0"/>
          </a:p>
        </p:txBody>
      </p:sp>
      <p:pic>
        <p:nvPicPr>
          <p:cNvPr id="4" name="Picture 3">
            <a:extLst>
              <a:ext uri="{FF2B5EF4-FFF2-40B4-BE49-F238E27FC236}">
                <a16:creationId xmlns:a16="http://schemas.microsoft.com/office/drawing/2014/main" id="{58A12F64-D0DF-46C5-A948-EAD34855195D}"/>
              </a:ext>
            </a:extLst>
          </p:cNvPr>
          <p:cNvPicPr>
            <a:picLocks noChangeAspect="1"/>
          </p:cNvPicPr>
          <p:nvPr/>
        </p:nvPicPr>
        <p:blipFill>
          <a:blip r:embed="rId8"/>
          <a:stretch>
            <a:fillRect/>
          </a:stretch>
        </p:blipFill>
        <p:spPr>
          <a:xfrm>
            <a:off x="10704998" y="5696612"/>
            <a:ext cx="1036410" cy="774259"/>
          </a:xfrm>
          <a:prstGeom prst="rect">
            <a:avLst/>
          </a:prstGeom>
        </p:spPr>
      </p:pic>
    </p:spTree>
    <p:extLst>
      <p:ext uri="{BB962C8B-B14F-4D97-AF65-F5344CB8AC3E}">
        <p14:creationId xmlns:p14="http://schemas.microsoft.com/office/powerpoint/2010/main" val="1929311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E45D7-EB91-48A9-9545-84898670BCFE}"/>
              </a:ext>
            </a:extLst>
          </p:cNvPr>
          <p:cNvSpPr>
            <a:spLocks noGrp="1"/>
          </p:cNvSpPr>
          <p:nvPr>
            <p:ph type="title"/>
          </p:nvPr>
        </p:nvSpPr>
        <p:spPr>
          <a:xfrm>
            <a:off x="0" y="137652"/>
            <a:ext cx="12192000" cy="545691"/>
          </a:xfrm>
          <a:solidFill>
            <a:schemeClr val="accent1"/>
          </a:solidFill>
        </p:spPr>
        <p:txBody>
          <a:bodyPr>
            <a:normAutofit/>
          </a:bodyPr>
          <a:lstStyle/>
          <a:p>
            <a:r>
              <a:rPr lang="en-US" sz="3200" b="1" dirty="0">
                <a:solidFill>
                  <a:schemeClr val="bg1"/>
                </a:solidFill>
              </a:rPr>
              <a:t>	Cross Culvert Workbook</a:t>
            </a:r>
          </a:p>
        </p:txBody>
      </p:sp>
      <p:pic>
        <p:nvPicPr>
          <p:cNvPr id="4" name="Content Placeholder 3">
            <a:extLst>
              <a:ext uri="{FF2B5EF4-FFF2-40B4-BE49-F238E27FC236}">
                <a16:creationId xmlns:a16="http://schemas.microsoft.com/office/drawing/2014/main" id="{28409D1A-00C0-4345-91B4-50A0C3C41242}"/>
              </a:ext>
            </a:extLst>
          </p:cNvPr>
          <p:cNvPicPr>
            <a:picLocks noGrp="1" noChangeAspect="1"/>
          </p:cNvPicPr>
          <p:nvPr>
            <p:ph idx="1"/>
          </p:nvPr>
        </p:nvPicPr>
        <p:blipFill>
          <a:blip r:embed="rId3"/>
          <a:stretch>
            <a:fillRect/>
          </a:stretch>
        </p:blipFill>
        <p:spPr>
          <a:xfrm>
            <a:off x="1022624" y="894736"/>
            <a:ext cx="9876727" cy="5722374"/>
          </a:xfrm>
          <a:prstGeom prst="rect">
            <a:avLst/>
          </a:prstGeom>
          <a:solidFill>
            <a:schemeClr val="bg1"/>
          </a:solidFill>
        </p:spPr>
      </p:pic>
      <p:pic>
        <p:nvPicPr>
          <p:cNvPr id="3" name="Picture 2">
            <a:extLst>
              <a:ext uri="{FF2B5EF4-FFF2-40B4-BE49-F238E27FC236}">
                <a16:creationId xmlns:a16="http://schemas.microsoft.com/office/drawing/2014/main" id="{0F3BF9CC-C5C0-4087-BD89-1DBF3AB03FAD}"/>
              </a:ext>
            </a:extLst>
          </p:cNvPr>
          <p:cNvPicPr>
            <a:picLocks noChangeAspect="1"/>
          </p:cNvPicPr>
          <p:nvPr/>
        </p:nvPicPr>
        <p:blipFill>
          <a:blip r:embed="rId4"/>
          <a:stretch>
            <a:fillRect/>
          </a:stretch>
        </p:blipFill>
        <p:spPr>
          <a:xfrm>
            <a:off x="10899351" y="5842851"/>
            <a:ext cx="1036410" cy="774259"/>
          </a:xfrm>
          <a:prstGeom prst="rect">
            <a:avLst/>
          </a:prstGeom>
        </p:spPr>
      </p:pic>
    </p:spTree>
    <p:extLst>
      <p:ext uri="{BB962C8B-B14F-4D97-AF65-F5344CB8AC3E}">
        <p14:creationId xmlns:p14="http://schemas.microsoft.com/office/powerpoint/2010/main" val="4145926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E19D8B7-2030-4397-AABC-4A88889034C7}"/>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Hydraulics Summary</a:t>
            </a:r>
          </a:p>
        </p:txBody>
      </p:sp>
      <p:sp>
        <p:nvSpPr>
          <p:cNvPr id="3" name="Content Placeholder 2">
            <a:extLst>
              <a:ext uri="{FF2B5EF4-FFF2-40B4-BE49-F238E27FC236}">
                <a16:creationId xmlns:a16="http://schemas.microsoft.com/office/drawing/2014/main" id="{F30BE629-4D19-48E6-8AE4-C56C5E0E9B90}"/>
              </a:ext>
            </a:extLst>
          </p:cNvPr>
          <p:cNvSpPr>
            <a:spLocks noGrp="1"/>
          </p:cNvSpPr>
          <p:nvPr>
            <p:ph idx="1"/>
          </p:nvPr>
        </p:nvSpPr>
        <p:spPr>
          <a:xfrm>
            <a:off x="1367624" y="2490436"/>
            <a:ext cx="9708995" cy="3567173"/>
          </a:xfrm>
        </p:spPr>
        <p:txBody>
          <a:bodyPr anchor="ctr">
            <a:normAutofit/>
          </a:bodyPr>
          <a:lstStyle/>
          <a:p>
            <a:r>
              <a:rPr lang="en-US" sz="2400" dirty="0"/>
              <a:t>Manning’s equation is used for free surface flow in channels and culverts</a:t>
            </a:r>
          </a:p>
          <a:p>
            <a:r>
              <a:rPr lang="en-US" sz="2400" dirty="0"/>
              <a:t>The roughness &amp; the slope of the channel or culvert controls the water’s depth, velocity, and energy</a:t>
            </a:r>
          </a:p>
          <a:p>
            <a:r>
              <a:rPr lang="en-US" sz="2400" dirty="0"/>
              <a:t>Channels and culverts are analyzed to carry the design flow</a:t>
            </a:r>
          </a:p>
          <a:p>
            <a:r>
              <a:rPr lang="en-US" sz="2400" dirty="0"/>
              <a:t>Stable channels and culvert outlets can be designed with the assistance of the Hydraulic Toolbox and HY8</a:t>
            </a:r>
          </a:p>
        </p:txBody>
      </p:sp>
      <p:pic>
        <p:nvPicPr>
          <p:cNvPr id="4" name="Picture 3">
            <a:extLst>
              <a:ext uri="{FF2B5EF4-FFF2-40B4-BE49-F238E27FC236}">
                <a16:creationId xmlns:a16="http://schemas.microsoft.com/office/drawing/2014/main" id="{6854A785-2C9D-4D3F-98FF-F0A0823D93A7}"/>
              </a:ext>
            </a:extLst>
          </p:cNvPr>
          <p:cNvPicPr>
            <a:picLocks noChangeAspect="1"/>
          </p:cNvPicPr>
          <p:nvPr/>
        </p:nvPicPr>
        <p:blipFill>
          <a:blip r:embed="rId3"/>
          <a:stretch>
            <a:fillRect/>
          </a:stretch>
        </p:blipFill>
        <p:spPr>
          <a:xfrm>
            <a:off x="10866256" y="5702213"/>
            <a:ext cx="1042506" cy="774259"/>
          </a:xfrm>
          <a:prstGeom prst="rect">
            <a:avLst/>
          </a:prstGeom>
        </p:spPr>
      </p:pic>
    </p:spTree>
    <p:extLst>
      <p:ext uri="{BB962C8B-B14F-4D97-AF65-F5344CB8AC3E}">
        <p14:creationId xmlns:p14="http://schemas.microsoft.com/office/powerpoint/2010/main" val="758007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Questions!</a:t>
            </a:r>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2414301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2D09485-BB44-4DFC-8110-F184718CDCE0}"/>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Hydraulics - Closed Systems</a:t>
            </a:r>
          </a:p>
        </p:txBody>
      </p:sp>
      <p:sp>
        <p:nvSpPr>
          <p:cNvPr id="3" name="Content Placeholder 2">
            <a:extLst>
              <a:ext uri="{FF2B5EF4-FFF2-40B4-BE49-F238E27FC236}">
                <a16:creationId xmlns:a16="http://schemas.microsoft.com/office/drawing/2014/main" id="{22A4D0D6-68A9-44A3-AB0B-1CBDB7F4E8EE}"/>
              </a:ext>
            </a:extLst>
          </p:cNvPr>
          <p:cNvSpPr>
            <a:spLocks noGrp="1"/>
          </p:cNvSpPr>
          <p:nvPr>
            <p:ph idx="1"/>
          </p:nvPr>
        </p:nvSpPr>
        <p:spPr>
          <a:xfrm>
            <a:off x="1119322" y="2177170"/>
            <a:ext cx="7637402" cy="4491817"/>
          </a:xfrm>
        </p:spPr>
        <p:txBody>
          <a:bodyPr anchor="ctr">
            <a:normAutofit fontScale="92500"/>
          </a:bodyPr>
          <a:lstStyle/>
          <a:p>
            <a:pPr lvl="0">
              <a:lnSpc>
                <a:spcPct val="110000"/>
              </a:lnSpc>
              <a:spcBef>
                <a:spcPts val="0"/>
              </a:spcBef>
            </a:pPr>
            <a:r>
              <a:rPr lang="en-US" sz="2400" dirty="0"/>
              <a:t>Made up of inlet grates, catch basins and pipes</a:t>
            </a:r>
          </a:p>
          <a:p>
            <a:pPr lvl="1">
              <a:lnSpc>
                <a:spcPct val="110000"/>
              </a:lnSpc>
              <a:spcBef>
                <a:spcPts val="0"/>
              </a:spcBef>
            </a:pPr>
            <a:r>
              <a:rPr lang="en-US" sz="2000" dirty="0"/>
              <a:t>Grate and Catch Basin have required locations and locations based on Spread Calculations</a:t>
            </a:r>
          </a:p>
          <a:p>
            <a:pPr lvl="1">
              <a:lnSpc>
                <a:spcPct val="110000"/>
              </a:lnSpc>
              <a:spcBef>
                <a:spcPts val="0"/>
              </a:spcBef>
            </a:pPr>
            <a:r>
              <a:rPr lang="en-US" sz="2000" dirty="0"/>
              <a:t>Pipe Sizing is based on calculated flow through the system</a:t>
            </a:r>
          </a:p>
          <a:p>
            <a:pPr lvl="0">
              <a:lnSpc>
                <a:spcPct val="110000"/>
              </a:lnSpc>
              <a:spcBef>
                <a:spcPts val="0"/>
              </a:spcBef>
            </a:pPr>
            <a:r>
              <a:rPr lang="en-US" sz="2400" dirty="0"/>
              <a:t>Designed for the 10-year storm based on low storage capacity</a:t>
            </a:r>
          </a:p>
          <a:p>
            <a:pPr lvl="0">
              <a:lnSpc>
                <a:spcPct val="110000"/>
              </a:lnSpc>
              <a:spcBef>
                <a:spcPts val="0"/>
              </a:spcBef>
            </a:pPr>
            <a:r>
              <a:rPr lang="en-US" sz="2400" dirty="0"/>
              <a:t>Strategic placement of catch basins is necessary to maximize the hydraulic effectiveness and cost effectiveness of the design.</a:t>
            </a:r>
          </a:p>
          <a:p>
            <a:pPr>
              <a:lnSpc>
                <a:spcPct val="110000"/>
              </a:lnSpc>
              <a:spcBef>
                <a:spcPts val="0"/>
              </a:spcBef>
            </a:pPr>
            <a:r>
              <a:rPr lang="en-US" sz="2400" dirty="0"/>
              <a:t>The pipe diameter in closed systems can be limited by existing utilities and outlet elevation.</a:t>
            </a:r>
          </a:p>
          <a:p>
            <a:pPr>
              <a:lnSpc>
                <a:spcPct val="110000"/>
              </a:lnSpc>
              <a:spcBef>
                <a:spcPts val="0"/>
              </a:spcBef>
            </a:pPr>
            <a:r>
              <a:rPr lang="en-US" sz="2400" dirty="0"/>
              <a:t>In urban systems the outlet location is typically constrained to the existing system you’re tying into.</a:t>
            </a:r>
          </a:p>
        </p:txBody>
      </p:sp>
      <p:pic>
        <p:nvPicPr>
          <p:cNvPr id="4" name="Picture 3">
            <a:extLst>
              <a:ext uri="{FF2B5EF4-FFF2-40B4-BE49-F238E27FC236}">
                <a16:creationId xmlns:a16="http://schemas.microsoft.com/office/drawing/2014/main" id="{81E6722F-A81D-4073-A8FA-ACEC103CCC5E}"/>
              </a:ext>
            </a:extLst>
          </p:cNvPr>
          <p:cNvPicPr>
            <a:picLocks noChangeAspect="1"/>
          </p:cNvPicPr>
          <p:nvPr/>
        </p:nvPicPr>
        <p:blipFill>
          <a:blip r:embed="rId3"/>
          <a:stretch>
            <a:fillRect/>
          </a:stretch>
        </p:blipFill>
        <p:spPr>
          <a:xfrm>
            <a:off x="10824376" y="5696612"/>
            <a:ext cx="1036410" cy="774259"/>
          </a:xfrm>
          <a:prstGeom prst="rect">
            <a:avLst/>
          </a:prstGeom>
        </p:spPr>
      </p:pic>
      <p:sp>
        <p:nvSpPr>
          <p:cNvPr id="11" name="TextBox 10">
            <a:extLst>
              <a:ext uri="{FF2B5EF4-FFF2-40B4-BE49-F238E27FC236}">
                <a16:creationId xmlns:a16="http://schemas.microsoft.com/office/drawing/2014/main" id="{37ACC177-8F8E-4826-AEE7-C5FF1E08BB0E}"/>
              </a:ext>
            </a:extLst>
          </p:cNvPr>
          <p:cNvSpPr txBox="1"/>
          <p:nvPr/>
        </p:nvSpPr>
        <p:spPr>
          <a:xfrm>
            <a:off x="8513684" y="4863942"/>
            <a:ext cx="3624055" cy="1200329"/>
          </a:xfrm>
          <a:prstGeom prst="rect">
            <a:avLst/>
          </a:prstGeom>
          <a:noFill/>
        </p:spPr>
        <p:txBody>
          <a:bodyPr wrap="square" rtlCol="0">
            <a:spAutoFit/>
          </a:bodyPr>
          <a:lstStyle/>
          <a:p>
            <a:r>
              <a:rPr lang="en-US" sz="2400" b="1" u="sng" dirty="0"/>
              <a:t>Documents</a:t>
            </a:r>
          </a:p>
          <a:p>
            <a:pPr marL="285750" indent="-285750">
              <a:buFont typeface="Arial" panose="020B0604020202020204" pitchFamily="34" charset="0"/>
              <a:buChar char="•"/>
            </a:pPr>
            <a:r>
              <a:rPr lang="en-US" sz="1600" dirty="0"/>
              <a:t>Drainage Practices &amp; Procedures</a:t>
            </a:r>
          </a:p>
          <a:p>
            <a:pPr marL="285750" indent="-285750">
              <a:buFont typeface="Arial" panose="020B0604020202020204" pitchFamily="34" charset="0"/>
              <a:buChar char="•"/>
            </a:pPr>
            <a:r>
              <a:rPr lang="en-US" sz="1600" dirty="0"/>
              <a:t>Spreads Workbook</a:t>
            </a:r>
          </a:p>
          <a:p>
            <a:pPr marL="285750" indent="-285750">
              <a:buFont typeface="Arial" panose="020B0604020202020204" pitchFamily="34" charset="0"/>
              <a:buChar char="•"/>
            </a:pPr>
            <a:r>
              <a:rPr lang="en-US" sz="1600" dirty="0"/>
              <a:t>Closed System Workbook</a:t>
            </a:r>
          </a:p>
        </p:txBody>
      </p:sp>
    </p:spTree>
    <p:extLst>
      <p:ext uri="{BB962C8B-B14F-4D97-AF65-F5344CB8AC3E}">
        <p14:creationId xmlns:p14="http://schemas.microsoft.com/office/powerpoint/2010/main" val="980259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2D09485-BB44-4DFC-8110-F184718CDCE0}"/>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Closed Systems  </a:t>
            </a:r>
            <a:br>
              <a:rPr lang="en-US" sz="4000" b="1" dirty="0">
                <a:solidFill>
                  <a:srgbClr val="FFFFFF"/>
                </a:solidFill>
              </a:rPr>
            </a:br>
            <a:r>
              <a:rPr lang="en-US" sz="4000" b="1" dirty="0">
                <a:solidFill>
                  <a:srgbClr val="FFFFFF"/>
                </a:solidFill>
              </a:rPr>
              <a:t>	- Potential Basin Locations</a:t>
            </a:r>
          </a:p>
        </p:txBody>
      </p:sp>
      <p:pic>
        <p:nvPicPr>
          <p:cNvPr id="4" name="Picture 3">
            <a:extLst>
              <a:ext uri="{FF2B5EF4-FFF2-40B4-BE49-F238E27FC236}">
                <a16:creationId xmlns:a16="http://schemas.microsoft.com/office/drawing/2014/main" id="{81E6722F-A81D-4073-A8FA-ACEC103CCC5E}"/>
              </a:ext>
            </a:extLst>
          </p:cNvPr>
          <p:cNvPicPr>
            <a:picLocks noChangeAspect="1"/>
          </p:cNvPicPr>
          <p:nvPr/>
        </p:nvPicPr>
        <p:blipFill>
          <a:blip r:embed="rId3"/>
          <a:stretch>
            <a:fillRect/>
          </a:stretch>
        </p:blipFill>
        <p:spPr>
          <a:xfrm>
            <a:off x="10824376" y="5696612"/>
            <a:ext cx="1036410" cy="774259"/>
          </a:xfrm>
          <a:prstGeom prst="rect">
            <a:avLst/>
          </a:prstGeom>
        </p:spPr>
      </p:pic>
      <p:sp>
        <p:nvSpPr>
          <p:cNvPr id="9" name="Content Placeholder 8">
            <a:extLst>
              <a:ext uri="{FF2B5EF4-FFF2-40B4-BE49-F238E27FC236}">
                <a16:creationId xmlns:a16="http://schemas.microsoft.com/office/drawing/2014/main" id="{938B6AD9-0D18-47FB-98EE-4CBC90EAC16F}"/>
              </a:ext>
            </a:extLst>
          </p:cNvPr>
          <p:cNvSpPr>
            <a:spLocks noGrp="1"/>
          </p:cNvSpPr>
          <p:nvPr>
            <p:ph idx="1"/>
          </p:nvPr>
        </p:nvSpPr>
        <p:spPr>
          <a:xfrm>
            <a:off x="838200" y="2197099"/>
            <a:ext cx="10515600" cy="4558807"/>
          </a:xfrm>
        </p:spPr>
        <p:txBody>
          <a:bodyPr>
            <a:normAutofit lnSpcReduction="10000"/>
          </a:bodyPr>
          <a:lstStyle/>
          <a:p>
            <a:pPr lvl="1"/>
            <a:r>
              <a:rPr lang="en-US" dirty="0"/>
              <a:t>Locate a catch basin </a:t>
            </a:r>
          </a:p>
          <a:p>
            <a:pPr lvl="2"/>
            <a:r>
              <a:rPr lang="en-US" dirty="0"/>
              <a:t>uphill of the upper side of a super-elevated curve transition</a:t>
            </a:r>
          </a:p>
          <a:p>
            <a:pPr lvl="2"/>
            <a:r>
              <a:rPr lang="en-US" dirty="0"/>
              <a:t>where there is an existing or required pipe connection (stub pipe, F-Basin, town or private drainage connection, including outlet locations)</a:t>
            </a:r>
          </a:p>
          <a:p>
            <a:pPr lvl="2"/>
            <a:r>
              <a:rPr lang="en-US" dirty="0"/>
              <a:t>where the contours show concentrated flow toward the curb</a:t>
            </a:r>
          </a:p>
          <a:p>
            <a:pPr lvl="3"/>
            <a:r>
              <a:rPr lang="en-US" dirty="0"/>
              <a:t>Will the curb block the flow to the road and create a closed basin behind the curb?</a:t>
            </a:r>
          </a:p>
          <a:p>
            <a:pPr lvl="2"/>
            <a:r>
              <a:rPr lang="en-US" dirty="0"/>
              <a:t>at locations where town roads slope toward the road/project location</a:t>
            </a:r>
          </a:p>
          <a:p>
            <a:pPr lvl="2"/>
            <a:r>
              <a:rPr lang="en-US" dirty="0"/>
              <a:t>on the uphill side of any bridge where the road slopes toward the bridge</a:t>
            </a:r>
          </a:p>
          <a:p>
            <a:pPr lvl="2"/>
            <a:r>
              <a:rPr lang="en-US" dirty="0"/>
              <a:t>uphill of drives where drive bumps can not maintain the flow in the road shoulder</a:t>
            </a:r>
          </a:p>
          <a:p>
            <a:pPr lvl="2"/>
            <a:r>
              <a:rPr lang="en-US" dirty="0"/>
              <a:t>at all vertical sag locations that are in curb sections</a:t>
            </a:r>
          </a:p>
          <a:p>
            <a:pPr lvl="3"/>
            <a:r>
              <a:rPr lang="en-US" dirty="0"/>
              <a:t>If there are no breaks in the curb (i.e. drives) to provide relief for a CB grate that is plugged, one or more flanking basins will be necessary</a:t>
            </a:r>
          </a:p>
          <a:p>
            <a:pPr lvl="2"/>
            <a:r>
              <a:rPr lang="en-US" dirty="0"/>
              <a:t>on the steep side of where a vertical curve transitions from steep to shallow</a:t>
            </a:r>
          </a:p>
          <a:p>
            <a:pPr lvl="2"/>
            <a:r>
              <a:rPr lang="en-US" dirty="0"/>
              <a:t>in locations between these required locations where the spread exceeds the design standard</a:t>
            </a:r>
          </a:p>
          <a:p>
            <a:endParaRPr lang="en-US" dirty="0"/>
          </a:p>
        </p:txBody>
      </p:sp>
    </p:spTree>
    <p:extLst>
      <p:ext uri="{BB962C8B-B14F-4D97-AF65-F5344CB8AC3E}">
        <p14:creationId xmlns:p14="http://schemas.microsoft.com/office/powerpoint/2010/main" val="2509419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DDD34E2-69AB-40D6-BBD5-7068146869F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Gutter and Spread Calculations </a:t>
            </a:r>
          </a:p>
        </p:txBody>
      </p:sp>
      <p:sp>
        <p:nvSpPr>
          <p:cNvPr id="3" name="Content Placeholder 2">
            <a:extLst>
              <a:ext uri="{FF2B5EF4-FFF2-40B4-BE49-F238E27FC236}">
                <a16:creationId xmlns:a16="http://schemas.microsoft.com/office/drawing/2014/main" id="{DDDB0DCC-C435-4414-9A00-CB0AA7D584DE}"/>
              </a:ext>
            </a:extLst>
          </p:cNvPr>
          <p:cNvSpPr>
            <a:spLocks noGrp="1"/>
          </p:cNvSpPr>
          <p:nvPr>
            <p:ph idx="1"/>
          </p:nvPr>
        </p:nvSpPr>
        <p:spPr>
          <a:xfrm>
            <a:off x="1367624" y="2341848"/>
            <a:ext cx="10414666" cy="4211352"/>
          </a:xfrm>
        </p:spPr>
        <p:txBody>
          <a:bodyPr anchor="ctr">
            <a:noAutofit/>
          </a:bodyPr>
          <a:lstStyle/>
          <a:p>
            <a:r>
              <a:rPr lang="en-US" sz="2000" dirty="0"/>
              <a:t>The gutter, like any hydraulic channel, has a width and depth associated with a given flow rate. Both of these factors are associated with important design considerations, including:</a:t>
            </a:r>
          </a:p>
          <a:p>
            <a:pPr lvl="1"/>
            <a:r>
              <a:rPr lang="en-US" sz="1600" dirty="0"/>
              <a:t>overtopping the </a:t>
            </a:r>
            <a:r>
              <a:rPr lang="en-US" sz="1600" dirty="0" err="1"/>
              <a:t>highside</a:t>
            </a:r>
            <a:r>
              <a:rPr lang="en-US" sz="1600" dirty="0"/>
              <a:t> break in superelevated curves, </a:t>
            </a:r>
          </a:p>
          <a:p>
            <a:pPr lvl="1"/>
            <a:r>
              <a:rPr lang="en-US" sz="1600" dirty="0"/>
              <a:t>excessive spread on high speed roads, or </a:t>
            </a:r>
          </a:p>
          <a:p>
            <a:pPr lvl="1"/>
            <a:r>
              <a:rPr lang="en-US" sz="1600" dirty="0"/>
              <a:t>excessive depth causing water to drain down driveways, that slope away from the road, and into structures.</a:t>
            </a:r>
          </a:p>
          <a:p>
            <a:r>
              <a:rPr lang="en-US" sz="2200" dirty="0"/>
              <a:t>Spread is the width of water in the roadway during a storm measured from the curb toward the travel lane</a:t>
            </a:r>
          </a:p>
        </p:txBody>
      </p:sp>
      <p:pic>
        <p:nvPicPr>
          <p:cNvPr id="4" name="Picture 3">
            <a:extLst>
              <a:ext uri="{FF2B5EF4-FFF2-40B4-BE49-F238E27FC236}">
                <a16:creationId xmlns:a16="http://schemas.microsoft.com/office/drawing/2014/main" id="{507B95E8-2C45-4BD8-A248-3F0B7F31D407}"/>
              </a:ext>
            </a:extLst>
          </p:cNvPr>
          <p:cNvPicPr>
            <a:picLocks noChangeAspect="1"/>
          </p:cNvPicPr>
          <p:nvPr/>
        </p:nvPicPr>
        <p:blipFill>
          <a:blip r:embed="rId3"/>
          <a:stretch>
            <a:fillRect/>
          </a:stretch>
        </p:blipFill>
        <p:spPr>
          <a:xfrm>
            <a:off x="10704998" y="5778941"/>
            <a:ext cx="1036410" cy="774259"/>
          </a:xfrm>
          <a:prstGeom prst="rect">
            <a:avLst/>
          </a:prstGeom>
        </p:spPr>
      </p:pic>
    </p:spTree>
    <p:extLst>
      <p:ext uri="{BB962C8B-B14F-4D97-AF65-F5344CB8AC3E}">
        <p14:creationId xmlns:p14="http://schemas.microsoft.com/office/powerpoint/2010/main" val="3216311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DDD34E2-69AB-40D6-BBD5-7068146869F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Spread Calculations</a:t>
            </a:r>
            <a:br>
              <a:rPr lang="en-US" sz="4000" b="1" dirty="0">
                <a:solidFill>
                  <a:srgbClr val="FFFFFF"/>
                </a:solidFill>
              </a:rPr>
            </a:br>
            <a:r>
              <a:rPr lang="en-US" sz="4000" b="1" dirty="0">
                <a:solidFill>
                  <a:srgbClr val="FFFFFF"/>
                </a:solidFill>
              </a:rPr>
              <a:t>	</a:t>
            </a:r>
            <a:r>
              <a:rPr lang="en-US" sz="3200" b="1" dirty="0">
                <a:solidFill>
                  <a:srgbClr val="FFFFFF"/>
                </a:solidFill>
              </a:rPr>
              <a:t>- Process: Hydraulic Toolbox </a:t>
            </a:r>
            <a:endParaRPr lang="en-US" sz="4000" b="1" dirty="0">
              <a:solidFill>
                <a:srgbClr val="FFFFFF"/>
              </a:solidFill>
            </a:endParaRPr>
          </a:p>
        </p:txBody>
      </p:sp>
      <p:sp>
        <p:nvSpPr>
          <p:cNvPr id="3" name="Content Placeholder 2">
            <a:extLst>
              <a:ext uri="{FF2B5EF4-FFF2-40B4-BE49-F238E27FC236}">
                <a16:creationId xmlns:a16="http://schemas.microsoft.com/office/drawing/2014/main" id="{DDDB0DCC-C435-4414-9A00-CB0AA7D584DE}"/>
              </a:ext>
            </a:extLst>
          </p:cNvPr>
          <p:cNvSpPr>
            <a:spLocks noGrp="1"/>
          </p:cNvSpPr>
          <p:nvPr>
            <p:ph idx="1"/>
          </p:nvPr>
        </p:nvSpPr>
        <p:spPr>
          <a:xfrm>
            <a:off x="1072978" y="2339363"/>
            <a:ext cx="10414666" cy="4211352"/>
          </a:xfrm>
        </p:spPr>
        <p:txBody>
          <a:bodyPr anchor="ctr">
            <a:noAutofit/>
          </a:bodyPr>
          <a:lstStyle/>
          <a:p>
            <a:r>
              <a:rPr lang="en-US" sz="2000" dirty="0"/>
              <a:t>Determine road profile slope and cross-slope of the shoulder and the road at the basin or just upstream of the basin</a:t>
            </a:r>
          </a:p>
          <a:p>
            <a:r>
              <a:rPr lang="en-US" sz="2000" dirty="0"/>
              <a:t>Determine the shoulder width at the basin</a:t>
            </a:r>
          </a:p>
          <a:p>
            <a:r>
              <a:rPr lang="en-US" sz="2000" dirty="0"/>
              <a:t>Starting at the uppermost basin, find the Q10 flow from the Rational method on the Hydrology Workbook for that basin and enter the value in the appropriate box</a:t>
            </a:r>
          </a:p>
          <a:p>
            <a:r>
              <a:rPr lang="en-US" sz="2000" dirty="0"/>
              <a:t>Does this side of the road have driveways that slope away from the road? Or do driveways slope toward the road?</a:t>
            </a:r>
          </a:p>
          <a:p>
            <a:pPr lvl="1"/>
            <a:r>
              <a:rPr lang="en-US" sz="2000" dirty="0"/>
              <a:t>Are drive bumps necessary? Typically, they are 2.88” or in sidewalk sections they are 1.92” </a:t>
            </a:r>
            <a:r>
              <a:rPr lang="en-US" sz="2000"/>
              <a:t>high, this </a:t>
            </a:r>
            <a:r>
              <a:rPr lang="en-US" sz="2000" dirty="0"/>
              <a:t>can limit the spread and the allowable flow in the shoulder at that location.</a:t>
            </a:r>
          </a:p>
          <a:p>
            <a:r>
              <a:rPr lang="en-US" sz="2000" dirty="0"/>
              <a:t>Is there a downhill transition to a superelevated section or road crossing?</a:t>
            </a:r>
          </a:p>
          <a:p>
            <a:r>
              <a:rPr lang="en-US" sz="2000" dirty="0"/>
              <a:t>Does the profile grade flatten before the next catch basin?</a:t>
            </a:r>
          </a:p>
          <a:p>
            <a:r>
              <a:rPr lang="en-US" sz="2000" dirty="0"/>
              <a:t>Does the cross-slope of the shoulder change downhill of the basin?</a:t>
            </a:r>
          </a:p>
          <a:p>
            <a:r>
              <a:rPr lang="en-US" sz="2000" dirty="0"/>
              <a:t>Do the contours indicate there will be a significant amount of flow over the curb in this area?</a:t>
            </a:r>
          </a:p>
        </p:txBody>
      </p:sp>
      <p:pic>
        <p:nvPicPr>
          <p:cNvPr id="4" name="Picture 3">
            <a:extLst>
              <a:ext uri="{FF2B5EF4-FFF2-40B4-BE49-F238E27FC236}">
                <a16:creationId xmlns:a16="http://schemas.microsoft.com/office/drawing/2014/main" id="{507B95E8-2C45-4BD8-A248-3F0B7F31D407}"/>
              </a:ext>
            </a:extLst>
          </p:cNvPr>
          <p:cNvPicPr>
            <a:picLocks noChangeAspect="1"/>
          </p:cNvPicPr>
          <p:nvPr/>
        </p:nvPicPr>
        <p:blipFill>
          <a:blip r:embed="rId3"/>
          <a:stretch>
            <a:fillRect/>
          </a:stretch>
        </p:blipFill>
        <p:spPr>
          <a:xfrm>
            <a:off x="10704998" y="5849012"/>
            <a:ext cx="1036410" cy="774259"/>
          </a:xfrm>
          <a:prstGeom prst="rect">
            <a:avLst/>
          </a:prstGeom>
        </p:spPr>
      </p:pic>
    </p:spTree>
    <p:extLst>
      <p:ext uri="{BB962C8B-B14F-4D97-AF65-F5344CB8AC3E}">
        <p14:creationId xmlns:p14="http://schemas.microsoft.com/office/powerpoint/2010/main" val="145742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Flow Calculation </a:t>
            </a:r>
            <a:br>
              <a:rPr lang="en-US" sz="4000" b="1" dirty="0">
                <a:solidFill>
                  <a:srgbClr val="FFFFFF"/>
                </a:solidFill>
              </a:rPr>
            </a:br>
            <a:r>
              <a:rPr lang="en-US" sz="4000" b="1" dirty="0">
                <a:solidFill>
                  <a:srgbClr val="FFFFFF"/>
                </a:solidFill>
              </a:rPr>
              <a:t>	- Rational Equation</a:t>
            </a:r>
          </a:p>
        </p:txBody>
      </p:sp>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367624" y="2341847"/>
            <a:ext cx="9855476" cy="4429655"/>
          </a:xfrm>
        </p:spPr>
        <p:txBody>
          <a:bodyPr anchor="ctr">
            <a:noAutofit/>
          </a:bodyPr>
          <a:lstStyle/>
          <a:p>
            <a:r>
              <a:rPr lang="en-US" sz="2400" b="1" dirty="0"/>
              <a:t>Q =  C*I*A</a:t>
            </a:r>
          </a:p>
          <a:p>
            <a:pPr lvl="1"/>
            <a:r>
              <a:rPr lang="en-US" sz="2000" dirty="0"/>
              <a:t>Most appropriate for smaller area with significant impermeable area</a:t>
            </a:r>
          </a:p>
          <a:p>
            <a:pPr lvl="1"/>
            <a:r>
              <a:rPr lang="en-US" sz="2000" dirty="0"/>
              <a:t>The Runoff Coefficient (C)</a:t>
            </a:r>
          </a:p>
          <a:p>
            <a:pPr lvl="2"/>
            <a:r>
              <a:rPr lang="en-US" dirty="0"/>
              <a:t>The composite Runoff Coefficient is calculated by averaging the individual land use runoff coefficients – see Table 3-1 of HEC22 for coefficient values</a:t>
            </a:r>
          </a:p>
          <a:p>
            <a:pPr lvl="1"/>
            <a:r>
              <a:rPr lang="en-US" sz="2000" dirty="0"/>
              <a:t>Rainfall Intensity (I) and the Time of Concentration (Tc)</a:t>
            </a:r>
          </a:p>
          <a:p>
            <a:pPr lvl="2"/>
            <a:r>
              <a:rPr lang="en-US" sz="1600" dirty="0"/>
              <a:t>The Maine DOT worksheet incorporates the USGS Lag to Peak equations for the Time of Concentration calculation (on the Rational - </a:t>
            </a:r>
            <a:r>
              <a:rPr lang="en-US" sz="1600" dirty="0" err="1"/>
              <a:t>Multisites</a:t>
            </a:r>
            <a:r>
              <a:rPr lang="en-US" sz="1600" dirty="0"/>
              <a:t> worksheet tab of the Hydrology Workbook)</a:t>
            </a:r>
          </a:p>
          <a:p>
            <a:pPr lvl="2"/>
            <a:r>
              <a:rPr lang="en-US" sz="1600" dirty="0"/>
              <a:t>Two tables (Precipitation Intensity and Precipitation Depth) need to be copied from the NOAA Atlas 14 website to the Atlas 14 DDF &amp; IDF tabs in the Maine DOT Hydrology Workbook</a:t>
            </a:r>
          </a:p>
          <a:p>
            <a:pPr lvl="1"/>
            <a:r>
              <a:rPr lang="en-US" sz="2000" dirty="0"/>
              <a:t>The Area (A) that drains to the point of interest</a:t>
            </a:r>
          </a:p>
          <a:p>
            <a:pPr lvl="2"/>
            <a:r>
              <a:rPr lang="en-US" sz="1600" dirty="0"/>
              <a:t>For drainage areas (A) less than 200 acre</a:t>
            </a:r>
          </a:p>
          <a:p>
            <a:pPr lvl="1"/>
            <a:r>
              <a:rPr lang="en-US" sz="2000" dirty="0"/>
              <a:t>Video on Rational Method: </a:t>
            </a:r>
            <a:r>
              <a:rPr lang="en-US" sz="2000" dirty="0">
                <a:hlinkClick r:id="rId3"/>
              </a:rPr>
              <a:t>https://www.youtube.com/watch?v=k7mcoGlq9IA</a:t>
            </a:r>
            <a:endParaRPr lang="en-US" sz="2000" dirty="0"/>
          </a:p>
        </p:txBody>
      </p:sp>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4"/>
          <a:stretch>
            <a:fillRect/>
          </a:stretch>
        </p:blipFill>
        <p:spPr>
          <a:xfrm>
            <a:off x="10869304" y="5905941"/>
            <a:ext cx="1036410" cy="774259"/>
          </a:xfrm>
          <a:prstGeom prst="rect">
            <a:avLst/>
          </a:prstGeom>
        </p:spPr>
      </p:pic>
    </p:spTree>
    <p:extLst>
      <p:ext uri="{BB962C8B-B14F-4D97-AF65-F5344CB8AC3E}">
        <p14:creationId xmlns:p14="http://schemas.microsoft.com/office/powerpoint/2010/main" val="1384322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4ADB92-B77E-49D9-97E9-51795B2690DD}"/>
              </a:ext>
            </a:extLst>
          </p:cNvPr>
          <p:cNvPicPr>
            <a:picLocks noGrp="1" noChangeAspect="1"/>
          </p:cNvPicPr>
          <p:nvPr>
            <p:ph idx="1"/>
          </p:nvPr>
        </p:nvPicPr>
        <p:blipFill>
          <a:blip r:embed="rId3"/>
          <a:stretch>
            <a:fillRect/>
          </a:stretch>
        </p:blipFill>
        <p:spPr>
          <a:xfrm>
            <a:off x="589540" y="971378"/>
            <a:ext cx="10242874" cy="5761617"/>
          </a:xfrm>
          <a:prstGeom prst="rect">
            <a:avLst/>
          </a:prstGeom>
        </p:spPr>
      </p:pic>
      <p:pic>
        <p:nvPicPr>
          <p:cNvPr id="3" name="Picture 2">
            <a:extLst>
              <a:ext uri="{FF2B5EF4-FFF2-40B4-BE49-F238E27FC236}">
                <a16:creationId xmlns:a16="http://schemas.microsoft.com/office/drawing/2014/main" id="{513EC1AA-89EA-4170-A9F9-F863D0392615}"/>
              </a:ext>
            </a:extLst>
          </p:cNvPr>
          <p:cNvPicPr>
            <a:picLocks noChangeAspect="1"/>
          </p:cNvPicPr>
          <p:nvPr/>
        </p:nvPicPr>
        <p:blipFill>
          <a:blip r:embed="rId4"/>
          <a:stretch>
            <a:fillRect/>
          </a:stretch>
        </p:blipFill>
        <p:spPr>
          <a:xfrm>
            <a:off x="10997514" y="5718616"/>
            <a:ext cx="1036410" cy="774259"/>
          </a:xfrm>
          <a:prstGeom prst="rect">
            <a:avLst/>
          </a:prstGeom>
        </p:spPr>
      </p:pic>
      <p:sp>
        <p:nvSpPr>
          <p:cNvPr id="5" name="Title 1">
            <a:extLst>
              <a:ext uri="{FF2B5EF4-FFF2-40B4-BE49-F238E27FC236}">
                <a16:creationId xmlns:a16="http://schemas.microsoft.com/office/drawing/2014/main" id="{CEE61591-8D3E-4B90-B69D-5728EB615B8D}"/>
              </a:ext>
            </a:extLst>
          </p:cNvPr>
          <p:cNvSpPr txBox="1">
            <a:spLocks/>
          </p:cNvSpPr>
          <p:nvPr/>
        </p:nvSpPr>
        <p:spPr>
          <a:xfrm>
            <a:off x="0" y="132735"/>
            <a:ext cx="12192000" cy="526026"/>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	Hydraulic Toolbox - Curb and Gutter Calculator</a:t>
            </a:r>
          </a:p>
        </p:txBody>
      </p:sp>
    </p:spTree>
    <p:extLst>
      <p:ext uri="{BB962C8B-B14F-4D97-AF65-F5344CB8AC3E}">
        <p14:creationId xmlns:p14="http://schemas.microsoft.com/office/powerpoint/2010/main" val="4183445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630393E-9FAB-4D7F-9595-949895F3BA3B}"/>
              </a:ext>
            </a:extLst>
          </p:cNvPr>
          <p:cNvPicPr>
            <a:picLocks noGrp="1" noChangeAspect="1"/>
          </p:cNvPicPr>
          <p:nvPr>
            <p:ph idx="1"/>
          </p:nvPr>
        </p:nvPicPr>
        <p:blipFill>
          <a:blip r:embed="rId3"/>
          <a:stretch>
            <a:fillRect/>
          </a:stretch>
        </p:blipFill>
        <p:spPr>
          <a:xfrm>
            <a:off x="658761" y="983828"/>
            <a:ext cx="11021962" cy="5407140"/>
          </a:xfrm>
          <a:prstGeom prst="rect">
            <a:avLst/>
          </a:prstGeom>
          <a:solidFill>
            <a:schemeClr val="bg1"/>
          </a:solidFill>
        </p:spPr>
      </p:pic>
      <p:pic>
        <p:nvPicPr>
          <p:cNvPr id="3" name="Picture 2">
            <a:extLst>
              <a:ext uri="{FF2B5EF4-FFF2-40B4-BE49-F238E27FC236}">
                <a16:creationId xmlns:a16="http://schemas.microsoft.com/office/drawing/2014/main" id="{29A27C15-2757-4131-915B-BC4556EF61F6}"/>
              </a:ext>
            </a:extLst>
          </p:cNvPr>
          <p:cNvPicPr>
            <a:picLocks noChangeAspect="1"/>
          </p:cNvPicPr>
          <p:nvPr/>
        </p:nvPicPr>
        <p:blipFill>
          <a:blip r:embed="rId4"/>
          <a:stretch>
            <a:fillRect/>
          </a:stretch>
        </p:blipFill>
        <p:spPr>
          <a:xfrm>
            <a:off x="11015034" y="6003838"/>
            <a:ext cx="1036410" cy="774259"/>
          </a:xfrm>
          <a:prstGeom prst="rect">
            <a:avLst/>
          </a:prstGeom>
        </p:spPr>
      </p:pic>
      <p:sp>
        <p:nvSpPr>
          <p:cNvPr id="5" name="Title 1">
            <a:extLst>
              <a:ext uri="{FF2B5EF4-FFF2-40B4-BE49-F238E27FC236}">
                <a16:creationId xmlns:a16="http://schemas.microsoft.com/office/drawing/2014/main" id="{7694D63C-DDE2-49D4-8BFD-8B67A2955E74}"/>
              </a:ext>
            </a:extLst>
          </p:cNvPr>
          <p:cNvSpPr txBox="1">
            <a:spLocks/>
          </p:cNvSpPr>
          <p:nvPr/>
        </p:nvSpPr>
        <p:spPr>
          <a:xfrm>
            <a:off x="0" y="355294"/>
            <a:ext cx="12192000" cy="441120"/>
          </a:xfrm>
          <a:prstGeom prst="rect">
            <a:avLst/>
          </a:prstGeom>
          <a:solidFill>
            <a:schemeClr val="accent1"/>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     Catch Basin Spreads Workbook</a:t>
            </a:r>
          </a:p>
        </p:txBody>
      </p:sp>
    </p:spTree>
    <p:extLst>
      <p:ext uri="{BB962C8B-B14F-4D97-AF65-F5344CB8AC3E}">
        <p14:creationId xmlns:p14="http://schemas.microsoft.com/office/powerpoint/2010/main" val="2686045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Questions!</a:t>
            </a:r>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1569993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BA89-BCD7-48D5-B2EC-3FE301207C18}"/>
              </a:ext>
            </a:extLst>
          </p:cNvPr>
          <p:cNvSpPr>
            <a:spLocks noGrp="1"/>
          </p:cNvSpPr>
          <p:nvPr>
            <p:ph type="title"/>
          </p:nvPr>
        </p:nvSpPr>
        <p:spPr>
          <a:xfrm>
            <a:off x="0" y="241890"/>
            <a:ext cx="12191999" cy="632516"/>
          </a:xfrm>
          <a:solidFill>
            <a:schemeClr val="accent1"/>
          </a:solidFill>
        </p:spPr>
        <p:txBody>
          <a:bodyPr>
            <a:normAutofit/>
          </a:bodyPr>
          <a:lstStyle/>
          <a:p>
            <a:r>
              <a:rPr lang="en-US" sz="3200" b="1" dirty="0">
                <a:solidFill>
                  <a:schemeClr val="bg1"/>
                </a:solidFill>
              </a:rPr>
              <a:t>     Create a drainage sketch</a:t>
            </a:r>
          </a:p>
        </p:txBody>
      </p:sp>
      <p:pic>
        <p:nvPicPr>
          <p:cNvPr id="5" name="Content Placeholder 4">
            <a:extLst>
              <a:ext uri="{FF2B5EF4-FFF2-40B4-BE49-F238E27FC236}">
                <a16:creationId xmlns:a16="http://schemas.microsoft.com/office/drawing/2014/main" id="{99261330-41C0-4208-AB36-09849F0DA84B}"/>
              </a:ext>
            </a:extLst>
          </p:cNvPr>
          <p:cNvPicPr>
            <a:picLocks noGrp="1" noChangeAspect="1"/>
          </p:cNvPicPr>
          <p:nvPr>
            <p:ph idx="1"/>
          </p:nvPr>
        </p:nvPicPr>
        <p:blipFill rotWithShape="1">
          <a:blip r:embed="rId3"/>
          <a:srcRect l="1963" t="14730" r="976" b="6735"/>
          <a:stretch/>
        </p:blipFill>
        <p:spPr>
          <a:xfrm>
            <a:off x="749791" y="1386349"/>
            <a:ext cx="10730011" cy="4847304"/>
          </a:xfrm>
          <a:prstGeom prst="rect">
            <a:avLst/>
          </a:prstGeom>
        </p:spPr>
      </p:pic>
      <p:pic>
        <p:nvPicPr>
          <p:cNvPr id="3" name="Picture 2">
            <a:extLst>
              <a:ext uri="{FF2B5EF4-FFF2-40B4-BE49-F238E27FC236}">
                <a16:creationId xmlns:a16="http://schemas.microsoft.com/office/drawing/2014/main" id="{A33E5E70-D6FF-4C36-83B1-DBB26BA095FD}"/>
              </a:ext>
            </a:extLst>
          </p:cNvPr>
          <p:cNvPicPr>
            <a:picLocks noChangeAspect="1"/>
          </p:cNvPicPr>
          <p:nvPr/>
        </p:nvPicPr>
        <p:blipFill>
          <a:blip r:embed="rId4"/>
          <a:stretch>
            <a:fillRect/>
          </a:stretch>
        </p:blipFill>
        <p:spPr>
          <a:xfrm>
            <a:off x="10961597" y="5841851"/>
            <a:ext cx="1036410" cy="774259"/>
          </a:xfrm>
          <a:prstGeom prst="rect">
            <a:avLst/>
          </a:prstGeom>
        </p:spPr>
      </p:pic>
      <p:sp>
        <p:nvSpPr>
          <p:cNvPr id="4" name="TextBox 3">
            <a:extLst>
              <a:ext uri="{FF2B5EF4-FFF2-40B4-BE49-F238E27FC236}">
                <a16:creationId xmlns:a16="http://schemas.microsoft.com/office/drawing/2014/main" id="{7F63BA57-1D69-489F-8F5E-CF90BE7904A9}"/>
              </a:ext>
            </a:extLst>
          </p:cNvPr>
          <p:cNvSpPr txBox="1"/>
          <p:nvPr/>
        </p:nvSpPr>
        <p:spPr>
          <a:xfrm>
            <a:off x="386499" y="1074656"/>
            <a:ext cx="3072957" cy="369332"/>
          </a:xfrm>
          <a:prstGeom prst="rect">
            <a:avLst/>
          </a:prstGeom>
          <a:noFill/>
        </p:spPr>
        <p:txBody>
          <a:bodyPr wrap="none" rtlCol="0">
            <a:spAutoFit/>
          </a:bodyPr>
          <a:lstStyle/>
          <a:p>
            <a:r>
              <a:rPr lang="en-US" dirty="0"/>
              <a:t>For your own sanity and clarity</a:t>
            </a:r>
          </a:p>
        </p:txBody>
      </p:sp>
    </p:spTree>
    <p:extLst>
      <p:ext uri="{BB962C8B-B14F-4D97-AF65-F5344CB8AC3E}">
        <p14:creationId xmlns:p14="http://schemas.microsoft.com/office/powerpoint/2010/main" val="88131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1932-E3C1-4895-AB6A-860F4486249A}"/>
              </a:ext>
            </a:extLst>
          </p:cNvPr>
          <p:cNvSpPr>
            <a:spLocks noGrp="1"/>
          </p:cNvSpPr>
          <p:nvPr>
            <p:ph type="title"/>
          </p:nvPr>
        </p:nvSpPr>
        <p:spPr>
          <a:xfrm>
            <a:off x="0" y="365126"/>
            <a:ext cx="12192000" cy="824578"/>
          </a:xfrm>
          <a:solidFill>
            <a:schemeClr val="accent1"/>
          </a:solidFill>
        </p:spPr>
        <p:txBody>
          <a:bodyPr>
            <a:normAutofit/>
          </a:bodyPr>
          <a:lstStyle/>
          <a:p>
            <a:r>
              <a:rPr lang="en-US" sz="3200" b="1" dirty="0">
                <a:solidFill>
                  <a:schemeClr val="bg1"/>
                </a:solidFill>
              </a:rPr>
              <a:t>     Closed System Workbook</a:t>
            </a:r>
          </a:p>
        </p:txBody>
      </p:sp>
      <p:sp>
        <p:nvSpPr>
          <p:cNvPr id="3" name="Content Placeholder 2">
            <a:extLst>
              <a:ext uri="{FF2B5EF4-FFF2-40B4-BE49-F238E27FC236}">
                <a16:creationId xmlns:a16="http://schemas.microsoft.com/office/drawing/2014/main" id="{22DB7061-B3D5-4023-B452-D90DAB920519}"/>
              </a:ext>
            </a:extLst>
          </p:cNvPr>
          <p:cNvSpPr>
            <a:spLocks noGrp="1"/>
          </p:cNvSpPr>
          <p:nvPr>
            <p:ph idx="1"/>
          </p:nvPr>
        </p:nvSpPr>
        <p:spPr>
          <a:xfrm>
            <a:off x="838200" y="1376516"/>
            <a:ext cx="10515600" cy="4800447"/>
          </a:xfrm>
        </p:spPr>
        <p:txBody>
          <a:bodyPr>
            <a:normAutofit fontScale="92500" lnSpcReduction="20000"/>
          </a:bodyPr>
          <a:lstStyle/>
          <a:p>
            <a:r>
              <a:rPr lang="en-US" dirty="0"/>
              <a:t>Extract the drainage basin number and station, drainage area, runoff coefficient, and the time of concentration from the Rational Multi-sites sheet of the Hydrology Workbook</a:t>
            </a:r>
          </a:p>
          <a:p>
            <a:r>
              <a:rPr lang="en-US" dirty="0"/>
              <a:t>Determine the catch basin’s outlet pipe length and invert elevations (at this catch basin and at the downhill end of  the pipe)</a:t>
            </a:r>
          </a:p>
          <a:p>
            <a:r>
              <a:rPr lang="en-US" dirty="0"/>
              <a:t>Copy the NOAA Atlas 14 Intensity and Depth tables to the appropriate sheets (from the Hydrology Workbook)</a:t>
            </a:r>
          </a:p>
          <a:p>
            <a:r>
              <a:rPr lang="en-US" dirty="0"/>
              <a:t>The calculated minimum pipe size is given near the top of the Closed System workbook</a:t>
            </a:r>
          </a:p>
          <a:p>
            <a:r>
              <a:rPr lang="en-US" dirty="0"/>
              <a:t>Note: a 3” drop in invert elevation should be included from pipe coming into the basin to the pipe leaving the basin</a:t>
            </a:r>
          </a:p>
          <a:p>
            <a:pPr lvl="1"/>
            <a:r>
              <a:rPr lang="en-US" dirty="0"/>
              <a:t>The 3” drop in invert elevation may not be possible in areas where the pipe slope is low (0.005 or less typically)</a:t>
            </a:r>
          </a:p>
          <a:p>
            <a:pPr lvl="1"/>
            <a:r>
              <a:rPr lang="en-US" dirty="0"/>
              <a:t>FHWA Catch Basin Grates  </a:t>
            </a:r>
            <a:r>
              <a:rPr lang="en-US" dirty="0">
                <a:hlinkClick r:id="rId3"/>
              </a:rPr>
              <a:t>https://www.youtube.com/watch?v=-TLP3uBB55o</a:t>
            </a:r>
            <a:endParaRPr lang="en-US" dirty="0"/>
          </a:p>
          <a:p>
            <a:pPr lvl="1"/>
            <a:r>
              <a:rPr lang="en-US" dirty="0"/>
              <a:t>Urban Stormwater Design </a:t>
            </a:r>
            <a:r>
              <a:rPr lang="en-US" dirty="0">
                <a:hlinkClick r:id="rId4"/>
              </a:rPr>
              <a:t>https://www.youtube.com/watch?v=wdcXmerZWDc</a:t>
            </a:r>
            <a:endParaRPr lang="en-US" dirty="0"/>
          </a:p>
          <a:p>
            <a:pPr marL="0" indent="0">
              <a:buNone/>
            </a:pPr>
            <a:endParaRPr lang="en-US" dirty="0"/>
          </a:p>
        </p:txBody>
      </p:sp>
      <p:pic>
        <p:nvPicPr>
          <p:cNvPr id="4" name="Picture 3">
            <a:extLst>
              <a:ext uri="{FF2B5EF4-FFF2-40B4-BE49-F238E27FC236}">
                <a16:creationId xmlns:a16="http://schemas.microsoft.com/office/drawing/2014/main" id="{514E56C6-701C-49E5-86BE-EFABDAF7B43A}"/>
              </a:ext>
            </a:extLst>
          </p:cNvPr>
          <p:cNvPicPr>
            <a:picLocks noChangeAspect="1"/>
          </p:cNvPicPr>
          <p:nvPr/>
        </p:nvPicPr>
        <p:blipFill>
          <a:blip r:embed="rId5"/>
          <a:stretch>
            <a:fillRect/>
          </a:stretch>
        </p:blipFill>
        <p:spPr>
          <a:xfrm>
            <a:off x="10835595" y="5789833"/>
            <a:ext cx="1036410" cy="774259"/>
          </a:xfrm>
          <a:prstGeom prst="rect">
            <a:avLst/>
          </a:prstGeom>
        </p:spPr>
      </p:pic>
    </p:spTree>
    <p:extLst>
      <p:ext uri="{BB962C8B-B14F-4D97-AF65-F5344CB8AC3E}">
        <p14:creationId xmlns:p14="http://schemas.microsoft.com/office/powerpoint/2010/main" val="2701409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1C87-3D87-49B3-98C2-BBA16375279C}"/>
              </a:ext>
            </a:extLst>
          </p:cNvPr>
          <p:cNvSpPr>
            <a:spLocks noGrp="1"/>
          </p:cNvSpPr>
          <p:nvPr>
            <p:ph type="title"/>
          </p:nvPr>
        </p:nvSpPr>
        <p:spPr>
          <a:xfrm>
            <a:off x="0" y="355294"/>
            <a:ext cx="12192000" cy="441120"/>
          </a:xfrm>
          <a:solidFill>
            <a:schemeClr val="accent1"/>
          </a:solidFill>
        </p:spPr>
        <p:txBody>
          <a:bodyPr>
            <a:normAutofit fontScale="90000"/>
          </a:bodyPr>
          <a:lstStyle/>
          <a:p>
            <a:r>
              <a:rPr lang="en-US" sz="3200" b="1" dirty="0">
                <a:solidFill>
                  <a:schemeClr val="bg1"/>
                </a:solidFill>
              </a:rPr>
              <a:t>     Closed System Workbook</a:t>
            </a:r>
          </a:p>
        </p:txBody>
      </p:sp>
      <p:pic>
        <p:nvPicPr>
          <p:cNvPr id="4" name="Content Placeholder 3">
            <a:extLst>
              <a:ext uri="{FF2B5EF4-FFF2-40B4-BE49-F238E27FC236}">
                <a16:creationId xmlns:a16="http://schemas.microsoft.com/office/drawing/2014/main" id="{7BEB2491-CFF0-4ADE-80D8-B43CC192539A}"/>
              </a:ext>
            </a:extLst>
          </p:cNvPr>
          <p:cNvPicPr>
            <a:picLocks noGrp="1" noChangeAspect="1"/>
          </p:cNvPicPr>
          <p:nvPr>
            <p:ph idx="1"/>
          </p:nvPr>
        </p:nvPicPr>
        <p:blipFill>
          <a:blip r:embed="rId3"/>
          <a:stretch>
            <a:fillRect/>
          </a:stretch>
        </p:blipFill>
        <p:spPr>
          <a:xfrm>
            <a:off x="321823" y="890750"/>
            <a:ext cx="11489177" cy="5798114"/>
          </a:xfrm>
          <a:prstGeom prst="rect">
            <a:avLst/>
          </a:prstGeom>
        </p:spPr>
      </p:pic>
      <p:pic>
        <p:nvPicPr>
          <p:cNvPr id="3" name="Picture 2">
            <a:extLst>
              <a:ext uri="{FF2B5EF4-FFF2-40B4-BE49-F238E27FC236}">
                <a16:creationId xmlns:a16="http://schemas.microsoft.com/office/drawing/2014/main" id="{082B8C65-1BBA-4E53-AD81-4083F4A0F5D7}"/>
              </a:ext>
            </a:extLst>
          </p:cNvPr>
          <p:cNvPicPr>
            <a:picLocks noChangeAspect="1"/>
          </p:cNvPicPr>
          <p:nvPr/>
        </p:nvPicPr>
        <p:blipFill>
          <a:blip r:embed="rId4"/>
          <a:stretch>
            <a:fillRect/>
          </a:stretch>
        </p:blipFill>
        <p:spPr>
          <a:xfrm>
            <a:off x="11155590" y="5970671"/>
            <a:ext cx="1036410" cy="774259"/>
          </a:xfrm>
          <a:prstGeom prst="rect">
            <a:avLst/>
          </a:prstGeom>
        </p:spPr>
      </p:pic>
    </p:spTree>
    <p:extLst>
      <p:ext uri="{BB962C8B-B14F-4D97-AF65-F5344CB8AC3E}">
        <p14:creationId xmlns:p14="http://schemas.microsoft.com/office/powerpoint/2010/main" val="1538472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55D0326-D011-4481-8764-1293636BC7C1}"/>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Hydraulic Toolbox Additional Features</a:t>
            </a:r>
          </a:p>
        </p:txBody>
      </p:sp>
      <p:sp>
        <p:nvSpPr>
          <p:cNvPr id="3" name="Content Placeholder 2">
            <a:extLst>
              <a:ext uri="{FF2B5EF4-FFF2-40B4-BE49-F238E27FC236}">
                <a16:creationId xmlns:a16="http://schemas.microsoft.com/office/drawing/2014/main" id="{6E8D59D7-992B-4DA5-BD8B-9CA6F109AD26}"/>
              </a:ext>
            </a:extLst>
          </p:cNvPr>
          <p:cNvSpPr>
            <a:spLocks noGrp="1"/>
          </p:cNvSpPr>
          <p:nvPr>
            <p:ph idx="1"/>
          </p:nvPr>
        </p:nvSpPr>
        <p:spPr>
          <a:xfrm>
            <a:off x="1367624" y="2490436"/>
            <a:ext cx="9708995" cy="3567173"/>
          </a:xfrm>
        </p:spPr>
        <p:txBody>
          <a:bodyPr anchor="ctr">
            <a:normAutofit/>
          </a:bodyPr>
          <a:lstStyle/>
          <a:p>
            <a:pPr marL="0" indent="0">
              <a:buNone/>
            </a:pPr>
            <a:r>
              <a:rPr lang="en-US" sz="2200" b="1" dirty="0"/>
              <a:t>Channel Analysis			Culvert Analysis</a:t>
            </a:r>
          </a:p>
          <a:p>
            <a:pPr marL="0" indent="0">
              <a:buNone/>
            </a:pPr>
            <a:r>
              <a:rPr lang="en-US" sz="2200" b="1" dirty="0"/>
              <a:t>Channel Lining Analysis			Bridge Scour Analysis</a:t>
            </a:r>
          </a:p>
          <a:p>
            <a:pPr marL="0" indent="0">
              <a:buNone/>
            </a:pPr>
            <a:r>
              <a:rPr lang="en-US" sz="2200" b="1" dirty="0"/>
              <a:t>Weir Analysis				Horizontal Grade Inlet Analysis</a:t>
            </a:r>
          </a:p>
          <a:p>
            <a:pPr marL="0" indent="0">
              <a:buNone/>
            </a:pPr>
            <a:r>
              <a:rPr lang="en-US" sz="2200" b="1" dirty="0"/>
              <a:t>Rational Analysis</a:t>
            </a:r>
          </a:p>
          <a:p>
            <a:pPr marL="0" indent="0">
              <a:buNone/>
            </a:pPr>
            <a:r>
              <a:rPr lang="en-US" sz="2200" b="1" dirty="0"/>
              <a:t>Detention Basin Analysis</a:t>
            </a:r>
          </a:p>
          <a:p>
            <a:pPr marL="0" indent="0">
              <a:buNone/>
            </a:pPr>
            <a:r>
              <a:rPr lang="en-US" sz="2200" b="1" dirty="0"/>
              <a:t>Rip Rap Analysis</a:t>
            </a:r>
          </a:p>
          <a:p>
            <a:pPr marL="0" indent="0">
              <a:buNone/>
            </a:pPr>
            <a:r>
              <a:rPr lang="en-US" sz="2200" b="1" dirty="0"/>
              <a:t>Sediment Gradation Analysis</a:t>
            </a:r>
          </a:p>
          <a:p>
            <a:pPr marL="0" indent="0">
              <a:buNone/>
            </a:pPr>
            <a:r>
              <a:rPr lang="en-US" sz="2200" b="1" dirty="0"/>
              <a:t>Median Ditch Drop Inlet Analysis</a:t>
            </a:r>
          </a:p>
        </p:txBody>
      </p:sp>
      <p:pic>
        <p:nvPicPr>
          <p:cNvPr id="4" name="Picture 3">
            <a:extLst>
              <a:ext uri="{FF2B5EF4-FFF2-40B4-BE49-F238E27FC236}">
                <a16:creationId xmlns:a16="http://schemas.microsoft.com/office/drawing/2014/main" id="{CF619602-F069-4F24-977B-510E832A8564}"/>
              </a:ext>
            </a:extLst>
          </p:cNvPr>
          <p:cNvPicPr>
            <a:picLocks noChangeAspect="1"/>
          </p:cNvPicPr>
          <p:nvPr/>
        </p:nvPicPr>
        <p:blipFill>
          <a:blip r:embed="rId3"/>
          <a:stretch>
            <a:fillRect/>
          </a:stretch>
        </p:blipFill>
        <p:spPr>
          <a:xfrm>
            <a:off x="10806716" y="5797064"/>
            <a:ext cx="1036410" cy="774259"/>
          </a:xfrm>
          <a:prstGeom prst="rect">
            <a:avLst/>
          </a:prstGeom>
        </p:spPr>
      </p:pic>
    </p:spTree>
    <p:extLst>
      <p:ext uri="{BB962C8B-B14F-4D97-AF65-F5344CB8AC3E}">
        <p14:creationId xmlns:p14="http://schemas.microsoft.com/office/powerpoint/2010/main" val="191691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Drainage Summary Report</a:t>
            </a:r>
          </a:p>
        </p:txBody>
      </p:sp>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367624" y="2341847"/>
            <a:ext cx="9855476" cy="3564094"/>
          </a:xfrm>
        </p:spPr>
        <p:txBody>
          <a:bodyPr anchor="ctr">
            <a:noAutofit/>
          </a:bodyPr>
          <a:lstStyle/>
          <a:p>
            <a:pPr lvl="0"/>
            <a:r>
              <a:rPr lang="en-US" sz="3200" dirty="0">
                <a:solidFill>
                  <a:prstClr val="black"/>
                </a:solidFill>
              </a:rPr>
              <a:t>Template on Website</a:t>
            </a:r>
          </a:p>
          <a:p>
            <a:pPr lvl="0"/>
            <a:r>
              <a:rPr lang="en-US" sz="3200" dirty="0">
                <a:solidFill>
                  <a:prstClr val="black"/>
                </a:solidFill>
              </a:rPr>
              <a:t>Includes a summary of existing conditions, proposed drainage, methods, spreadsheets and other documentation </a:t>
            </a:r>
          </a:p>
          <a:p>
            <a:pPr lvl="0"/>
            <a:endParaRPr lang="en-US" sz="3200" dirty="0">
              <a:solidFill>
                <a:prstClr val="black"/>
              </a:solidFill>
            </a:endParaRPr>
          </a:p>
          <a:p>
            <a:pPr lvl="0"/>
            <a:r>
              <a:rPr lang="en-US" sz="3200" dirty="0">
                <a:solidFill>
                  <a:prstClr val="black"/>
                </a:solidFill>
              </a:rPr>
              <a:t>Set up a Hydrology folder on the y-drive and save all related documents here.</a:t>
            </a:r>
          </a:p>
        </p:txBody>
      </p:sp>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3"/>
          <a:stretch>
            <a:fillRect/>
          </a:stretch>
        </p:blipFill>
        <p:spPr>
          <a:xfrm>
            <a:off x="10869304" y="5905941"/>
            <a:ext cx="1036410" cy="774259"/>
          </a:xfrm>
          <a:prstGeom prst="rect">
            <a:avLst/>
          </a:prstGeom>
        </p:spPr>
      </p:pic>
    </p:spTree>
    <p:extLst>
      <p:ext uri="{BB962C8B-B14F-4D97-AF65-F5344CB8AC3E}">
        <p14:creationId xmlns:p14="http://schemas.microsoft.com/office/powerpoint/2010/main" val="510921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Final Thoughts</a:t>
            </a:r>
          </a:p>
        </p:txBody>
      </p:sp>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367624" y="2341847"/>
            <a:ext cx="9855476" cy="4429655"/>
          </a:xfrm>
        </p:spPr>
        <p:txBody>
          <a:bodyPr anchor="ctr">
            <a:noAutofit/>
          </a:bodyPr>
          <a:lstStyle/>
          <a:p>
            <a:pPr lvl="0"/>
            <a:r>
              <a:rPr lang="en-US" sz="2000" dirty="0">
                <a:solidFill>
                  <a:prstClr val="black"/>
                </a:solidFill>
              </a:rPr>
              <a:t>Careful determination of the drainage area is essential for the determination of flow rate (Q).</a:t>
            </a:r>
          </a:p>
          <a:p>
            <a:pPr lvl="0"/>
            <a:r>
              <a:rPr lang="en-US" sz="2000" dirty="0">
                <a:solidFill>
                  <a:prstClr val="black"/>
                </a:solidFill>
              </a:rPr>
              <a:t>While the flow rate varies significantly over time, channels, culverts, and catch basin location and spacing are determined by the design flow rate – typically the maximum flow occurring in a 10 or 50 year storm event.</a:t>
            </a:r>
          </a:p>
          <a:p>
            <a:pPr lvl="0"/>
            <a:r>
              <a:rPr lang="en-US" sz="2000" dirty="0">
                <a:solidFill>
                  <a:prstClr val="black"/>
                </a:solidFill>
              </a:rPr>
              <a:t>The channel and it’s lining, the culvert size, and catch basin locations and spacing are designed to accommodate this flow.</a:t>
            </a:r>
          </a:p>
          <a:p>
            <a:pPr lvl="0"/>
            <a:r>
              <a:rPr lang="en-US" sz="2000" dirty="0">
                <a:solidFill>
                  <a:prstClr val="black"/>
                </a:solidFill>
              </a:rPr>
              <a:t>The energy generated in flowing water is related to the velocity of the water squared. The water velocity, in turn, is closely related to the slope. Since many culverts are relatively smooth, the water’s velocity and energy at the culvert outlet can be quite high. To avoid scour and channel degradation, an energy dissipator may be necessary.</a:t>
            </a:r>
          </a:p>
          <a:p>
            <a:pPr lvl="0"/>
            <a:r>
              <a:rPr lang="en-US" sz="2000" dirty="0">
                <a:solidFill>
                  <a:prstClr val="black"/>
                </a:solidFill>
              </a:rPr>
              <a:t>In closed systems, catch basin tubs can act as effective energy dissipators. </a:t>
            </a:r>
          </a:p>
        </p:txBody>
      </p:sp>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3"/>
          <a:stretch>
            <a:fillRect/>
          </a:stretch>
        </p:blipFill>
        <p:spPr>
          <a:xfrm>
            <a:off x="10869304" y="5905941"/>
            <a:ext cx="1036410" cy="774259"/>
          </a:xfrm>
          <a:prstGeom prst="rect">
            <a:avLst/>
          </a:prstGeom>
        </p:spPr>
      </p:pic>
    </p:spTree>
    <p:extLst>
      <p:ext uri="{BB962C8B-B14F-4D97-AF65-F5344CB8AC3E}">
        <p14:creationId xmlns:p14="http://schemas.microsoft.com/office/powerpoint/2010/main" val="1592692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5CE89-92D9-4904-A8C6-7BC6F757383F}"/>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Wrap It Up</a:t>
            </a:r>
          </a:p>
        </p:txBody>
      </p:sp>
      <p:sp>
        <p:nvSpPr>
          <p:cNvPr id="3" name="Content Placeholder 2">
            <a:extLst>
              <a:ext uri="{FF2B5EF4-FFF2-40B4-BE49-F238E27FC236}">
                <a16:creationId xmlns:a16="http://schemas.microsoft.com/office/drawing/2014/main" id="{B586FD17-1DDA-4AAF-BB94-0F7A6F242152}"/>
              </a:ext>
            </a:extLst>
          </p:cNvPr>
          <p:cNvSpPr>
            <a:spLocks noGrp="1"/>
          </p:cNvSpPr>
          <p:nvPr>
            <p:ph idx="1"/>
          </p:nvPr>
        </p:nvSpPr>
        <p:spPr>
          <a:xfrm>
            <a:off x="1367623" y="2341847"/>
            <a:ext cx="9501577" cy="4414059"/>
          </a:xfrm>
        </p:spPr>
        <p:txBody>
          <a:bodyPr numCol="2" anchor="ctr">
            <a:noAutofit/>
          </a:bodyPr>
          <a:lstStyle/>
          <a:p>
            <a:r>
              <a:rPr lang="en-US" sz="3200" dirty="0">
                <a:solidFill>
                  <a:schemeClr val="tx1"/>
                </a:solidFill>
              </a:rPr>
              <a:t>Hydrology</a:t>
            </a:r>
          </a:p>
          <a:p>
            <a:pPr lvl="1"/>
            <a:r>
              <a:rPr lang="en-US" dirty="0">
                <a:solidFill>
                  <a:schemeClr val="tx1"/>
                </a:solidFill>
              </a:rPr>
              <a:t>Rational and Regression Equations</a:t>
            </a:r>
          </a:p>
          <a:p>
            <a:pPr lvl="1"/>
            <a:r>
              <a:rPr lang="en-US" dirty="0"/>
              <a:t>Variables – A, Tc, I, C and W</a:t>
            </a:r>
          </a:p>
          <a:p>
            <a:pPr lvl="1"/>
            <a:r>
              <a:rPr lang="en-US" dirty="0">
                <a:solidFill>
                  <a:schemeClr val="tx1"/>
                </a:solidFill>
              </a:rPr>
              <a:t>Hydrology Workbook</a:t>
            </a:r>
          </a:p>
          <a:p>
            <a:endParaRPr lang="en-US" sz="3200" dirty="0"/>
          </a:p>
          <a:p>
            <a:endParaRPr lang="en-US" sz="3200" dirty="0"/>
          </a:p>
          <a:p>
            <a:endParaRPr lang="en-US" sz="3200" dirty="0"/>
          </a:p>
          <a:p>
            <a:endParaRPr lang="en-US" sz="3200" dirty="0"/>
          </a:p>
          <a:p>
            <a:r>
              <a:rPr lang="en-US" sz="3200" dirty="0">
                <a:solidFill>
                  <a:schemeClr val="tx1"/>
                </a:solidFill>
              </a:rPr>
              <a:t>Hydraulics</a:t>
            </a:r>
          </a:p>
          <a:p>
            <a:pPr lvl="1"/>
            <a:r>
              <a:rPr lang="en-US" dirty="0">
                <a:solidFill>
                  <a:schemeClr val="tx1"/>
                </a:solidFill>
              </a:rPr>
              <a:t>Channels</a:t>
            </a:r>
          </a:p>
          <a:p>
            <a:pPr lvl="1"/>
            <a:r>
              <a:rPr lang="en-US" dirty="0"/>
              <a:t>Culverts</a:t>
            </a:r>
          </a:p>
          <a:p>
            <a:pPr lvl="2"/>
            <a:r>
              <a:rPr lang="en-US" dirty="0"/>
              <a:t>HY8</a:t>
            </a:r>
          </a:p>
          <a:p>
            <a:pPr lvl="2"/>
            <a:r>
              <a:rPr lang="en-US" dirty="0"/>
              <a:t>Culvert Workbook</a:t>
            </a:r>
          </a:p>
          <a:p>
            <a:pPr lvl="1"/>
            <a:r>
              <a:rPr lang="en-US" dirty="0">
                <a:solidFill>
                  <a:schemeClr val="tx1"/>
                </a:solidFill>
              </a:rPr>
              <a:t>Closed Sy</a:t>
            </a:r>
            <a:r>
              <a:rPr lang="en-US" dirty="0"/>
              <a:t>stems</a:t>
            </a:r>
          </a:p>
          <a:p>
            <a:pPr lvl="2"/>
            <a:r>
              <a:rPr lang="en-US" sz="1800" dirty="0">
                <a:solidFill>
                  <a:schemeClr val="tx1"/>
                </a:solidFill>
              </a:rPr>
              <a:t>Spreads</a:t>
            </a:r>
          </a:p>
          <a:p>
            <a:pPr lvl="3"/>
            <a:r>
              <a:rPr lang="en-US" sz="1600" dirty="0"/>
              <a:t>Hydraulic Toolbox</a:t>
            </a:r>
          </a:p>
          <a:p>
            <a:pPr lvl="3"/>
            <a:r>
              <a:rPr lang="en-US" sz="1600" dirty="0">
                <a:solidFill>
                  <a:schemeClr val="tx1"/>
                </a:solidFill>
              </a:rPr>
              <a:t>Spreads </a:t>
            </a:r>
            <a:r>
              <a:rPr lang="en-US" sz="1600" dirty="0"/>
              <a:t>Workbook</a:t>
            </a:r>
            <a:endParaRPr lang="en-US" sz="1600" dirty="0">
              <a:solidFill>
                <a:schemeClr val="tx1"/>
              </a:solidFill>
            </a:endParaRPr>
          </a:p>
          <a:p>
            <a:pPr lvl="2"/>
            <a:r>
              <a:rPr lang="en-US" sz="1800" dirty="0"/>
              <a:t>Layout</a:t>
            </a:r>
          </a:p>
          <a:p>
            <a:pPr lvl="2"/>
            <a:r>
              <a:rPr lang="en-US" sz="1800" dirty="0">
                <a:solidFill>
                  <a:schemeClr val="tx1"/>
                </a:solidFill>
              </a:rPr>
              <a:t>Pipe Sizing</a:t>
            </a:r>
          </a:p>
          <a:p>
            <a:pPr lvl="2"/>
            <a:r>
              <a:rPr lang="en-US" sz="1800" dirty="0"/>
              <a:t>Closed System Workbook</a:t>
            </a:r>
            <a:endParaRPr lang="en-US" sz="1800" dirty="0">
              <a:solidFill>
                <a:schemeClr val="tx1"/>
              </a:solidFill>
            </a:endParaRPr>
          </a:p>
        </p:txBody>
      </p:sp>
      <p:pic>
        <p:nvPicPr>
          <p:cNvPr id="4" name="Picture 3">
            <a:extLst>
              <a:ext uri="{FF2B5EF4-FFF2-40B4-BE49-F238E27FC236}">
                <a16:creationId xmlns:a16="http://schemas.microsoft.com/office/drawing/2014/main" id="{82DDDDB7-5CF6-449C-8D7A-17C1CD4D7D7F}"/>
              </a:ext>
            </a:extLst>
          </p:cNvPr>
          <p:cNvPicPr>
            <a:picLocks noChangeAspect="1"/>
          </p:cNvPicPr>
          <p:nvPr/>
        </p:nvPicPr>
        <p:blipFill>
          <a:blip r:embed="rId2"/>
          <a:stretch>
            <a:fillRect/>
          </a:stretch>
        </p:blipFill>
        <p:spPr>
          <a:xfrm>
            <a:off x="10869304" y="5905941"/>
            <a:ext cx="1036410" cy="774259"/>
          </a:xfrm>
          <a:prstGeom prst="rect">
            <a:avLst/>
          </a:prstGeom>
        </p:spPr>
      </p:pic>
    </p:spTree>
    <p:extLst>
      <p:ext uri="{BB962C8B-B14F-4D97-AF65-F5344CB8AC3E}">
        <p14:creationId xmlns:p14="http://schemas.microsoft.com/office/powerpoint/2010/main" val="42759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51FCB9F-9D60-4822-9933-1FDA116C5478}"/>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Flow Calculation</a:t>
            </a:r>
            <a:br>
              <a:rPr lang="en-US" sz="4000" b="1" dirty="0">
                <a:solidFill>
                  <a:srgbClr val="FFFFFF"/>
                </a:solidFill>
              </a:rPr>
            </a:br>
            <a:r>
              <a:rPr lang="en-US" sz="4000" b="1" dirty="0">
                <a:solidFill>
                  <a:srgbClr val="FFFFFF"/>
                </a:solidFill>
              </a:rPr>
              <a:t>	- The USGS Regression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30A773-9F08-4647-8046-CDE1870F9C83}"/>
                  </a:ext>
                </a:extLst>
              </p:cNvPr>
              <p:cNvSpPr>
                <a:spLocks noGrp="1"/>
              </p:cNvSpPr>
              <p:nvPr>
                <p:ph idx="1"/>
              </p:nvPr>
            </p:nvSpPr>
            <p:spPr>
              <a:xfrm>
                <a:off x="1367624" y="2490436"/>
                <a:ext cx="10735886" cy="3567173"/>
              </a:xfrm>
            </p:spPr>
            <p:txBody>
              <a:bodyPr anchor="ctr">
                <a:normAutofit/>
              </a:bodyPr>
              <a:lstStyle/>
              <a:p>
                <a:pPr marL="0" marR="0">
                  <a:spcBef>
                    <a:spcPts val="0"/>
                  </a:spcBef>
                  <a:spcAft>
                    <a:spcPts val="0"/>
                  </a:spcAft>
                </a:pPr>
                <a:r>
                  <a:rPr lang="en-US" sz="2000" dirty="0">
                    <a:ea typeface="Times New Roman" panose="02020603050405020304" pitchFamily="18" charset="0"/>
                  </a:rPr>
                  <a:t>The regression equations are for drainage areas between 0.3 mi</a:t>
                </a:r>
                <a:r>
                  <a:rPr lang="en-US" sz="2000" baseline="30000" dirty="0">
                    <a:ea typeface="Times New Roman" panose="02020603050405020304" pitchFamily="18" charset="0"/>
                  </a:rPr>
                  <a:t>2 </a:t>
                </a:r>
                <a:r>
                  <a:rPr lang="en-US" sz="2000" dirty="0">
                    <a:ea typeface="Times New Roman" panose="02020603050405020304" pitchFamily="18" charset="0"/>
                  </a:rPr>
                  <a:t>(200 ac) and 12 mi</a:t>
                </a:r>
                <a:r>
                  <a:rPr lang="en-US" sz="2000" baseline="30000" dirty="0">
                    <a:ea typeface="Times New Roman" panose="02020603050405020304" pitchFamily="18" charset="0"/>
                  </a:rPr>
                  <a:t>2</a:t>
                </a:r>
                <a:r>
                  <a:rPr lang="en-US" sz="2000" dirty="0">
                    <a:ea typeface="Times New Roman" panose="02020603050405020304" pitchFamily="18" charset="0"/>
                  </a:rPr>
                  <a:t> (7680 ac)</a:t>
                </a:r>
              </a:p>
              <a:p>
                <a:pPr marL="0" marR="0" indent="0">
                  <a:spcBef>
                    <a:spcPts val="0"/>
                  </a:spcBef>
                  <a:spcAft>
                    <a:spcPts val="0"/>
                  </a:spcAft>
                  <a:buNone/>
                </a:pPr>
                <a:r>
                  <a:rPr lang="en-US" sz="2000" dirty="0">
                    <a:ea typeface="Times New Roman" panose="02020603050405020304" pitchFamily="18" charset="0"/>
                  </a:rPr>
                  <a:t> </a:t>
                </a:r>
              </a:p>
              <a:p>
                <a:pPr marL="0" marR="0">
                  <a:spcBef>
                    <a:spcPts val="0"/>
                  </a:spcBef>
                  <a:spcAft>
                    <a:spcPts val="0"/>
                  </a:spcAft>
                </a:pPr>
                <a14:m>
                  <m:oMath xmlns:m="http://schemas.openxmlformats.org/officeDocument/2006/math">
                    <m:sSub>
                      <m:sSubPr>
                        <m:ctrlPr>
                          <a:rPr lang="en-US" sz="2000" i="1">
                            <a:latin typeface="Cambria Math" panose="02040503050406030204" pitchFamily="18" charset="0"/>
                            <a:ea typeface="Calibri" panose="020F0502020204030204" pitchFamily="34" charset="0"/>
                          </a:rPr>
                        </m:ctrlPr>
                      </m:sSubPr>
                      <m:e>
                        <m:r>
                          <a:rPr lang="en-US" sz="2000" b="0" i="1" smtClean="0">
                            <a:latin typeface="Cambria Math" panose="02040503050406030204" pitchFamily="18" charset="0"/>
                            <a:ea typeface="Calibri" panose="020F0502020204030204" pitchFamily="34" charset="0"/>
                          </a:rPr>
                          <m:t>𝑄</m:t>
                        </m:r>
                      </m:e>
                      <m:sub>
                        <m:r>
                          <a:rPr lang="en-US" sz="2000" b="0" i="1" smtClean="0">
                            <a:latin typeface="Cambria Math" panose="02040503050406030204" pitchFamily="18" charset="0"/>
                            <a:ea typeface="Calibri" panose="020F0502020204030204" pitchFamily="34" charset="0"/>
                          </a:rPr>
                          <m:t>𝑇</m:t>
                        </m:r>
                      </m:sub>
                    </m:sSub>
                    <m:r>
                      <a:rPr lang="en-US" sz="2000" b="0" i="1" smtClean="0">
                        <a:latin typeface="Cambria Math" panose="02040503050406030204" pitchFamily="18" charset="0"/>
                        <a:ea typeface="Calibri" panose="020F0502020204030204" pitchFamily="34" charset="0"/>
                      </a:rPr>
                      <m:t> = </m:t>
                    </m:r>
                    <m:r>
                      <a:rPr lang="en-US" sz="2000" b="0" i="1" smtClean="0">
                        <a:latin typeface="Cambria Math" panose="02040503050406030204" pitchFamily="18" charset="0"/>
                        <a:ea typeface="Calibri" panose="020F0502020204030204" pitchFamily="34" charset="0"/>
                      </a:rPr>
                      <m:t>𝑏</m:t>
                    </m:r>
                    <m:sSup>
                      <m:sSupPr>
                        <m:ctrlPr>
                          <a:rPr lang="en-US" sz="2000" i="1">
                            <a:latin typeface="Cambria Math" panose="02040503050406030204" pitchFamily="18" charset="0"/>
                            <a:ea typeface="Calibri" panose="020F0502020204030204" pitchFamily="34" charset="0"/>
                          </a:rPr>
                        </m:ctrlPr>
                      </m:sSupPr>
                      <m:e>
                        <m:r>
                          <a:rPr lang="en-US" sz="2000" b="0" i="1" smtClean="0">
                            <a:latin typeface="Cambria Math" panose="02040503050406030204" pitchFamily="18" charset="0"/>
                            <a:ea typeface="Calibri" panose="020F0502020204030204" pitchFamily="34" charset="0"/>
                          </a:rPr>
                          <m:t>(</m:t>
                        </m:r>
                        <m:r>
                          <a:rPr lang="en-US" sz="2000" b="0" i="1" smtClean="0">
                            <a:latin typeface="Cambria Math" panose="02040503050406030204" pitchFamily="18" charset="0"/>
                            <a:ea typeface="Calibri" panose="020F0502020204030204" pitchFamily="34" charset="0"/>
                          </a:rPr>
                          <m:t>𝐴</m:t>
                        </m:r>
                        <m:r>
                          <a:rPr lang="en-US" sz="2000" b="0" i="1" smtClean="0">
                            <a:latin typeface="Cambria Math" panose="02040503050406030204" pitchFamily="18" charset="0"/>
                            <a:ea typeface="Calibri" panose="020F0502020204030204" pitchFamily="34" charset="0"/>
                          </a:rPr>
                          <m:t>)</m:t>
                        </m:r>
                      </m:e>
                      <m:sup>
                        <m:r>
                          <a:rPr lang="en-US" sz="2000" b="0" i="1" smtClean="0">
                            <a:latin typeface="Cambria Math" panose="02040503050406030204" pitchFamily="18" charset="0"/>
                            <a:ea typeface="Calibri" panose="020F0502020204030204" pitchFamily="34" charset="0"/>
                          </a:rPr>
                          <m:t>𝑎</m:t>
                        </m:r>
                      </m:sup>
                    </m:sSup>
                    <m:sSup>
                      <m:sSupPr>
                        <m:ctrlPr>
                          <a:rPr lang="en-US" sz="2000" i="1">
                            <a:latin typeface="Cambria Math" panose="02040503050406030204" pitchFamily="18" charset="0"/>
                            <a:ea typeface="Calibri" panose="020F0502020204030204" pitchFamily="34" charset="0"/>
                          </a:rPr>
                        </m:ctrlPr>
                      </m:sSupPr>
                      <m:e>
                        <m:r>
                          <a:rPr lang="en-US" sz="2000" b="0" i="1" smtClean="0">
                            <a:latin typeface="Cambria Math" panose="02040503050406030204" pitchFamily="18" charset="0"/>
                            <a:ea typeface="Calibri" panose="020F0502020204030204" pitchFamily="34" charset="0"/>
                          </a:rPr>
                          <m:t>10</m:t>
                        </m:r>
                      </m:e>
                      <m:sup>
                        <m:r>
                          <a:rPr lang="en-US" sz="2000" b="0" i="1" smtClean="0">
                            <a:latin typeface="Cambria Math" panose="02040503050406030204" pitchFamily="18" charset="0"/>
                            <a:ea typeface="Calibri" panose="020F0502020204030204" pitchFamily="34" charset="0"/>
                          </a:rPr>
                          <m:t>−</m:t>
                        </m:r>
                        <m:r>
                          <a:rPr lang="en-US" sz="2000" b="0" i="1" smtClean="0">
                            <a:latin typeface="Cambria Math" panose="02040503050406030204" pitchFamily="18" charset="0"/>
                            <a:ea typeface="Calibri" panose="020F0502020204030204" pitchFamily="34" charset="0"/>
                          </a:rPr>
                          <m:t>𝑤</m:t>
                        </m:r>
                        <m:r>
                          <a:rPr lang="en-US" sz="2000" b="0" i="1" smtClean="0">
                            <a:latin typeface="Cambria Math" panose="02040503050406030204" pitchFamily="18" charset="0"/>
                            <a:ea typeface="Calibri" panose="020F0502020204030204" pitchFamily="34" charset="0"/>
                          </a:rPr>
                          <m:t>(</m:t>
                        </m:r>
                        <m:r>
                          <a:rPr lang="en-US" sz="2000" b="0" i="1" smtClean="0">
                            <a:latin typeface="Cambria Math" panose="02040503050406030204" pitchFamily="18" charset="0"/>
                            <a:ea typeface="Calibri" panose="020F0502020204030204" pitchFamily="34" charset="0"/>
                          </a:rPr>
                          <m:t>𝑊</m:t>
                        </m:r>
                        <m:r>
                          <a:rPr lang="en-US" sz="2000" b="0" i="1" smtClean="0">
                            <a:latin typeface="Cambria Math" panose="02040503050406030204" pitchFamily="18" charset="0"/>
                            <a:ea typeface="Calibri" panose="020F0502020204030204" pitchFamily="34" charset="0"/>
                          </a:rPr>
                          <m:t>)</m:t>
                        </m:r>
                      </m:sup>
                    </m:sSup>
                    <m:sSup>
                      <m:sSupPr>
                        <m:ctrlPr>
                          <a:rPr lang="en-US" sz="2000" i="1">
                            <a:latin typeface="Cambria Math" panose="02040503050406030204" pitchFamily="18" charset="0"/>
                            <a:ea typeface="Calibri" panose="020F0502020204030204" pitchFamily="34" charset="0"/>
                          </a:rPr>
                        </m:ctrlPr>
                      </m:sSupPr>
                      <m:e>
                        <m:r>
                          <a:rPr lang="en-US" sz="2000" b="0" i="1" smtClean="0">
                            <a:latin typeface="Cambria Math" panose="02040503050406030204" pitchFamily="18" charset="0"/>
                            <a:ea typeface="Calibri" panose="020F0502020204030204" pitchFamily="34" charset="0"/>
                          </a:rPr>
                          <m:t>10</m:t>
                        </m:r>
                      </m:e>
                      <m:sup>
                        <m:r>
                          <a:rPr lang="en-US" sz="2000" b="0" i="1" smtClean="0">
                            <a:latin typeface="Cambria Math" panose="02040503050406030204" pitchFamily="18" charset="0"/>
                            <a:ea typeface="Calibri" panose="020F0502020204030204" pitchFamily="34" charset="0"/>
                          </a:rPr>
                          <m:t>𝑐</m:t>
                        </m:r>
                        <m:r>
                          <a:rPr lang="en-US" sz="2000" b="0" i="1" smtClean="0">
                            <a:latin typeface="Cambria Math" panose="02040503050406030204" pitchFamily="18" charset="0"/>
                            <a:ea typeface="Calibri" panose="020F0502020204030204" pitchFamily="34" charset="0"/>
                          </a:rPr>
                          <m:t>(</m:t>
                        </m:r>
                        <m:r>
                          <a:rPr lang="en-US" sz="2000" b="0" i="1" smtClean="0">
                            <a:latin typeface="Cambria Math" panose="02040503050406030204" pitchFamily="18" charset="0"/>
                            <a:ea typeface="Calibri" panose="020F0502020204030204" pitchFamily="34" charset="0"/>
                          </a:rPr>
                          <m:t>𝐼</m:t>
                        </m:r>
                        <m:r>
                          <a:rPr lang="en-US" sz="2000" b="0" i="1" smtClean="0">
                            <a:latin typeface="Cambria Math" panose="02040503050406030204" pitchFamily="18" charset="0"/>
                            <a:ea typeface="Calibri" panose="020F0502020204030204" pitchFamily="34" charset="0"/>
                          </a:rPr>
                          <m:t>)</m:t>
                        </m:r>
                      </m:sup>
                    </m:sSup>
                  </m:oMath>
                </a14:m>
                <a:endParaRPr lang="en-US" sz="2000" dirty="0">
                  <a:ea typeface="Times New Roman" panose="02020603050405020304" pitchFamily="18" charset="0"/>
                </a:endParaRPr>
              </a:p>
              <a:p>
                <a:pPr marL="0" marR="0" indent="0">
                  <a:spcBef>
                    <a:spcPts val="0"/>
                  </a:spcBef>
                  <a:spcAft>
                    <a:spcPts val="0"/>
                  </a:spcAft>
                  <a:buNone/>
                </a:pPr>
                <a:endParaRPr lang="en-US" sz="2000" dirty="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dirty="0">
                    <a:ea typeface="Calibri" panose="020F0502020204030204" pitchFamily="34" charset="0"/>
                  </a:rPr>
                  <a:t>Q	   = Design flow (ft</a:t>
                </a:r>
                <a:r>
                  <a:rPr lang="en-US" sz="2000" baseline="30000" dirty="0">
                    <a:ea typeface="Calibri" panose="020F0502020204030204" pitchFamily="34" charset="0"/>
                  </a:rPr>
                  <a:t>3</a:t>
                </a:r>
                <a:r>
                  <a:rPr lang="en-US" sz="2000" dirty="0">
                    <a:ea typeface="Calibri" panose="020F0502020204030204" pitchFamily="34" charset="0"/>
                  </a:rPr>
                  <a:t>/s) – Flow for a specific return period. </a:t>
                </a:r>
                <a:endParaRPr lang="en-US" sz="2000" dirty="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dirty="0">
                    <a:ea typeface="Calibri" panose="020F0502020204030204" pitchFamily="34" charset="0"/>
                  </a:rPr>
                  <a:t>T	   = Design return period (years)</a:t>
                </a:r>
                <a:endParaRPr lang="en-US" sz="2000" dirty="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dirty="0" err="1">
                    <a:ea typeface="Calibri" panose="020F0502020204030204" pitchFamily="34" charset="0"/>
                  </a:rPr>
                  <a:t>b,a,w,c</a:t>
                </a:r>
                <a:r>
                  <a:rPr lang="en-US" sz="2000" dirty="0">
                    <a:ea typeface="Calibri" panose="020F0502020204030204" pitchFamily="34" charset="0"/>
                  </a:rPr>
                  <a:t> = Coefficients dependent on T value</a:t>
                </a:r>
                <a:endParaRPr lang="en-US" sz="2000" dirty="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dirty="0">
                    <a:ea typeface="Calibri" panose="020F0502020204030204" pitchFamily="34" charset="0"/>
                  </a:rPr>
                  <a:t>A	   = Drainage area, (acres) – Area that drains towards the point of interest.</a:t>
                </a:r>
                <a:endParaRPr lang="en-US" sz="2000" dirty="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dirty="0">
                    <a:ea typeface="Calibri" panose="020F0502020204030204" pitchFamily="34" charset="0"/>
                  </a:rPr>
                  <a:t>W	   = Percentage (%) wetlands as determined from National Wetlands Inventory</a:t>
                </a:r>
                <a:endParaRPr lang="en-US" sz="2000" dirty="0">
                  <a:ea typeface="Times New Roman" panose="02020603050405020304" pitchFamily="18" charset="0"/>
                </a:endParaRPr>
              </a:p>
              <a:p>
                <a:pPr marL="685800" marR="0" indent="0">
                  <a:spcBef>
                    <a:spcPts val="0"/>
                  </a:spcBef>
                  <a:spcAft>
                    <a:spcPts val="0"/>
                  </a:spcAft>
                  <a:buNone/>
                </a:pPr>
                <a:r>
                  <a:rPr lang="en-US" sz="2000" dirty="0">
                    <a:ea typeface="Calibri" panose="020F0502020204030204" pitchFamily="34" charset="0"/>
                  </a:rPr>
                  <a:t>	      (NWI) maps</a:t>
                </a:r>
                <a:endParaRPr lang="en-US" sz="2000" dirty="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2000" dirty="0">
                    <a:ea typeface="Calibri" panose="020F0502020204030204" pitchFamily="34" charset="0"/>
                  </a:rPr>
                  <a:t>I 	   =  Rainfall Intensity of the 24 hour storm for a return period, T.</a:t>
                </a:r>
                <a:endParaRPr lang="en-US" sz="2000" dirty="0">
                  <a:ea typeface="Times New Roman" panose="02020603050405020304" pitchFamily="18" charset="0"/>
                </a:endParaRPr>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B030A773-9F08-4647-8046-CDE1870F9C83}"/>
                  </a:ext>
                </a:extLst>
              </p:cNvPr>
              <p:cNvSpPr>
                <a:spLocks noGrp="1" noRot="1" noChangeAspect="1" noMove="1" noResize="1" noEditPoints="1" noAdjustHandles="1" noChangeArrowheads="1" noChangeShapeType="1" noTextEdit="1"/>
              </p:cNvSpPr>
              <p:nvPr>
                <p:ph idx="1"/>
              </p:nvPr>
            </p:nvSpPr>
            <p:spPr>
              <a:xfrm>
                <a:off x="1367624" y="2490436"/>
                <a:ext cx="10735886" cy="3567173"/>
              </a:xfrm>
              <a:blipFill>
                <a:blip r:embed="rId3"/>
                <a:stretch>
                  <a:fillRect l="-511" t="-119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81723B9-40D7-4440-858D-A0592ED970C5}"/>
              </a:ext>
            </a:extLst>
          </p:cNvPr>
          <p:cNvPicPr>
            <a:picLocks noChangeAspect="1"/>
          </p:cNvPicPr>
          <p:nvPr/>
        </p:nvPicPr>
        <p:blipFill>
          <a:blip r:embed="rId4"/>
          <a:stretch>
            <a:fillRect/>
          </a:stretch>
        </p:blipFill>
        <p:spPr>
          <a:xfrm>
            <a:off x="10869304" y="5879613"/>
            <a:ext cx="1036410" cy="774259"/>
          </a:xfrm>
          <a:prstGeom prst="rect">
            <a:avLst/>
          </a:prstGeom>
        </p:spPr>
      </p:pic>
    </p:spTree>
    <p:extLst>
      <p:ext uri="{BB962C8B-B14F-4D97-AF65-F5344CB8AC3E}">
        <p14:creationId xmlns:p14="http://schemas.microsoft.com/office/powerpoint/2010/main" val="76759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Questions!</a:t>
            </a:r>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4074666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Slides on </a:t>
            </a:r>
            <a:r>
              <a:rPr lang="en-US" b="1" dirty="0" err="1"/>
              <a:t>Mapviewer</a:t>
            </a:r>
            <a:endParaRPr lang="en-US" b="1" dirty="0"/>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2091542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237CD5-DAFC-47C6-B322-C95065E4070C}"/>
              </a:ext>
            </a:extLst>
          </p:cNvPr>
          <p:cNvPicPr>
            <a:picLocks noGrp="1" noChangeAspect="1"/>
          </p:cNvPicPr>
          <p:nvPr>
            <p:ph idx="1"/>
          </p:nvPr>
        </p:nvPicPr>
        <p:blipFill>
          <a:blip r:embed="rId3"/>
          <a:stretch>
            <a:fillRect/>
          </a:stretch>
        </p:blipFill>
        <p:spPr>
          <a:xfrm>
            <a:off x="1412249" y="1071716"/>
            <a:ext cx="9075995" cy="5105247"/>
          </a:xfrm>
          <a:prstGeom prst="rect">
            <a:avLst/>
          </a:prstGeom>
        </p:spPr>
      </p:pic>
      <p:pic>
        <p:nvPicPr>
          <p:cNvPr id="3" name="Picture 2">
            <a:extLst>
              <a:ext uri="{FF2B5EF4-FFF2-40B4-BE49-F238E27FC236}">
                <a16:creationId xmlns:a16="http://schemas.microsoft.com/office/drawing/2014/main" id="{CC6F0B09-A9FC-464C-99B1-46A91BB4C3B1}"/>
              </a:ext>
            </a:extLst>
          </p:cNvPr>
          <p:cNvPicPr>
            <a:picLocks noChangeAspect="1"/>
          </p:cNvPicPr>
          <p:nvPr/>
        </p:nvPicPr>
        <p:blipFill>
          <a:blip r:embed="rId4"/>
          <a:stretch>
            <a:fillRect/>
          </a:stretch>
        </p:blipFill>
        <p:spPr>
          <a:xfrm>
            <a:off x="10779751" y="5789833"/>
            <a:ext cx="1036410" cy="774259"/>
          </a:xfrm>
          <a:prstGeom prst="rect">
            <a:avLst/>
          </a:prstGeom>
        </p:spPr>
      </p:pic>
      <p:sp>
        <p:nvSpPr>
          <p:cNvPr id="5" name="Title 1">
            <a:extLst>
              <a:ext uri="{FF2B5EF4-FFF2-40B4-BE49-F238E27FC236}">
                <a16:creationId xmlns:a16="http://schemas.microsoft.com/office/drawing/2014/main" id="{C25DFEF9-21D8-45B8-8E4D-65D9BF3EBAE9}"/>
              </a:ext>
            </a:extLst>
          </p:cNvPr>
          <p:cNvSpPr txBox="1">
            <a:spLocks/>
          </p:cNvSpPr>
          <p:nvPr/>
        </p:nvSpPr>
        <p:spPr>
          <a:xfrm>
            <a:off x="0" y="167148"/>
            <a:ext cx="12192000"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MapViewer</a:t>
            </a: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Layers</a:t>
            </a:r>
          </a:p>
        </p:txBody>
      </p:sp>
    </p:spTree>
    <p:extLst>
      <p:ext uri="{BB962C8B-B14F-4D97-AF65-F5344CB8AC3E}">
        <p14:creationId xmlns:p14="http://schemas.microsoft.com/office/powerpoint/2010/main" val="874731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9FFA-A957-445A-BFCB-568253780609}"/>
              </a:ext>
            </a:extLst>
          </p:cNvPr>
          <p:cNvSpPr>
            <a:spLocks noGrp="1"/>
          </p:cNvSpPr>
          <p:nvPr>
            <p:ph type="title"/>
          </p:nvPr>
        </p:nvSpPr>
        <p:spPr>
          <a:xfrm>
            <a:off x="600075" y="1107874"/>
            <a:ext cx="2986377" cy="2099779"/>
          </a:xfrm>
        </p:spPr>
        <p:txBody>
          <a:bodyPr>
            <a:normAutofit/>
          </a:bodyPr>
          <a:lstStyle/>
          <a:p>
            <a:r>
              <a:rPr lang="en-US" sz="2700" dirty="0"/>
              <a:t>2’ contours and major roads and drainage features, catch basins (green) and cross pipes</a:t>
            </a:r>
          </a:p>
        </p:txBody>
      </p:sp>
      <p:pic>
        <p:nvPicPr>
          <p:cNvPr id="4" name="Content Placeholder 3">
            <a:extLst>
              <a:ext uri="{FF2B5EF4-FFF2-40B4-BE49-F238E27FC236}">
                <a16:creationId xmlns:a16="http://schemas.microsoft.com/office/drawing/2014/main" id="{ADBD3A36-89FB-46D3-9618-ED68A6552B25}"/>
              </a:ext>
            </a:extLst>
          </p:cNvPr>
          <p:cNvPicPr>
            <a:picLocks noGrp="1" noChangeAspect="1"/>
          </p:cNvPicPr>
          <p:nvPr>
            <p:ph idx="1"/>
          </p:nvPr>
        </p:nvPicPr>
        <p:blipFill>
          <a:blip r:embed="rId3"/>
          <a:stretch>
            <a:fillRect/>
          </a:stretch>
        </p:blipFill>
        <p:spPr>
          <a:xfrm>
            <a:off x="3888545" y="31372"/>
            <a:ext cx="5275120" cy="6826627"/>
          </a:xfrm>
          <a:prstGeom prst="rect">
            <a:avLst/>
          </a:prstGeom>
        </p:spPr>
      </p:pic>
      <p:pic>
        <p:nvPicPr>
          <p:cNvPr id="3" name="Picture 2">
            <a:extLst>
              <a:ext uri="{FF2B5EF4-FFF2-40B4-BE49-F238E27FC236}">
                <a16:creationId xmlns:a16="http://schemas.microsoft.com/office/drawing/2014/main" id="{7FEC72FA-268A-435C-AB57-0EF571189CCD}"/>
              </a:ext>
            </a:extLst>
          </p:cNvPr>
          <p:cNvPicPr>
            <a:picLocks noChangeAspect="1"/>
          </p:cNvPicPr>
          <p:nvPr/>
        </p:nvPicPr>
        <p:blipFill>
          <a:blip r:embed="rId4"/>
          <a:stretch>
            <a:fillRect/>
          </a:stretch>
        </p:blipFill>
        <p:spPr>
          <a:xfrm>
            <a:off x="10746695" y="5734270"/>
            <a:ext cx="1036410" cy="774259"/>
          </a:xfrm>
          <a:prstGeom prst="rect">
            <a:avLst/>
          </a:prstGeom>
        </p:spPr>
      </p:pic>
      <p:sp>
        <p:nvSpPr>
          <p:cNvPr id="5" name="Title 1">
            <a:extLst>
              <a:ext uri="{FF2B5EF4-FFF2-40B4-BE49-F238E27FC236}">
                <a16:creationId xmlns:a16="http://schemas.microsoft.com/office/drawing/2014/main" id="{BEADF9B1-13E1-490F-8398-5A06BBB199A7}"/>
              </a:ext>
            </a:extLst>
          </p:cNvPr>
          <p:cNvSpPr txBox="1">
            <a:spLocks/>
          </p:cNvSpPr>
          <p:nvPr/>
        </p:nvSpPr>
        <p:spPr>
          <a:xfrm>
            <a:off x="0" y="167148"/>
            <a:ext cx="3495675"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MapViewer</a:t>
            </a:r>
            <a:endPar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83666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56A-2597-4659-B720-69108599907E}"/>
              </a:ext>
            </a:extLst>
          </p:cNvPr>
          <p:cNvSpPr>
            <a:spLocks noGrp="1"/>
          </p:cNvSpPr>
          <p:nvPr>
            <p:ph type="title"/>
          </p:nvPr>
        </p:nvSpPr>
        <p:spPr>
          <a:xfrm>
            <a:off x="449154" y="869149"/>
            <a:ext cx="2617896" cy="1325563"/>
          </a:xfrm>
        </p:spPr>
        <p:txBody>
          <a:bodyPr>
            <a:normAutofit/>
          </a:bodyPr>
          <a:lstStyle/>
          <a:p>
            <a:r>
              <a:rPr lang="en-US" sz="3200" dirty="0"/>
              <a:t>Drainage Area</a:t>
            </a:r>
            <a:br>
              <a:rPr lang="en-US" sz="3200" dirty="0"/>
            </a:br>
            <a:r>
              <a:rPr lang="en-US" sz="3200" dirty="0"/>
              <a:t>and Flow Lines</a:t>
            </a:r>
          </a:p>
        </p:txBody>
      </p:sp>
      <p:pic>
        <p:nvPicPr>
          <p:cNvPr id="4" name="Content Placeholder 3">
            <a:extLst>
              <a:ext uri="{FF2B5EF4-FFF2-40B4-BE49-F238E27FC236}">
                <a16:creationId xmlns:a16="http://schemas.microsoft.com/office/drawing/2014/main" id="{61A99800-81BC-42FF-AD4A-A54FC55F51DE}"/>
              </a:ext>
            </a:extLst>
          </p:cNvPr>
          <p:cNvPicPr>
            <a:picLocks noGrp="1" noChangeAspect="1"/>
          </p:cNvPicPr>
          <p:nvPr>
            <p:ph idx="1"/>
          </p:nvPr>
        </p:nvPicPr>
        <p:blipFill>
          <a:blip r:embed="rId3"/>
          <a:stretch>
            <a:fillRect/>
          </a:stretch>
        </p:blipFill>
        <p:spPr>
          <a:xfrm>
            <a:off x="3628394" y="82637"/>
            <a:ext cx="5171651" cy="6692726"/>
          </a:xfrm>
          <a:prstGeom prst="rect">
            <a:avLst/>
          </a:prstGeom>
        </p:spPr>
      </p:pic>
      <p:pic>
        <p:nvPicPr>
          <p:cNvPr id="3" name="Picture 2">
            <a:extLst>
              <a:ext uri="{FF2B5EF4-FFF2-40B4-BE49-F238E27FC236}">
                <a16:creationId xmlns:a16="http://schemas.microsoft.com/office/drawing/2014/main" id="{DB3B0C30-2951-46DC-84D5-4DE0F7A3839C}"/>
              </a:ext>
            </a:extLst>
          </p:cNvPr>
          <p:cNvPicPr>
            <a:picLocks noChangeAspect="1"/>
          </p:cNvPicPr>
          <p:nvPr/>
        </p:nvPicPr>
        <p:blipFill>
          <a:blip r:embed="rId4"/>
          <a:stretch>
            <a:fillRect/>
          </a:stretch>
        </p:blipFill>
        <p:spPr>
          <a:xfrm>
            <a:off x="10619695" y="5759670"/>
            <a:ext cx="1036410" cy="774259"/>
          </a:xfrm>
          <a:prstGeom prst="rect">
            <a:avLst/>
          </a:prstGeom>
        </p:spPr>
      </p:pic>
      <p:sp>
        <p:nvSpPr>
          <p:cNvPr id="5" name="Title 1">
            <a:extLst>
              <a:ext uri="{FF2B5EF4-FFF2-40B4-BE49-F238E27FC236}">
                <a16:creationId xmlns:a16="http://schemas.microsoft.com/office/drawing/2014/main" id="{CEE14662-7115-4C0B-B06E-79A0C0F91C27}"/>
              </a:ext>
            </a:extLst>
          </p:cNvPr>
          <p:cNvSpPr txBox="1">
            <a:spLocks/>
          </p:cNvSpPr>
          <p:nvPr/>
        </p:nvSpPr>
        <p:spPr>
          <a:xfrm>
            <a:off x="0" y="167148"/>
            <a:ext cx="3067050"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MapViewer</a:t>
            </a:r>
            <a:endPar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6965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1F8240-BE56-4827-B5B2-8B847B5E4FA6}"/>
              </a:ext>
            </a:extLst>
          </p:cNvPr>
          <p:cNvPicPr>
            <a:picLocks noGrp="1" noChangeAspect="1"/>
          </p:cNvPicPr>
          <p:nvPr>
            <p:ph idx="1"/>
          </p:nvPr>
        </p:nvPicPr>
        <p:blipFill>
          <a:blip r:embed="rId3"/>
          <a:stretch>
            <a:fillRect/>
          </a:stretch>
        </p:blipFill>
        <p:spPr>
          <a:xfrm>
            <a:off x="398924" y="821040"/>
            <a:ext cx="10397980" cy="5848864"/>
          </a:xfrm>
          <a:prstGeom prst="rect">
            <a:avLst/>
          </a:prstGeom>
        </p:spPr>
      </p:pic>
      <p:pic>
        <p:nvPicPr>
          <p:cNvPr id="3" name="Picture 2">
            <a:extLst>
              <a:ext uri="{FF2B5EF4-FFF2-40B4-BE49-F238E27FC236}">
                <a16:creationId xmlns:a16="http://schemas.microsoft.com/office/drawing/2014/main" id="{64E5117C-BF76-41C0-8C49-1E38B1DA6E14}"/>
              </a:ext>
            </a:extLst>
          </p:cNvPr>
          <p:cNvPicPr>
            <a:picLocks noChangeAspect="1"/>
          </p:cNvPicPr>
          <p:nvPr/>
        </p:nvPicPr>
        <p:blipFill>
          <a:blip r:embed="rId4"/>
          <a:stretch>
            <a:fillRect/>
          </a:stretch>
        </p:blipFill>
        <p:spPr>
          <a:xfrm>
            <a:off x="10952390" y="5895645"/>
            <a:ext cx="1036410" cy="774259"/>
          </a:xfrm>
          <a:prstGeom prst="rect">
            <a:avLst/>
          </a:prstGeom>
        </p:spPr>
      </p:pic>
      <p:sp>
        <p:nvSpPr>
          <p:cNvPr id="5" name="Title 1">
            <a:extLst>
              <a:ext uri="{FF2B5EF4-FFF2-40B4-BE49-F238E27FC236}">
                <a16:creationId xmlns:a16="http://schemas.microsoft.com/office/drawing/2014/main" id="{BB416A14-0301-43D2-9713-0F62AC4085CB}"/>
              </a:ext>
            </a:extLst>
          </p:cNvPr>
          <p:cNvSpPr txBox="1">
            <a:spLocks/>
          </p:cNvSpPr>
          <p:nvPr/>
        </p:nvSpPr>
        <p:spPr>
          <a:xfrm>
            <a:off x="0" y="109998"/>
            <a:ext cx="12192000"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MapViewer</a:t>
            </a: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 Drawing Tab</a:t>
            </a:r>
          </a:p>
        </p:txBody>
      </p:sp>
    </p:spTree>
    <p:extLst>
      <p:ext uri="{BB962C8B-B14F-4D97-AF65-F5344CB8AC3E}">
        <p14:creationId xmlns:p14="http://schemas.microsoft.com/office/powerpoint/2010/main" val="2171574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3EB8-17A1-4C3D-B789-B9B324EED3A9}"/>
              </a:ext>
            </a:extLst>
          </p:cNvPr>
          <p:cNvSpPr>
            <a:spLocks noGrp="1"/>
          </p:cNvSpPr>
          <p:nvPr>
            <p:ph type="title"/>
          </p:nvPr>
        </p:nvSpPr>
        <p:spPr>
          <a:xfrm>
            <a:off x="733425" y="946151"/>
            <a:ext cx="2847976" cy="1663700"/>
          </a:xfrm>
        </p:spPr>
        <p:txBody>
          <a:bodyPr>
            <a:normAutofit fontScale="90000"/>
          </a:bodyPr>
          <a:lstStyle/>
          <a:p>
            <a:r>
              <a:rPr lang="en-US" sz="3200" dirty="0"/>
              <a:t>Use Imagery for</a:t>
            </a:r>
            <a:br>
              <a:rPr lang="en-US" sz="3200" dirty="0"/>
            </a:br>
            <a:r>
              <a:rPr lang="en-US" sz="3200" dirty="0"/>
              <a:t>Land Use Calculations (defining ‘C’)</a:t>
            </a:r>
          </a:p>
        </p:txBody>
      </p:sp>
      <p:pic>
        <p:nvPicPr>
          <p:cNvPr id="4" name="Content Placeholder 3">
            <a:extLst>
              <a:ext uri="{FF2B5EF4-FFF2-40B4-BE49-F238E27FC236}">
                <a16:creationId xmlns:a16="http://schemas.microsoft.com/office/drawing/2014/main" id="{DC6F4386-BEF6-4909-B012-06B1AB1EC5EB}"/>
              </a:ext>
            </a:extLst>
          </p:cNvPr>
          <p:cNvPicPr>
            <a:picLocks noGrp="1" noChangeAspect="1"/>
          </p:cNvPicPr>
          <p:nvPr>
            <p:ph idx="1"/>
          </p:nvPr>
        </p:nvPicPr>
        <p:blipFill>
          <a:blip r:embed="rId3"/>
          <a:stretch>
            <a:fillRect/>
          </a:stretch>
        </p:blipFill>
        <p:spPr>
          <a:xfrm>
            <a:off x="4414801" y="-19523"/>
            <a:ext cx="5314449" cy="6877524"/>
          </a:xfrm>
          <a:prstGeom prst="rect">
            <a:avLst/>
          </a:prstGeom>
        </p:spPr>
      </p:pic>
      <p:pic>
        <p:nvPicPr>
          <p:cNvPr id="3" name="Picture 2">
            <a:extLst>
              <a:ext uri="{FF2B5EF4-FFF2-40B4-BE49-F238E27FC236}">
                <a16:creationId xmlns:a16="http://schemas.microsoft.com/office/drawing/2014/main" id="{96F74AC0-EF11-4DF8-B6A3-7307521E5862}"/>
              </a:ext>
            </a:extLst>
          </p:cNvPr>
          <p:cNvPicPr>
            <a:picLocks noChangeAspect="1"/>
          </p:cNvPicPr>
          <p:nvPr/>
        </p:nvPicPr>
        <p:blipFill>
          <a:blip r:embed="rId4"/>
          <a:stretch>
            <a:fillRect/>
          </a:stretch>
        </p:blipFill>
        <p:spPr>
          <a:xfrm>
            <a:off x="10721295" y="5746970"/>
            <a:ext cx="1036410" cy="774259"/>
          </a:xfrm>
          <a:prstGeom prst="rect">
            <a:avLst/>
          </a:prstGeom>
        </p:spPr>
      </p:pic>
      <p:sp>
        <p:nvSpPr>
          <p:cNvPr id="5" name="Title 1">
            <a:extLst>
              <a:ext uri="{FF2B5EF4-FFF2-40B4-BE49-F238E27FC236}">
                <a16:creationId xmlns:a16="http://schemas.microsoft.com/office/drawing/2014/main" id="{C878E933-88F2-4C21-92CD-939C0CD04790}"/>
              </a:ext>
            </a:extLst>
          </p:cNvPr>
          <p:cNvSpPr txBox="1">
            <a:spLocks/>
          </p:cNvSpPr>
          <p:nvPr/>
        </p:nvSpPr>
        <p:spPr>
          <a:xfrm>
            <a:off x="0" y="167148"/>
            <a:ext cx="12192000"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MapViewer</a:t>
            </a: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 Imagery</a:t>
            </a:r>
          </a:p>
        </p:txBody>
      </p:sp>
    </p:spTree>
    <p:extLst>
      <p:ext uri="{BB962C8B-B14F-4D97-AF65-F5344CB8AC3E}">
        <p14:creationId xmlns:p14="http://schemas.microsoft.com/office/powerpoint/2010/main" val="1956682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A29C-B456-4CAB-AFCD-C6E9002D2885}"/>
              </a:ext>
            </a:extLst>
          </p:cNvPr>
          <p:cNvSpPr>
            <a:spLocks noGrp="1"/>
          </p:cNvSpPr>
          <p:nvPr>
            <p:ph type="title"/>
          </p:nvPr>
        </p:nvSpPr>
        <p:spPr/>
        <p:txBody>
          <a:bodyPr/>
          <a:lstStyle/>
          <a:p>
            <a:r>
              <a:rPr lang="en-US" b="1" dirty="0"/>
              <a:t>Slides on </a:t>
            </a:r>
            <a:r>
              <a:rPr lang="en-US" b="1" dirty="0" err="1"/>
              <a:t>Streamstats</a:t>
            </a:r>
            <a:r>
              <a:rPr lang="en-US" b="1" dirty="0"/>
              <a:t> </a:t>
            </a:r>
            <a:br>
              <a:rPr lang="en-US" b="1" dirty="0"/>
            </a:br>
            <a:r>
              <a:rPr lang="en-US" sz="3600" b="1" dirty="0"/>
              <a:t>- how to edit a drainage basin</a:t>
            </a:r>
            <a:endParaRPr lang="en-US" b="1" dirty="0"/>
          </a:p>
        </p:txBody>
      </p:sp>
      <p:pic>
        <p:nvPicPr>
          <p:cNvPr id="4" name="Content Placeholder 3">
            <a:extLst>
              <a:ext uri="{FF2B5EF4-FFF2-40B4-BE49-F238E27FC236}">
                <a16:creationId xmlns:a16="http://schemas.microsoft.com/office/drawing/2014/main" id="{F5EA8623-EE93-446D-97BB-14029E25FB1E}"/>
              </a:ext>
            </a:extLst>
          </p:cNvPr>
          <p:cNvPicPr>
            <a:picLocks noGrp="1" noChangeAspect="1"/>
          </p:cNvPicPr>
          <p:nvPr>
            <p:ph idx="1"/>
          </p:nvPr>
        </p:nvPicPr>
        <p:blipFill>
          <a:blip r:embed="rId2"/>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380132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1C8D3F-FCCF-4D22-9B7B-E613B084A4D4}"/>
              </a:ext>
            </a:extLst>
          </p:cNvPr>
          <p:cNvPicPr>
            <a:picLocks noGrp="1" noChangeAspect="1"/>
          </p:cNvPicPr>
          <p:nvPr>
            <p:ph idx="1"/>
          </p:nvPr>
        </p:nvPicPr>
        <p:blipFill>
          <a:blip r:embed="rId3"/>
          <a:stretch>
            <a:fillRect/>
          </a:stretch>
        </p:blipFill>
        <p:spPr>
          <a:xfrm>
            <a:off x="1265767" y="1320800"/>
            <a:ext cx="9595556" cy="5397500"/>
          </a:xfrm>
          <a:prstGeom prst="rect">
            <a:avLst/>
          </a:prstGeom>
        </p:spPr>
      </p:pic>
      <p:pic>
        <p:nvPicPr>
          <p:cNvPr id="3" name="Picture 2">
            <a:extLst>
              <a:ext uri="{FF2B5EF4-FFF2-40B4-BE49-F238E27FC236}">
                <a16:creationId xmlns:a16="http://schemas.microsoft.com/office/drawing/2014/main" id="{064911FD-8DC5-496E-A124-076242FA48E9}"/>
              </a:ext>
            </a:extLst>
          </p:cNvPr>
          <p:cNvPicPr>
            <a:picLocks noChangeAspect="1"/>
          </p:cNvPicPr>
          <p:nvPr/>
        </p:nvPicPr>
        <p:blipFill>
          <a:blip r:embed="rId4"/>
          <a:stretch>
            <a:fillRect/>
          </a:stretch>
        </p:blipFill>
        <p:spPr>
          <a:xfrm>
            <a:off x="11026095" y="5944041"/>
            <a:ext cx="1036410" cy="774259"/>
          </a:xfrm>
          <a:prstGeom prst="rect">
            <a:avLst/>
          </a:prstGeom>
        </p:spPr>
      </p:pic>
      <p:sp>
        <p:nvSpPr>
          <p:cNvPr id="5" name="Title 1">
            <a:extLst>
              <a:ext uri="{FF2B5EF4-FFF2-40B4-BE49-F238E27FC236}">
                <a16:creationId xmlns:a16="http://schemas.microsoft.com/office/drawing/2014/main" id="{73B180E0-98EC-4ACB-BFE8-F0BA26585C50}"/>
              </a:ext>
            </a:extLst>
          </p:cNvPr>
          <p:cNvSpPr txBox="1">
            <a:spLocks/>
          </p:cNvSpPr>
          <p:nvPr/>
        </p:nvSpPr>
        <p:spPr>
          <a:xfrm>
            <a:off x="0" y="167148"/>
            <a:ext cx="12192000"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StreamStats</a:t>
            </a:r>
            <a:endPar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178005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D82A16-8857-40B5-BE5B-80DC274D865D}"/>
              </a:ext>
            </a:extLst>
          </p:cNvPr>
          <p:cNvPicPr>
            <a:picLocks noGrp="1" noChangeAspect="1"/>
          </p:cNvPicPr>
          <p:nvPr>
            <p:ph idx="1"/>
          </p:nvPr>
        </p:nvPicPr>
        <p:blipFill>
          <a:blip r:embed="rId3"/>
          <a:stretch>
            <a:fillRect/>
          </a:stretch>
        </p:blipFill>
        <p:spPr>
          <a:xfrm>
            <a:off x="1609725" y="1477764"/>
            <a:ext cx="8354131" cy="4699199"/>
          </a:xfrm>
          <a:prstGeom prst="rect">
            <a:avLst/>
          </a:prstGeom>
        </p:spPr>
      </p:pic>
      <p:pic>
        <p:nvPicPr>
          <p:cNvPr id="3" name="Picture 2">
            <a:extLst>
              <a:ext uri="{FF2B5EF4-FFF2-40B4-BE49-F238E27FC236}">
                <a16:creationId xmlns:a16="http://schemas.microsoft.com/office/drawing/2014/main" id="{FC410D9B-A78A-4E04-9688-28C576BFB670}"/>
              </a:ext>
            </a:extLst>
          </p:cNvPr>
          <p:cNvPicPr>
            <a:picLocks noChangeAspect="1"/>
          </p:cNvPicPr>
          <p:nvPr/>
        </p:nvPicPr>
        <p:blipFill>
          <a:blip r:embed="rId4"/>
          <a:stretch>
            <a:fillRect/>
          </a:stretch>
        </p:blipFill>
        <p:spPr>
          <a:xfrm>
            <a:off x="10924495" y="5789833"/>
            <a:ext cx="1036410" cy="774259"/>
          </a:xfrm>
          <a:prstGeom prst="rect">
            <a:avLst/>
          </a:prstGeom>
        </p:spPr>
      </p:pic>
      <p:sp>
        <p:nvSpPr>
          <p:cNvPr id="6" name="Title 1">
            <a:extLst>
              <a:ext uri="{FF2B5EF4-FFF2-40B4-BE49-F238E27FC236}">
                <a16:creationId xmlns:a16="http://schemas.microsoft.com/office/drawing/2014/main" id="{776E5695-E533-4A25-9E3F-B5C62FED0448}"/>
              </a:ext>
            </a:extLst>
          </p:cNvPr>
          <p:cNvSpPr txBox="1">
            <a:spLocks/>
          </p:cNvSpPr>
          <p:nvPr/>
        </p:nvSpPr>
        <p:spPr>
          <a:xfrm>
            <a:off x="0" y="167148"/>
            <a:ext cx="12192000" cy="513890"/>
          </a:xfrm>
          <a:prstGeom prst="rect">
            <a:avLst/>
          </a:prstGeom>
          <a:solidFill>
            <a:schemeClr val="accent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j-ea"/>
                <a:cs typeface="+mj-cs"/>
              </a:rPr>
              <a:t>StreamStats</a:t>
            </a: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 Instructions</a:t>
            </a:r>
          </a:p>
        </p:txBody>
      </p:sp>
    </p:spTree>
    <p:extLst>
      <p:ext uri="{BB962C8B-B14F-4D97-AF65-F5344CB8AC3E}">
        <p14:creationId xmlns:p14="http://schemas.microsoft.com/office/powerpoint/2010/main" val="2700232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B25D15B-E731-439E-AD8E-70470F3B2740}"/>
              </a:ext>
            </a:extLst>
          </p:cNvPr>
          <p:cNvSpPr>
            <a:spLocks noGrp="1"/>
          </p:cNvSpPr>
          <p:nvPr>
            <p:ph type="title"/>
          </p:nvPr>
        </p:nvSpPr>
        <p:spPr>
          <a:xfrm>
            <a:off x="958506" y="800392"/>
            <a:ext cx="10264697" cy="1212102"/>
          </a:xfrm>
        </p:spPr>
        <p:txBody>
          <a:bodyPr>
            <a:normAutofit/>
          </a:bodyPr>
          <a:lstStyle/>
          <a:p>
            <a:r>
              <a:rPr lang="en-US" sz="4000" b="1">
                <a:solidFill>
                  <a:srgbClr val="FFFFFF"/>
                </a:solidFill>
              </a:rPr>
              <a:t>USGS Regression Equation</a:t>
            </a:r>
          </a:p>
        </p:txBody>
      </p:sp>
      <p:sp>
        <p:nvSpPr>
          <p:cNvPr id="3" name="Content Placeholder 2">
            <a:extLst>
              <a:ext uri="{FF2B5EF4-FFF2-40B4-BE49-F238E27FC236}">
                <a16:creationId xmlns:a16="http://schemas.microsoft.com/office/drawing/2014/main" id="{6AE86330-2DC8-47DE-AB65-FD586831B05B}"/>
              </a:ext>
            </a:extLst>
          </p:cNvPr>
          <p:cNvSpPr>
            <a:spLocks noGrp="1"/>
          </p:cNvSpPr>
          <p:nvPr>
            <p:ph idx="1"/>
          </p:nvPr>
        </p:nvSpPr>
        <p:spPr>
          <a:xfrm>
            <a:off x="1367624" y="2490436"/>
            <a:ext cx="9708995" cy="3567173"/>
          </a:xfrm>
        </p:spPr>
        <p:txBody>
          <a:bodyPr anchor="ctr">
            <a:normAutofit/>
          </a:bodyPr>
          <a:lstStyle/>
          <a:p>
            <a:r>
              <a:rPr lang="en-US" sz="2200" dirty="0"/>
              <a:t>The newest small area regression equations from the USGS will be available in the fall of 2021</a:t>
            </a:r>
          </a:p>
          <a:p>
            <a:pPr lvl="1"/>
            <a:r>
              <a:rPr lang="en-US" sz="2200" dirty="0"/>
              <a:t>They are based on the drainage area, recorded rainfall and measured flow rates</a:t>
            </a:r>
          </a:p>
          <a:p>
            <a:pPr lvl="2"/>
            <a:r>
              <a:rPr lang="en-US" sz="2200" dirty="0"/>
              <a:t>The equations were developed from</a:t>
            </a:r>
          </a:p>
          <a:p>
            <a:pPr lvl="3"/>
            <a:r>
              <a:rPr lang="en-US" sz="2200" dirty="0"/>
              <a:t>Drainage areas larger than 192 acres (0.3 Square miles)</a:t>
            </a:r>
          </a:p>
          <a:p>
            <a:pPr lvl="3"/>
            <a:r>
              <a:rPr lang="en-US" sz="2200" dirty="0"/>
              <a:t>Undeveloped watersheds (mostly forest, some field and few houses)</a:t>
            </a:r>
          </a:p>
          <a:p>
            <a:pPr lvl="3"/>
            <a:r>
              <a:rPr lang="en-US" sz="2200" dirty="0"/>
              <a:t>The NWI wetlands (W) are also incorporated in the equation</a:t>
            </a:r>
          </a:p>
          <a:p>
            <a:pPr lvl="3"/>
            <a:r>
              <a:rPr lang="en-US" sz="2200" dirty="0"/>
              <a:t>They also incorporate the NOAA Atlas 14 DDF and IDF data tables into the equations</a:t>
            </a:r>
          </a:p>
        </p:txBody>
      </p:sp>
      <p:pic>
        <p:nvPicPr>
          <p:cNvPr id="4" name="Picture 3">
            <a:extLst>
              <a:ext uri="{FF2B5EF4-FFF2-40B4-BE49-F238E27FC236}">
                <a16:creationId xmlns:a16="http://schemas.microsoft.com/office/drawing/2014/main" id="{E08CAB1F-9E92-4F19-A948-C9573C692E23}"/>
              </a:ext>
            </a:extLst>
          </p:cNvPr>
          <p:cNvPicPr>
            <a:picLocks noChangeAspect="1"/>
          </p:cNvPicPr>
          <p:nvPr/>
        </p:nvPicPr>
        <p:blipFill>
          <a:blip r:embed="rId3"/>
          <a:stretch>
            <a:fillRect/>
          </a:stretch>
        </p:blipFill>
        <p:spPr>
          <a:xfrm>
            <a:off x="10869304" y="5835154"/>
            <a:ext cx="1036410" cy="774259"/>
          </a:xfrm>
          <a:prstGeom prst="rect">
            <a:avLst/>
          </a:prstGeom>
        </p:spPr>
      </p:pic>
    </p:spTree>
    <p:extLst>
      <p:ext uri="{BB962C8B-B14F-4D97-AF65-F5344CB8AC3E}">
        <p14:creationId xmlns:p14="http://schemas.microsoft.com/office/powerpoint/2010/main" val="511406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4CC2-634B-45CA-AB1E-DF3D4BEB8A9F}"/>
              </a:ext>
            </a:extLst>
          </p:cNvPr>
          <p:cNvSpPr>
            <a:spLocks noGrp="1"/>
          </p:cNvSpPr>
          <p:nvPr>
            <p:ph type="title"/>
          </p:nvPr>
        </p:nvSpPr>
        <p:spPr>
          <a:solidFill>
            <a:schemeClr val="accent5">
              <a:lumMod val="20000"/>
              <a:lumOff val="80000"/>
            </a:schemeClr>
          </a:solidFill>
        </p:spPr>
        <p:txBody>
          <a:bodyPr>
            <a:normAutofit/>
          </a:bodyPr>
          <a:lstStyle/>
          <a:p>
            <a:r>
              <a:rPr lang="en-US" sz="3200" dirty="0"/>
              <a:t>Press the delineate button and place the marker on the stream at the point of interest – where the channel crosses the road.</a:t>
            </a:r>
          </a:p>
        </p:txBody>
      </p:sp>
      <p:pic>
        <p:nvPicPr>
          <p:cNvPr id="4" name="Content Placeholder 3">
            <a:extLst>
              <a:ext uri="{FF2B5EF4-FFF2-40B4-BE49-F238E27FC236}">
                <a16:creationId xmlns:a16="http://schemas.microsoft.com/office/drawing/2014/main" id="{12DDE882-BE02-488A-ABB5-8D18720ABF96}"/>
              </a:ext>
            </a:extLst>
          </p:cNvPr>
          <p:cNvPicPr>
            <a:picLocks noGrp="1" noChangeAspect="1"/>
          </p:cNvPicPr>
          <p:nvPr>
            <p:ph idx="1"/>
          </p:nvPr>
        </p:nvPicPr>
        <p:blipFill>
          <a:blip r:embed="rId3"/>
          <a:stretch>
            <a:fillRect/>
          </a:stretch>
        </p:blipFill>
        <p:spPr>
          <a:xfrm>
            <a:off x="2228144" y="1825625"/>
            <a:ext cx="7735712" cy="4351338"/>
          </a:xfrm>
          <a:prstGeom prst="rect">
            <a:avLst/>
          </a:prstGeom>
        </p:spPr>
      </p:pic>
      <p:pic>
        <p:nvPicPr>
          <p:cNvPr id="3" name="Picture 2">
            <a:extLst>
              <a:ext uri="{FF2B5EF4-FFF2-40B4-BE49-F238E27FC236}">
                <a16:creationId xmlns:a16="http://schemas.microsoft.com/office/drawing/2014/main" id="{311DB152-9D12-4211-99A2-9431078B9BCA}"/>
              </a:ext>
            </a:extLst>
          </p:cNvPr>
          <p:cNvPicPr>
            <a:picLocks noChangeAspect="1"/>
          </p:cNvPicPr>
          <p:nvPr/>
        </p:nvPicPr>
        <p:blipFill>
          <a:blip r:embed="rId4"/>
          <a:stretch>
            <a:fillRect/>
          </a:stretch>
        </p:blipFill>
        <p:spPr>
          <a:xfrm>
            <a:off x="10835595" y="5789833"/>
            <a:ext cx="1036410" cy="774259"/>
          </a:xfrm>
          <a:prstGeom prst="rect">
            <a:avLst/>
          </a:prstGeom>
        </p:spPr>
      </p:pic>
    </p:spTree>
    <p:extLst>
      <p:ext uri="{BB962C8B-B14F-4D97-AF65-F5344CB8AC3E}">
        <p14:creationId xmlns:p14="http://schemas.microsoft.com/office/powerpoint/2010/main" val="71924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3ED7-0A42-4CEA-B403-02EFC50821F1}"/>
              </a:ext>
            </a:extLst>
          </p:cNvPr>
          <p:cNvSpPr>
            <a:spLocks noGrp="1"/>
          </p:cNvSpPr>
          <p:nvPr>
            <p:ph type="title"/>
          </p:nvPr>
        </p:nvSpPr>
        <p:spPr/>
        <p:txBody>
          <a:bodyPr>
            <a:normAutofit fontScale="90000"/>
          </a:bodyPr>
          <a:lstStyle/>
          <a:p>
            <a:r>
              <a:rPr lang="en-US" sz="3200" dirty="0"/>
              <a:t>The drainage basin will then be delineated. Then press the Base Maps, and World Topographic button to bring up the contours.</a:t>
            </a:r>
          </a:p>
        </p:txBody>
      </p:sp>
      <p:pic>
        <p:nvPicPr>
          <p:cNvPr id="4" name="Content Placeholder 3">
            <a:extLst>
              <a:ext uri="{FF2B5EF4-FFF2-40B4-BE49-F238E27FC236}">
                <a16:creationId xmlns:a16="http://schemas.microsoft.com/office/drawing/2014/main" id="{BAC25FE1-6277-4888-BF93-09A76D28E121}"/>
              </a:ext>
            </a:extLst>
          </p:cNvPr>
          <p:cNvPicPr>
            <a:picLocks noGrp="1" noChangeAspect="1"/>
          </p:cNvPicPr>
          <p:nvPr>
            <p:ph idx="1"/>
          </p:nvPr>
        </p:nvPicPr>
        <p:blipFill>
          <a:blip r:embed="rId3"/>
          <a:stretch>
            <a:fillRect/>
          </a:stretch>
        </p:blipFill>
        <p:spPr>
          <a:xfrm>
            <a:off x="2228144" y="1825625"/>
            <a:ext cx="7735712" cy="4351338"/>
          </a:xfrm>
          <a:prstGeom prst="rect">
            <a:avLst/>
          </a:prstGeom>
        </p:spPr>
      </p:pic>
      <p:pic>
        <p:nvPicPr>
          <p:cNvPr id="3" name="Picture 2">
            <a:extLst>
              <a:ext uri="{FF2B5EF4-FFF2-40B4-BE49-F238E27FC236}">
                <a16:creationId xmlns:a16="http://schemas.microsoft.com/office/drawing/2014/main" id="{31EF7C8B-01B5-4D06-B054-CACED933FF3A}"/>
              </a:ext>
            </a:extLst>
          </p:cNvPr>
          <p:cNvPicPr>
            <a:picLocks noChangeAspect="1"/>
          </p:cNvPicPr>
          <p:nvPr/>
        </p:nvPicPr>
        <p:blipFill>
          <a:blip r:embed="rId4"/>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3718263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B08D-2B75-4F7D-B65C-42D1E1B25D79}"/>
              </a:ext>
            </a:extLst>
          </p:cNvPr>
          <p:cNvSpPr>
            <a:spLocks noGrp="1"/>
          </p:cNvSpPr>
          <p:nvPr>
            <p:ph type="title"/>
          </p:nvPr>
        </p:nvSpPr>
        <p:spPr/>
        <p:txBody>
          <a:bodyPr>
            <a:normAutofit/>
          </a:bodyPr>
          <a:lstStyle/>
          <a:p>
            <a:r>
              <a:rPr lang="en-US" sz="3200" dirty="0"/>
              <a:t>If an area needs to be edited press the Edit Basin button at the left of the screen</a:t>
            </a:r>
          </a:p>
        </p:txBody>
      </p:sp>
      <p:pic>
        <p:nvPicPr>
          <p:cNvPr id="4" name="Content Placeholder 3">
            <a:extLst>
              <a:ext uri="{FF2B5EF4-FFF2-40B4-BE49-F238E27FC236}">
                <a16:creationId xmlns:a16="http://schemas.microsoft.com/office/drawing/2014/main" id="{631D4EF9-A379-4B7B-AC8F-974E80C556E8}"/>
              </a:ext>
            </a:extLst>
          </p:cNvPr>
          <p:cNvPicPr>
            <a:picLocks noGrp="1" noChangeAspect="1"/>
          </p:cNvPicPr>
          <p:nvPr>
            <p:ph idx="1"/>
          </p:nvPr>
        </p:nvPicPr>
        <p:blipFill>
          <a:blip r:embed="rId3"/>
          <a:stretch>
            <a:fillRect/>
          </a:stretch>
        </p:blipFill>
        <p:spPr>
          <a:xfrm>
            <a:off x="2228144" y="1825625"/>
            <a:ext cx="7735712" cy="4351338"/>
          </a:xfrm>
          <a:prstGeom prst="rect">
            <a:avLst/>
          </a:prstGeom>
        </p:spPr>
      </p:pic>
      <p:pic>
        <p:nvPicPr>
          <p:cNvPr id="3" name="Picture 2">
            <a:extLst>
              <a:ext uri="{FF2B5EF4-FFF2-40B4-BE49-F238E27FC236}">
                <a16:creationId xmlns:a16="http://schemas.microsoft.com/office/drawing/2014/main" id="{E2C76CA9-3C0E-4E26-B7C0-02D863296319}"/>
              </a:ext>
            </a:extLst>
          </p:cNvPr>
          <p:cNvPicPr>
            <a:picLocks noChangeAspect="1"/>
          </p:cNvPicPr>
          <p:nvPr/>
        </p:nvPicPr>
        <p:blipFill>
          <a:blip r:embed="rId4"/>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222755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A021-3F48-4CCF-8B79-56BFDBDC0A84}"/>
              </a:ext>
            </a:extLst>
          </p:cNvPr>
          <p:cNvSpPr>
            <a:spLocks noGrp="1"/>
          </p:cNvSpPr>
          <p:nvPr>
            <p:ph type="title"/>
          </p:nvPr>
        </p:nvSpPr>
        <p:spPr>
          <a:xfrm>
            <a:off x="838200" y="167148"/>
            <a:ext cx="10515600" cy="2113936"/>
          </a:xfrm>
        </p:spPr>
        <p:txBody>
          <a:bodyPr>
            <a:noAutofit/>
          </a:bodyPr>
          <a:lstStyle/>
          <a:p>
            <a:r>
              <a:rPr lang="en-US" sz="2400" dirty="0"/>
              <a:t>Then scroll down and press the Add Area button. Place the cursor on the revised drainage line and Left click the mouse to create new data points around the additional drainage area. Repeat or press the Remove Area tab to remove area from the drainage basin. Then press the Submit Edited Basin button to update the drainage basin. This basin should be field checked. The </a:t>
            </a:r>
            <a:r>
              <a:rPr lang="en-US" sz="2400" dirty="0">
                <a:solidFill>
                  <a:srgbClr val="00B050"/>
                </a:solidFill>
              </a:rPr>
              <a:t>added areas are green </a:t>
            </a:r>
            <a:r>
              <a:rPr lang="en-US" sz="2400" dirty="0"/>
              <a:t>and the </a:t>
            </a:r>
            <a:r>
              <a:rPr lang="en-US" sz="2400" dirty="0">
                <a:solidFill>
                  <a:srgbClr val="FF0000"/>
                </a:solidFill>
              </a:rPr>
              <a:t>subtracted areas are red</a:t>
            </a:r>
            <a:r>
              <a:rPr lang="en-US" sz="2400" dirty="0"/>
              <a:t>. Small basins will typically need to be edited.</a:t>
            </a:r>
          </a:p>
        </p:txBody>
      </p:sp>
      <p:pic>
        <p:nvPicPr>
          <p:cNvPr id="4" name="Content Placeholder 3">
            <a:extLst>
              <a:ext uri="{FF2B5EF4-FFF2-40B4-BE49-F238E27FC236}">
                <a16:creationId xmlns:a16="http://schemas.microsoft.com/office/drawing/2014/main" id="{44FAD6A1-2970-495A-8414-2D30FC220561}"/>
              </a:ext>
            </a:extLst>
          </p:cNvPr>
          <p:cNvPicPr>
            <a:picLocks noGrp="1" noChangeAspect="1"/>
          </p:cNvPicPr>
          <p:nvPr>
            <p:ph idx="1"/>
          </p:nvPr>
        </p:nvPicPr>
        <p:blipFill>
          <a:blip r:embed="rId2"/>
          <a:stretch>
            <a:fillRect/>
          </a:stretch>
        </p:blipFill>
        <p:spPr>
          <a:xfrm>
            <a:off x="2449689" y="2379406"/>
            <a:ext cx="7292622" cy="4210511"/>
          </a:xfrm>
          <a:prstGeom prst="rect">
            <a:avLst/>
          </a:prstGeom>
        </p:spPr>
      </p:pic>
      <p:pic>
        <p:nvPicPr>
          <p:cNvPr id="3" name="Picture 2">
            <a:extLst>
              <a:ext uri="{FF2B5EF4-FFF2-40B4-BE49-F238E27FC236}">
                <a16:creationId xmlns:a16="http://schemas.microsoft.com/office/drawing/2014/main" id="{83A2AC43-F01B-4EC9-99D5-E3BFDF00613E}"/>
              </a:ext>
            </a:extLst>
          </p:cNvPr>
          <p:cNvPicPr>
            <a:picLocks noChangeAspect="1"/>
          </p:cNvPicPr>
          <p:nvPr/>
        </p:nvPicPr>
        <p:blipFill>
          <a:blip r:embed="rId3"/>
          <a:stretch>
            <a:fillRect/>
          </a:stretch>
        </p:blipFill>
        <p:spPr>
          <a:xfrm>
            <a:off x="10835595" y="5708870"/>
            <a:ext cx="1036410" cy="774259"/>
          </a:xfrm>
          <a:prstGeom prst="rect">
            <a:avLst/>
          </a:prstGeom>
        </p:spPr>
      </p:pic>
    </p:spTree>
    <p:extLst>
      <p:ext uri="{BB962C8B-B14F-4D97-AF65-F5344CB8AC3E}">
        <p14:creationId xmlns:p14="http://schemas.microsoft.com/office/powerpoint/2010/main" val="2872326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F5F9-A1D4-4D2E-810B-0F73A25A83B7}"/>
              </a:ext>
            </a:extLst>
          </p:cNvPr>
          <p:cNvSpPr>
            <a:spLocks noGrp="1"/>
          </p:cNvSpPr>
          <p:nvPr>
            <p:ph type="title"/>
          </p:nvPr>
        </p:nvSpPr>
        <p:spPr/>
        <p:txBody>
          <a:bodyPr>
            <a:normAutofit/>
          </a:bodyPr>
          <a:lstStyle/>
          <a:p>
            <a:r>
              <a:rPr lang="en-US" sz="2400" dirty="0"/>
              <a:t>Press Continue to proceed with the analysis of the drainage area, percentage of area that is covered by NWI wetlands and to calculate the flows. Select the analysis you would like from the tabs at the left then press continue to generate the report. </a:t>
            </a:r>
          </a:p>
        </p:txBody>
      </p:sp>
      <p:pic>
        <p:nvPicPr>
          <p:cNvPr id="4" name="Content Placeholder 3">
            <a:extLst>
              <a:ext uri="{FF2B5EF4-FFF2-40B4-BE49-F238E27FC236}">
                <a16:creationId xmlns:a16="http://schemas.microsoft.com/office/drawing/2014/main" id="{10E6D14F-E31A-4893-8A4F-964ACB087D17}"/>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pic>
        <p:nvPicPr>
          <p:cNvPr id="3" name="Picture 2">
            <a:extLst>
              <a:ext uri="{FF2B5EF4-FFF2-40B4-BE49-F238E27FC236}">
                <a16:creationId xmlns:a16="http://schemas.microsoft.com/office/drawing/2014/main" id="{D515D102-22E2-4A0E-B770-C5474C0AEA8F}"/>
              </a:ext>
            </a:extLst>
          </p:cNvPr>
          <p:cNvPicPr>
            <a:picLocks noChangeAspect="1"/>
          </p:cNvPicPr>
          <p:nvPr/>
        </p:nvPicPr>
        <p:blipFill>
          <a:blip r:embed="rId3"/>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24978604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636D1-2C56-4CAD-8229-4B33D6EA6A10}"/>
              </a:ext>
            </a:extLst>
          </p:cNvPr>
          <p:cNvSpPr>
            <a:spLocks noGrp="1"/>
          </p:cNvSpPr>
          <p:nvPr>
            <p:ph type="title"/>
          </p:nvPr>
        </p:nvSpPr>
        <p:spPr/>
        <p:txBody>
          <a:bodyPr>
            <a:normAutofit/>
          </a:bodyPr>
          <a:lstStyle/>
          <a:p>
            <a:r>
              <a:rPr lang="en-US" sz="2400" dirty="0" err="1"/>
              <a:t>StreamStats</a:t>
            </a:r>
            <a:r>
              <a:rPr lang="en-US" sz="2400" dirty="0"/>
              <a:t> Report gives all the desired drainage basin characteristics. It should be noted that this drainage basin is 0.68 square miles and needed significant editing.</a:t>
            </a:r>
          </a:p>
        </p:txBody>
      </p:sp>
      <p:pic>
        <p:nvPicPr>
          <p:cNvPr id="4" name="Content Placeholder 3">
            <a:extLst>
              <a:ext uri="{FF2B5EF4-FFF2-40B4-BE49-F238E27FC236}">
                <a16:creationId xmlns:a16="http://schemas.microsoft.com/office/drawing/2014/main" id="{FA8A043A-CF57-4B01-BF92-7628840DA17B}"/>
              </a:ext>
            </a:extLst>
          </p:cNvPr>
          <p:cNvPicPr>
            <a:picLocks noGrp="1" noChangeAspect="1"/>
          </p:cNvPicPr>
          <p:nvPr>
            <p:ph idx="1"/>
          </p:nvPr>
        </p:nvPicPr>
        <p:blipFill>
          <a:blip r:embed="rId3"/>
          <a:stretch>
            <a:fillRect/>
          </a:stretch>
        </p:blipFill>
        <p:spPr>
          <a:xfrm>
            <a:off x="1550537" y="1455174"/>
            <a:ext cx="8827184" cy="4965291"/>
          </a:xfrm>
          <a:prstGeom prst="rect">
            <a:avLst/>
          </a:prstGeom>
        </p:spPr>
      </p:pic>
      <p:pic>
        <p:nvPicPr>
          <p:cNvPr id="3" name="Picture 2">
            <a:extLst>
              <a:ext uri="{FF2B5EF4-FFF2-40B4-BE49-F238E27FC236}">
                <a16:creationId xmlns:a16="http://schemas.microsoft.com/office/drawing/2014/main" id="{769977D1-4407-43A8-ACE3-C99EB7E293F2}"/>
              </a:ext>
            </a:extLst>
          </p:cNvPr>
          <p:cNvPicPr>
            <a:picLocks noChangeAspect="1"/>
          </p:cNvPicPr>
          <p:nvPr/>
        </p:nvPicPr>
        <p:blipFill>
          <a:blip r:embed="rId4"/>
          <a:stretch>
            <a:fillRect/>
          </a:stretch>
        </p:blipFill>
        <p:spPr>
          <a:xfrm>
            <a:off x="10835595" y="5718616"/>
            <a:ext cx="1036410" cy="774259"/>
          </a:xfrm>
          <a:prstGeom prst="rect">
            <a:avLst/>
          </a:prstGeom>
        </p:spPr>
      </p:pic>
    </p:spTree>
    <p:extLst>
      <p:ext uri="{BB962C8B-B14F-4D97-AF65-F5344CB8AC3E}">
        <p14:creationId xmlns:p14="http://schemas.microsoft.com/office/powerpoint/2010/main" val="78100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75CCD3A-D052-495D-9FFB-305E30A2A956}"/>
              </a:ext>
            </a:extLst>
          </p:cNvPr>
          <p:cNvSpPr>
            <a:spLocks noGrp="1"/>
          </p:cNvSpPr>
          <p:nvPr>
            <p:ph type="title"/>
          </p:nvPr>
        </p:nvSpPr>
        <p:spPr>
          <a:xfrm>
            <a:off x="958506" y="800392"/>
            <a:ext cx="10264697" cy="1212102"/>
          </a:xfrm>
        </p:spPr>
        <p:txBody>
          <a:bodyPr>
            <a:normAutofit/>
          </a:bodyPr>
          <a:lstStyle/>
          <a:p>
            <a:r>
              <a:rPr lang="en-US" sz="4000" b="1" dirty="0">
                <a:solidFill>
                  <a:srgbClr val="FFFFFF"/>
                </a:solidFill>
              </a:rPr>
              <a:t>Defining ‘A’ – Drainage Area</a:t>
            </a:r>
            <a:endParaRPr lang="en-US" sz="3100" b="1" dirty="0">
              <a:solidFill>
                <a:srgbClr val="FFFFFF"/>
              </a:solidFill>
            </a:endParaRPr>
          </a:p>
        </p:txBody>
      </p:sp>
      <p:sp>
        <p:nvSpPr>
          <p:cNvPr id="3" name="Content Placeholder 2">
            <a:extLst>
              <a:ext uri="{FF2B5EF4-FFF2-40B4-BE49-F238E27FC236}">
                <a16:creationId xmlns:a16="http://schemas.microsoft.com/office/drawing/2014/main" id="{9162A832-C50D-4E63-8E72-770FE4F3A37B}"/>
              </a:ext>
            </a:extLst>
          </p:cNvPr>
          <p:cNvSpPr>
            <a:spLocks noGrp="1"/>
          </p:cNvSpPr>
          <p:nvPr>
            <p:ph idx="1"/>
          </p:nvPr>
        </p:nvSpPr>
        <p:spPr>
          <a:xfrm>
            <a:off x="1367624" y="2490436"/>
            <a:ext cx="9708995" cy="3567173"/>
          </a:xfrm>
        </p:spPr>
        <p:txBody>
          <a:bodyPr anchor="ctr">
            <a:normAutofit/>
          </a:bodyPr>
          <a:lstStyle/>
          <a:p>
            <a:r>
              <a:rPr lang="en-US" sz="2000" dirty="0"/>
              <a:t>Drainage Area – the area on which all the runoff will eventually flow to the point of interest</a:t>
            </a:r>
          </a:p>
          <a:p>
            <a:pPr lvl="1"/>
            <a:r>
              <a:rPr lang="en-US" sz="2000" dirty="0"/>
              <a:t>Understanding contours</a:t>
            </a:r>
          </a:p>
          <a:p>
            <a:pPr lvl="2"/>
            <a:r>
              <a:rPr lang="en-US" dirty="0"/>
              <a:t>Contoured channels form a V with the point facing higher elevations</a:t>
            </a:r>
          </a:p>
          <a:p>
            <a:pPr lvl="2"/>
            <a:r>
              <a:rPr lang="en-US" dirty="0"/>
              <a:t>Water flows perpendicular to contours</a:t>
            </a:r>
          </a:p>
          <a:p>
            <a:pPr lvl="2"/>
            <a:r>
              <a:rPr lang="en-US" dirty="0"/>
              <a:t>Ridge lines form drainage divides</a:t>
            </a:r>
          </a:p>
          <a:p>
            <a:pPr lvl="3"/>
            <a:r>
              <a:rPr lang="en-US" sz="2000" dirty="0"/>
              <a:t>Ridge lines can form a V in the contour with the point facing lower elevations</a:t>
            </a:r>
          </a:p>
          <a:p>
            <a:pPr lvl="3"/>
            <a:r>
              <a:rPr lang="en-US" sz="2000" dirty="0"/>
              <a:t>Ridge lines can also occur at the high point between contour lines that have the same elevation</a:t>
            </a:r>
          </a:p>
        </p:txBody>
      </p:sp>
      <p:pic>
        <p:nvPicPr>
          <p:cNvPr id="4" name="Picture 3">
            <a:extLst>
              <a:ext uri="{FF2B5EF4-FFF2-40B4-BE49-F238E27FC236}">
                <a16:creationId xmlns:a16="http://schemas.microsoft.com/office/drawing/2014/main" id="{D2157C55-A5BC-49FA-9986-D3477ACD7310}"/>
              </a:ext>
            </a:extLst>
          </p:cNvPr>
          <p:cNvPicPr>
            <a:picLocks noChangeAspect="1"/>
          </p:cNvPicPr>
          <p:nvPr/>
        </p:nvPicPr>
        <p:blipFill>
          <a:blip r:embed="rId3"/>
          <a:stretch>
            <a:fillRect/>
          </a:stretch>
        </p:blipFill>
        <p:spPr>
          <a:xfrm>
            <a:off x="10869304" y="5853244"/>
            <a:ext cx="1036410" cy="774259"/>
          </a:xfrm>
          <a:prstGeom prst="rect">
            <a:avLst/>
          </a:prstGeom>
        </p:spPr>
      </p:pic>
    </p:spTree>
    <p:extLst>
      <p:ext uri="{BB962C8B-B14F-4D97-AF65-F5344CB8AC3E}">
        <p14:creationId xmlns:p14="http://schemas.microsoft.com/office/powerpoint/2010/main" val="366863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CEBE613-392F-4498-AAD7-740DD6C31CCB}"/>
              </a:ext>
            </a:extLst>
          </p:cNvPr>
          <p:cNvSpPr>
            <a:spLocks noGrp="1"/>
          </p:cNvSpPr>
          <p:nvPr>
            <p:ph type="title"/>
          </p:nvPr>
        </p:nvSpPr>
        <p:spPr>
          <a:xfrm>
            <a:off x="958506" y="800392"/>
            <a:ext cx="10264697" cy="1212102"/>
          </a:xfrm>
        </p:spPr>
        <p:txBody>
          <a:bodyPr>
            <a:normAutofit/>
          </a:bodyPr>
          <a:lstStyle/>
          <a:p>
            <a:r>
              <a:rPr lang="en-US" sz="4000" b="1" dirty="0" err="1">
                <a:solidFill>
                  <a:srgbClr val="FFFFFF"/>
                </a:solidFill>
              </a:rPr>
              <a:t>Microstation</a:t>
            </a:r>
            <a:endParaRPr lang="en-US" sz="4000" b="1" dirty="0">
              <a:solidFill>
                <a:srgbClr val="FFFFFF"/>
              </a:solidFill>
            </a:endParaRPr>
          </a:p>
        </p:txBody>
      </p:sp>
      <p:sp>
        <p:nvSpPr>
          <p:cNvPr id="3" name="Content Placeholder 2">
            <a:extLst>
              <a:ext uri="{FF2B5EF4-FFF2-40B4-BE49-F238E27FC236}">
                <a16:creationId xmlns:a16="http://schemas.microsoft.com/office/drawing/2014/main" id="{6AFBEF58-93E2-4210-8821-50C83628AE38}"/>
              </a:ext>
            </a:extLst>
          </p:cNvPr>
          <p:cNvSpPr>
            <a:spLocks noGrp="1"/>
          </p:cNvSpPr>
          <p:nvPr>
            <p:ph idx="1"/>
          </p:nvPr>
        </p:nvSpPr>
        <p:spPr>
          <a:xfrm>
            <a:off x="1243473" y="2333804"/>
            <a:ext cx="9855579" cy="4367564"/>
          </a:xfrm>
        </p:spPr>
        <p:txBody>
          <a:bodyPr anchor="ctr">
            <a:normAutofit/>
          </a:bodyPr>
          <a:lstStyle/>
          <a:p>
            <a:r>
              <a:rPr lang="en-US" sz="2400" dirty="0"/>
              <a:t>For smaller drainage areas – use survey data</a:t>
            </a:r>
          </a:p>
          <a:p>
            <a:pPr lvl="1"/>
            <a:r>
              <a:rPr lang="en-US" sz="1800" dirty="0"/>
              <a:t>Set up a working drawing</a:t>
            </a:r>
          </a:p>
          <a:p>
            <a:pPr lvl="2"/>
            <a:r>
              <a:rPr lang="en-US" sz="1400" dirty="0" err="1"/>
              <a:t>Highway_drainage.dgn</a:t>
            </a:r>
            <a:endParaRPr lang="en-US" sz="1400" dirty="0"/>
          </a:p>
          <a:p>
            <a:pPr lvl="1"/>
            <a:r>
              <a:rPr lang="en-US" sz="1800" dirty="0"/>
              <a:t>Use Drainage Area </a:t>
            </a:r>
            <a:r>
              <a:rPr lang="en-US" sz="1800" dirty="0" err="1"/>
              <a:t>Linestyle</a:t>
            </a:r>
            <a:endParaRPr lang="en-US" sz="1800" dirty="0"/>
          </a:p>
          <a:p>
            <a:pPr lvl="2"/>
            <a:r>
              <a:rPr lang="en-US" sz="1400" dirty="0"/>
              <a:t>Under Plan - Drainage Tab</a:t>
            </a:r>
          </a:p>
          <a:p>
            <a:pPr lvl="2"/>
            <a:r>
              <a:rPr lang="en-US" sz="1400" dirty="0"/>
              <a:t>CADD Update available </a:t>
            </a:r>
          </a:p>
          <a:p>
            <a:pPr lvl="1"/>
            <a:r>
              <a:rPr lang="en-US" sz="1800" dirty="0"/>
              <a:t>Measure areas and record</a:t>
            </a:r>
          </a:p>
          <a:p>
            <a:pPr lvl="1"/>
            <a:r>
              <a:rPr lang="en-US" sz="1800" dirty="0"/>
              <a:t>Alter areas as design changes</a:t>
            </a:r>
          </a:p>
          <a:p>
            <a:pPr marL="0" indent="0">
              <a:buNone/>
            </a:pPr>
            <a:endParaRPr lang="en-US" sz="2400" dirty="0"/>
          </a:p>
          <a:p>
            <a:r>
              <a:rPr lang="en-US" sz="2400" dirty="0"/>
              <a:t>Lidar </a:t>
            </a:r>
          </a:p>
          <a:p>
            <a:pPr lvl="1"/>
            <a:r>
              <a:rPr lang="en-US" sz="2000" dirty="0"/>
              <a:t>Can pull in external lidar as needed</a:t>
            </a:r>
          </a:p>
        </p:txBody>
      </p:sp>
      <p:pic>
        <p:nvPicPr>
          <p:cNvPr id="4" name="Picture 3">
            <a:extLst>
              <a:ext uri="{FF2B5EF4-FFF2-40B4-BE49-F238E27FC236}">
                <a16:creationId xmlns:a16="http://schemas.microsoft.com/office/drawing/2014/main" id="{AFD69FA3-34AB-4063-8CC9-3158A3BB7B86}"/>
              </a:ext>
            </a:extLst>
          </p:cNvPr>
          <p:cNvPicPr>
            <a:picLocks noChangeAspect="1"/>
          </p:cNvPicPr>
          <p:nvPr/>
        </p:nvPicPr>
        <p:blipFill>
          <a:blip r:embed="rId3"/>
          <a:stretch>
            <a:fillRect/>
          </a:stretch>
        </p:blipFill>
        <p:spPr>
          <a:xfrm>
            <a:off x="10824376" y="5752792"/>
            <a:ext cx="1036410" cy="774259"/>
          </a:xfrm>
          <a:prstGeom prst="rect">
            <a:avLst/>
          </a:prstGeom>
        </p:spPr>
      </p:pic>
      <p:pic>
        <p:nvPicPr>
          <p:cNvPr id="5" name="Picture 4">
            <a:extLst>
              <a:ext uri="{FF2B5EF4-FFF2-40B4-BE49-F238E27FC236}">
                <a16:creationId xmlns:a16="http://schemas.microsoft.com/office/drawing/2014/main" id="{51A5B3CA-3F81-450E-927E-DB146277A73D}"/>
              </a:ext>
            </a:extLst>
          </p:cNvPr>
          <p:cNvPicPr>
            <a:picLocks noChangeAspect="1"/>
          </p:cNvPicPr>
          <p:nvPr/>
        </p:nvPicPr>
        <p:blipFill rotWithShape="1">
          <a:blip r:embed="rId4"/>
          <a:srcRect l="37271" t="80477" r="20206" b="7756"/>
          <a:stretch/>
        </p:blipFill>
        <p:spPr>
          <a:xfrm>
            <a:off x="7928775" y="3117851"/>
            <a:ext cx="2895601" cy="495300"/>
          </a:xfrm>
          <a:prstGeom prst="rect">
            <a:avLst/>
          </a:prstGeom>
        </p:spPr>
      </p:pic>
    </p:spTree>
    <p:extLst>
      <p:ext uri="{BB962C8B-B14F-4D97-AF65-F5344CB8AC3E}">
        <p14:creationId xmlns:p14="http://schemas.microsoft.com/office/powerpoint/2010/main" val="759845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5667</TotalTime>
  <Words>6530</Words>
  <Application>Microsoft Office PowerPoint</Application>
  <PresentationFormat>Widescreen</PresentationFormat>
  <Paragraphs>541</Paragraphs>
  <Slides>75</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Cambria Math</vt:lpstr>
      <vt:lpstr>Times New Roman</vt:lpstr>
      <vt:lpstr>Office Theme</vt:lpstr>
      <vt:lpstr>Understanding Water An Introduction to Hydrology and Hydraulics</vt:lpstr>
      <vt:lpstr>What We Will Cover - Hydrology</vt:lpstr>
      <vt:lpstr>What We Will Cover - Hydraulics</vt:lpstr>
      <vt:lpstr>What Is Hydrology?</vt:lpstr>
      <vt:lpstr>Flow Calculation   - Rational Equation</vt:lpstr>
      <vt:lpstr>Flow Calculation  - The USGS Regression Equation</vt:lpstr>
      <vt:lpstr>USGS Regression Equation</vt:lpstr>
      <vt:lpstr>Defining ‘A’ – Drainage Area</vt:lpstr>
      <vt:lpstr>Microstation</vt:lpstr>
      <vt:lpstr>MapViewer Areas</vt:lpstr>
      <vt:lpstr>Map Viewer Summary</vt:lpstr>
      <vt:lpstr>USGS StreamStats</vt:lpstr>
      <vt:lpstr>Defining ‘I’ – Rainfall Intensity</vt:lpstr>
      <vt:lpstr>     NOAA Atlas 14 website – Precipitation Data</vt:lpstr>
      <vt:lpstr>     Collecting the data from Atlas 14</vt:lpstr>
      <vt:lpstr>     NOAA Atlas 14 Data and Map in the Hydrology Workbook</vt:lpstr>
      <vt:lpstr>Defining ‘C’ – Runoff Coefficient</vt:lpstr>
      <vt:lpstr>Calculating the Runoff Coefficient   Information Sources</vt:lpstr>
      <vt:lpstr>     NRCS Web Soil Survey</vt:lpstr>
      <vt:lpstr>  The Soil Types in the Project Area</vt:lpstr>
      <vt:lpstr>Defining ‘W’ – Wetlands Area</vt:lpstr>
      <vt:lpstr>Hydrology Workbook</vt:lpstr>
      <vt:lpstr>Hydrology Workbook  - Instructions</vt:lpstr>
      <vt:lpstr>     Hydrology Workbook</vt:lpstr>
      <vt:lpstr>     Rational - Multi Sites  Worksheet of the Hydrology Workbook</vt:lpstr>
      <vt:lpstr>Questions!</vt:lpstr>
      <vt:lpstr>General Design</vt:lpstr>
      <vt:lpstr>Hydraulics – Channel Design</vt:lpstr>
      <vt:lpstr>Channels – When to Design</vt:lpstr>
      <vt:lpstr>Channel Design Specifics</vt:lpstr>
      <vt:lpstr>PowerPoint Presentation</vt:lpstr>
      <vt:lpstr>PowerPoint Presentation</vt:lpstr>
      <vt:lpstr>Questions!</vt:lpstr>
      <vt:lpstr>Hydraulics - Culverts</vt:lpstr>
      <vt:lpstr>Culvert Materials</vt:lpstr>
      <vt:lpstr>Culvert Outlet Design</vt:lpstr>
      <vt:lpstr>  HY8</vt:lpstr>
      <vt:lpstr>     HY8 Sketch of Culvert Design Flow</vt:lpstr>
      <vt:lpstr>     Culvert Summary Table</vt:lpstr>
      <vt:lpstr>HY8 Additional features</vt:lpstr>
      <vt:lpstr>    Energy Dissipation and Scour Hole Calculator</vt:lpstr>
      <vt:lpstr>National Highway Institute Training Videos associated with HY8 Analysis</vt:lpstr>
      <vt:lpstr> Cross Culvert Workbook</vt:lpstr>
      <vt:lpstr>Hydraulics Summary</vt:lpstr>
      <vt:lpstr>Questions!</vt:lpstr>
      <vt:lpstr>Hydraulics - Closed Systems</vt:lpstr>
      <vt:lpstr>Closed Systems    - Potential Basin Locations</vt:lpstr>
      <vt:lpstr>Gutter and Spread Calculations </vt:lpstr>
      <vt:lpstr>Spread Calculations  - Process: Hydraulic Toolbox </vt:lpstr>
      <vt:lpstr>PowerPoint Presentation</vt:lpstr>
      <vt:lpstr>PowerPoint Presentation</vt:lpstr>
      <vt:lpstr>Questions!</vt:lpstr>
      <vt:lpstr>     Create a drainage sketch</vt:lpstr>
      <vt:lpstr>     Closed System Workbook</vt:lpstr>
      <vt:lpstr>     Closed System Workbook</vt:lpstr>
      <vt:lpstr>Hydraulic Toolbox Additional Features</vt:lpstr>
      <vt:lpstr>Drainage Summary Report</vt:lpstr>
      <vt:lpstr>Final Thoughts</vt:lpstr>
      <vt:lpstr>Wrap It Up</vt:lpstr>
      <vt:lpstr>Questions!</vt:lpstr>
      <vt:lpstr>Slides on Mapviewer</vt:lpstr>
      <vt:lpstr>PowerPoint Presentation</vt:lpstr>
      <vt:lpstr>2’ contours and major roads and drainage features, catch basins (green) and cross pipes</vt:lpstr>
      <vt:lpstr>Drainage Area and Flow Lines</vt:lpstr>
      <vt:lpstr>PowerPoint Presentation</vt:lpstr>
      <vt:lpstr>Use Imagery for Land Use Calculations (defining ‘C’)</vt:lpstr>
      <vt:lpstr>Slides on Streamstats  - how to edit a drainage basin</vt:lpstr>
      <vt:lpstr>PowerPoint Presentation</vt:lpstr>
      <vt:lpstr>PowerPoint Presentation</vt:lpstr>
      <vt:lpstr>Press the delineate button and place the marker on the stream at the point of interest – where the channel crosses the road.</vt:lpstr>
      <vt:lpstr>The drainage basin will then be delineated. Then press the Base Maps, and World Topographic button to bring up the contours.</vt:lpstr>
      <vt:lpstr>If an area needs to be edited press the Edit Basin button at the left of the screen</vt:lpstr>
      <vt:lpstr>Then scroll down and press the Add Area button. Place the cursor on the revised drainage line and Left click the mouse to create new data points around the additional drainage area. Repeat or press the Remove Area tab to remove area from the drainage basin. Then press the Submit Edited Basin button to update the drainage basin. This basin should be field checked. The added areas are green and the subtracted areas are red. Small basins will typically need to be edited.</vt:lpstr>
      <vt:lpstr>Press Continue to proceed with the analysis of the drainage area, percentage of area that is covered by NWI wetlands and to calculate the flows. Select the analysis you would like from the tabs at the left then press continue to generate the report. </vt:lpstr>
      <vt:lpstr>StreamStats Report gives all the desired drainage basin characteristics. It should be noted that this drainage basin is 0.68 square miles and needed significant editing.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Water An Introduction to Hydrology and Hydraulics</dc:title>
  <dc:creator>Mann, Alexander</dc:creator>
  <cp:lastModifiedBy>Costa, Veronica</cp:lastModifiedBy>
  <cp:revision>49</cp:revision>
  <dcterms:created xsi:type="dcterms:W3CDTF">2021-09-23T12:53:44Z</dcterms:created>
  <dcterms:modified xsi:type="dcterms:W3CDTF">2021-12-09T21:42:07Z</dcterms:modified>
</cp:coreProperties>
</file>